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99" r:id="rId5"/>
    <p:sldId id="257" r:id="rId6"/>
    <p:sldId id="277" r:id="rId7"/>
    <p:sldId id="266" r:id="rId8"/>
    <p:sldId id="271" r:id="rId9"/>
    <p:sldId id="272" r:id="rId10"/>
    <p:sldId id="296" r:id="rId11"/>
    <p:sldId id="294" r:id="rId12"/>
    <p:sldId id="273" r:id="rId13"/>
    <p:sldId id="268" r:id="rId14"/>
    <p:sldId id="269" r:id="rId15"/>
    <p:sldId id="270" r:id="rId16"/>
    <p:sldId id="302" r:id="rId17"/>
    <p:sldId id="304" r:id="rId18"/>
    <p:sldId id="300" r:id="rId19"/>
    <p:sldId id="301" r:id="rId20"/>
    <p:sldId id="297" r:id="rId21"/>
    <p:sldId id="280" r:id="rId22"/>
    <p:sldId id="276" r:id="rId23"/>
    <p:sldId id="281" r:id="rId24"/>
    <p:sldId id="278" r:id="rId25"/>
    <p:sldId id="305" r:id="rId26"/>
    <p:sldId id="298" r:id="rId27"/>
    <p:sldId id="284" r:id="rId28"/>
    <p:sldId id="279" r:id="rId29"/>
    <p:sldId id="285" r:id="rId30"/>
    <p:sldId id="286" r:id="rId31"/>
    <p:sldId id="295" r:id="rId32"/>
    <p:sldId id="274" r:id="rId33"/>
    <p:sldId id="275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4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113年3月3日星期日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4897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81738" y="2722245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75728" y="2309201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76436" y="2322625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2663" y="230657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32855" y="2306832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46391" y="2315976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6" y="2320942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2535" y="2315913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73435" y="2320942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86971" y="2320942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21297"/>
              </p:ext>
            </p:extLst>
          </p:nvPr>
        </p:nvGraphicFramePr>
        <p:xfrm>
          <a:off x="690041" y="1477768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8" y="2193577"/>
            <a:ext cx="6180356" cy="29949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683684" y="228462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71501" y="377327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132418" y="3218760"/>
            <a:ext cx="402336" cy="129844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774" y="3550055"/>
            <a:ext cx="3718882" cy="1638442"/>
          </a:xfrm>
          <a:prstGeom prst="rect">
            <a:avLst/>
          </a:prstGeom>
        </p:spPr>
      </p:pic>
      <p:sp>
        <p:nvSpPr>
          <p:cNvPr id="14" name="矩形圖說文字 13"/>
          <p:cNvSpPr/>
          <p:nvPr/>
        </p:nvSpPr>
        <p:spPr>
          <a:xfrm>
            <a:off x="4461164" y="1440873"/>
            <a:ext cx="1579418" cy="360218"/>
          </a:xfrm>
          <a:prstGeom prst="wedgeRectCallout">
            <a:avLst>
              <a:gd name="adj1" fmla="val -98611"/>
              <a:gd name="adj2" fmla="val 1753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引用程式庫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最簡單的輸入方式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Scanner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三步驟</a:t>
            </a:r>
            <a:endParaRPr lang="en-US" altLang="zh-TW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引用程式</a:t>
            </a:r>
            <a:r>
              <a:rPr lang="zh-TW" altLang="en-US" sz="1800" dirty="0" smtClean="0"/>
              <a:t>庫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產生</a:t>
            </a:r>
            <a:r>
              <a:rPr lang="en-US" altLang="zh-TW" sz="1800" dirty="0"/>
              <a:t>Scanner</a:t>
            </a:r>
            <a:r>
              <a:rPr lang="zh-TW" altLang="en-US" sz="1800" dirty="0" smtClean="0"/>
              <a:t>物件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用</a:t>
            </a:r>
            <a:r>
              <a:rPr lang="en-US" altLang="zh-TW" sz="1800" dirty="0"/>
              <a:t>Scanner</a:t>
            </a:r>
            <a:r>
              <a:rPr lang="zh-TW" altLang="en-US" sz="1800" dirty="0"/>
              <a:t>物件真正做輸入動作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4096" y="2511892"/>
            <a:ext cx="426110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B0F0"/>
                </a:solidFill>
              </a:rPr>
              <a:t>import</a:t>
            </a:r>
            <a:r>
              <a:rPr lang="zh-TW" altLang="en-US" sz="2800" dirty="0">
                <a:solidFill>
                  <a:schemeClr val="bg1"/>
                </a:solidFill>
              </a:rPr>
              <a:t> java.util.Scanner;</a:t>
            </a:r>
          </a:p>
        </p:txBody>
      </p:sp>
      <p:sp>
        <p:nvSpPr>
          <p:cNvPr id="7" name="矩形 6"/>
          <p:cNvSpPr/>
          <p:nvPr/>
        </p:nvSpPr>
        <p:spPr>
          <a:xfrm>
            <a:off x="3435463" y="3753407"/>
            <a:ext cx="6272871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B0F0"/>
                </a:solidFill>
              </a:rPr>
              <a:t>Scanner </a:t>
            </a:r>
            <a:r>
              <a:rPr lang="zh-TW" altLang="en-US" sz="2800" dirty="0">
                <a:solidFill>
                  <a:schemeClr val="bg1"/>
                </a:solidFill>
              </a:rPr>
              <a:t>sc = </a:t>
            </a:r>
            <a:r>
              <a:rPr lang="zh-TW" altLang="en-US" sz="2800" dirty="0">
                <a:solidFill>
                  <a:srgbClr val="00B0F0"/>
                </a:solidFill>
              </a:rPr>
              <a:t>new Scanner</a:t>
            </a:r>
            <a:r>
              <a:rPr lang="zh-TW" altLang="en-US" sz="2800" dirty="0">
                <a:solidFill>
                  <a:schemeClr val="bg1"/>
                </a:solidFill>
              </a:rPr>
              <a:t>(System.in);</a:t>
            </a:r>
          </a:p>
        </p:txBody>
      </p:sp>
      <p:sp>
        <p:nvSpPr>
          <p:cNvPr id="8" name="矩形 7"/>
          <p:cNvSpPr/>
          <p:nvPr/>
        </p:nvSpPr>
        <p:spPr>
          <a:xfrm>
            <a:off x="4859506" y="4858119"/>
            <a:ext cx="370325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name = sc.</a:t>
            </a:r>
            <a:r>
              <a:rPr lang="zh-TW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nextLine</a:t>
            </a:r>
            <a:r>
              <a:rPr lang="zh-TW" altLang="en-US" sz="28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7281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最基本的輸入指令用法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208973" y="3707789"/>
            <a:ext cx="2749471" cy="1549376"/>
            <a:chOff x="2208973" y="3707789"/>
            <a:chExt cx="2749471" cy="1549376"/>
          </a:xfrm>
        </p:grpSpPr>
        <p:sp>
          <p:nvSpPr>
            <p:cNvPr id="7" name="向上箭號 6"/>
            <p:cNvSpPr/>
            <p:nvPr/>
          </p:nvSpPr>
          <p:spPr>
            <a:xfrm>
              <a:off x="3491345" y="3707789"/>
              <a:ext cx="184728" cy="82203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208973" y="4549279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name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是一個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用來儲存你輸入的內容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884321" y="3732972"/>
            <a:ext cx="1980029" cy="1239222"/>
            <a:chOff x="5902794" y="3834495"/>
            <a:chExt cx="1980029" cy="1239222"/>
          </a:xfrm>
        </p:grpSpPr>
        <p:sp>
          <p:nvSpPr>
            <p:cNvPr id="9" name="向上箭號 8"/>
            <p:cNvSpPr/>
            <p:nvPr/>
          </p:nvSpPr>
          <p:spPr>
            <a:xfrm>
              <a:off x="6543964" y="3834495"/>
              <a:ext cx="184728" cy="82203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902794" y="4673607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70C0"/>
                  </a:solidFill>
                </a:rPr>
                <a:t>輸入文字的指令</a:t>
              </a:r>
              <a:endParaRPr lang="zh-TW" altLang="en-US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251201" y="1896473"/>
            <a:ext cx="4698722" cy="1031454"/>
            <a:chOff x="3251201" y="1896473"/>
            <a:chExt cx="4698722" cy="1031454"/>
          </a:xfrm>
        </p:grpSpPr>
        <p:sp>
          <p:nvSpPr>
            <p:cNvPr id="11" name="弧形箭號 (上彎) 10"/>
            <p:cNvSpPr/>
            <p:nvPr/>
          </p:nvSpPr>
          <p:spPr>
            <a:xfrm flipH="1" flipV="1">
              <a:off x="4387273" y="2318327"/>
              <a:ext cx="1311563" cy="60960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51201" y="1896473"/>
              <a:ext cx="4698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/>
                <a:t>把右邊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[</a:t>
              </a:r>
              <a:r>
                <a:rPr lang="zh-TW" altLang="en-US" sz="2000" b="1" dirty="0" smtClean="0">
                  <a:solidFill>
                    <a:srgbClr val="0070C0"/>
                  </a:solidFill>
                </a:rPr>
                <a:t>執行的結果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]</a:t>
              </a:r>
              <a:r>
                <a:rPr lang="zh-TW" altLang="en-US" sz="2000" dirty="0" smtClean="0"/>
                <a:t>存放到左邊的</a:t>
              </a:r>
              <a:r>
                <a:rPr lang="en-US" altLang="zh-TW" sz="2000" b="1" dirty="0" smtClean="0">
                  <a:solidFill>
                    <a:srgbClr val="C00000"/>
                  </a:solidFill>
                </a:rPr>
                <a:t>[</a:t>
              </a:r>
              <a:r>
                <a:rPr lang="zh-TW" altLang="en-US" sz="2000" b="1" dirty="0" smtClean="0">
                  <a:solidFill>
                    <a:srgbClr val="C00000"/>
                  </a:solidFill>
                </a:rPr>
                <a:t>變數</a:t>
              </a:r>
              <a:r>
                <a:rPr lang="en-US" altLang="zh-TW" sz="2000" b="1" dirty="0" smtClean="0">
                  <a:solidFill>
                    <a:srgbClr val="C00000"/>
                  </a:solidFill>
                </a:rPr>
                <a:t>]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086582" y="2999903"/>
            <a:ext cx="5224507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name = sc.</a:t>
            </a:r>
            <a:r>
              <a:rPr lang="zh-TW" altLang="en-US" sz="4000" dirty="0">
                <a:solidFill>
                  <a:srgbClr val="FFC000"/>
                </a:solidFill>
              </a:rPr>
              <a:t>nextLine</a:t>
            </a:r>
            <a:r>
              <a:rPr lang="zh-TW" altLang="en-US" sz="40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52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輸入與變數的概念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終端機螢幕顯示文字</a:t>
            </a:r>
            <a:r>
              <a:rPr lang="zh-TW" altLang="en-US" dirty="0" smtClean="0"/>
              <a:t>：請問大名是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Input</a:t>
            </a:r>
            <a:r>
              <a:rPr lang="zh-TW" altLang="en-US" dirty="0" smtClean="0"/>
              <a:t>指令讓我們從終端機鍵盤輸入一個文字</a:t>
            </a:r>
            <a:endParaRPr lang="en-US" altLang="zh-TW" dirty="0" smtClean="0"/>
          </a:p>
          <a:p>
            <a:r>
              <a:rPr lang="zh-TW" altLang="en-US" dirty="0" smtClean="0"/>
              <a:t>其中的等號是指派</a:t>
            </a:r>
            <a:r>
              <a:rPr lang="zh-TW" altLang="en-US" dirty="0"/>
              <a:t>運算式</a:t>
            </a:r>
            <a:r>
              <a:rPr lang="zh-TW" altLang="en-US" dirty="0" smtClean="0"/>
              <a:t>，他會把</a:t>
            </a:r>
            <a:r>
              <a:rPr lang="zh-TW" altLang="en-US" dirty="0"/>
              <a:t>輸</a:t>
            </a:r>
            <a:r>
              <a:rPr lang="zh-TW" altLang="en-US" dirty="0" smtClean="0"/>
              <a:t>入的文字存到</a:t>
            </a:r>
            <a:r>
              <a:rPr lang="en-US" altLang="zh-TW" b="1" dirty="0" smtClean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20460" y="2581081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0350" y="2704590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梯形 8"/>
          <p:cNvSpPr/>
          <p:nvPr/>
        </p:nvSpPr>
        <p:spPr>
          <a:xfrm>
            <a:off x="7800309" y="3967909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0167685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030456" y="334383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name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81760" y="2699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键盘_卡通手绘键盘PNG素材-90设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56" y="3721861"/>
            <a:ext cx="2128945" cy="20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向上箭號 15"/>
          <p:cNvSpPr/>
          <p:nvPr/>
        </p:nvSpPr>
        <p:spPr>
          <a:xfrm>
            <a:off x="8545325" y="3129429"/>
            <a:ext cx="204477" cy="14115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402896" y="3308839"/>
            <a:ext cx="3321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J</a:t>
            </a:r>
          </a:p>
          <a:p>
            <a:r>
              <a:rPr lang="en-US" altLang="zh-TW" sz="2200" dirty="0">
                <a:solidFill>
                  <a:srgbClr val="FF0000"/>
                </a:solidFill>
              </a:rPr>
              <a:t>a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c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k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00726" y="2120710"/>
            <a:ext cx="486407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zh-TW" altLang="en-US" sz="2400" dirty="0">
                <a:solidFill>
                  <a:srgbClr val="FF6600"/>
                </a:solidFill>
              </a:rPr>
              <a:t>請問大名是？</a:t>
            </a:r>
            <a:r>
              <a:rPr lang="en-US" altLang="zh-TW" sz="2400" dirty="0">
                <a:solidFill>
                  <a:schemeClr val="bg1"/>
                </a:solidFill>
              </a:rPr>
              <a:t>");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00725" y="3283317"/>
            <a:ext cx="32789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name =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sc.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nextLine</a:t>
            </a:r>
            <a:r>
              <a:rPr lang="en-US" altLang="zh-TW" sz="24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504" y="2717224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請問大名是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450054" y="27307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50054" y="30963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50055" y="342079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50055" y="374559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50056" y="405807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50057" y="43897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50054" y="242020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450057" y="47199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393145" y="6096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34313" y="56431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416967" y="140183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3" name="向右箭號 12"/>
          <p:cNvSpPr/>
          <p:nvPr/>
        </p:nvSpPr>
        <p:spPr>
          <a:xfrm rot="1729905">
            <a:off x="8844123" y="3257397"/>
            <a:ext cx="1404246" cy="2233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9973291" y="31656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20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把變數顯示在終端機上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274002" y="794327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36773" y="3528560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name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509213" y="3493566"/>
            <a:ext cx="3321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J</a:t>
            </a:r>
          </a:p>
          <a:p>
            <a:r>
              <a:rPr lang="en-US" altLang="zh-TW" sz="2200" dirty="0">
                <a:solidFill>
                  <a:srgbClr val="FF0000"/>
                </a:solidFill>
              </a:rPr>
              <a:t>a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c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k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56371" y="291547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6371" y="328111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56372" y="36055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56372" y="393032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56373" y="424279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56374" y="45744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556371" y="260493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56374" y="49046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9462" y="79432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40630" y="582789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23284" y="158656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079608" y="50129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770132" y="4113335"/>
            <a:ext cx="3729330" cy="2575188"/>
            <a:chOff x="8833104" y="502920"/>
            <a:chExt cx="2587752" cy="1427480"/>
          </a:xfrm>
        </p:grpSpPr>
        <p:sp>
          <p:nvSpPr>
            <p:cNvPr id="23" name="圓角矩形 22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</p:txBody>
        </p:sp>
        <p:sp>
          <p:nvSpPr>
            <p:cNvPr id="25" name="梯形 24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左箭號 25"/>
          <p:cNvSpPr/>
          <p:nvPr/>
        </p:nvSpPr>
        <p:spPr>
          <a:xfrm rot="21310857">
            <a:off x="6401931" y="4524607"/>
            <a:ext cx="2882266" cy="26913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801813" y="4574432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Hello Jack !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98580" y="1873593"/>
            <a:ext cx="40941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(“</a:t>
            </a:r>
            <a:r>
              <a:rPr lang="en-US" altLang="zh-TW" sz="2400" dirty="0" smtClean="0">
                <a:solidFill>
                  <a:srgbClr val="FF6600"/>
                </a:solidFill>
              </a:rPr>
              <a:t>Hello</a:t>
            </a:r>
            <a:r>
              <a:rPr lang="zh-TW" altLang="en-US" sz="2400" dirty="0" smtClean="0">
                <a:solidFill>
                  <a:srgbClr val="FF6600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”);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98580" y="3373494"/>
            <a:ext cx="409349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(name);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02926" y="2601991"/>
            <a:ext cx="605344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(“</a:t>
            </a:r>
            <a:r>
              <a:rPr lang="en-US" altLang="zh-TW" sz="2400" dirty="0" smtClean="0">
                <a:solidFill>
                  <a:srgbClr val="FF6600"/>
                </a:solidFill>
              </a:rPr>
              <a:t>Hello</a:t>
            </a:r>
            <a:r>
              <a:rPr lang="zh-TW" altLang="en-US" sz="2400" dirty="0" smtClean="0">
                <a:solidFill>
                  <a:srgbClr val="FF6600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” + name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+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“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rgbClr val="FF6600"/>
                </a:solidFill>
              </a:rPr>
              <a:t>！</a:t>
            </a:r>
            <a:r>
              <a:rPr lang="en-US" altLang="zh-TW" sz="2400" dirty="0" smtClean="0">
                <a:solidFill>
                  <a:schemeClr val="bg1"/>
                </a:solidFill>
              </a:rPr>
              <a:t>”);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21" name="十字形 20"/>
          <p:cNvSpPr/>
          <p:nvPr/>
        </p:nvSpPr>
        <p:spPr>
          <a:xfrm>
            <a:off x="1462008" y="2484581"/>
            <a:ext cx="674254" cy="709812"/>
          </a:xfrm>
          <a:prstGeom prst="plus">
            <a:avLst>
              <a:gd name="adj" fmla="val 372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03464" y="4297433"/>
            <a:ext cx="40941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System.out.</a:t>
            </a:r>
            <a:r>
              <a:rPr lang="en-US" altLang="zh-TW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zh-TW" sz="2400" dirty="0" smtClean="0">
                <a:solidFill>
                  <a:schemeClr val="bg1"/>
                </a:solidFill>
              </a:rPr>
              <a:t>(“</a:t>
            </a:r>
            <a:r>
              <a:rPr lang="en-US" altLang="zh-TW" sz="2400" dirty="0" smtClean="0">
                <a:solidFill>
                  <a:srgbClr val="FF6600"/>
                </a:solidFill>
              </a:rPr>
              <a:t> </a:t>
            </a:r>
            <a:r>
              <a:rPr lang="zh-TW" altLang="en-US" sz="2400" dirty="0" smtClean="0">
                <a:solidFill>
                  <a:srgbClr val="FF6600"/>
                </a:solidFill>
              </a:rPr>
              <a:t>！</a:t>
            </a:r>
            <a:r>
              <a:rPr lang="en-US" altLang="zh-TW" sz="2400" dirty="0" smtClean="0">
                <a:solidFill>
                  <a:schemeClr val="bg1"/>
                </a:solidFill>
              </a:rPr>
              <a:t>”);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2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21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rgbClr val="FF0000"/>
                </a:solidFill>
              </a:rPr>
              <a:t>Read- </a:t>
            </a:r>
            <a:r>
              <a:rPr lang="en-US" altLang="zh-TW" dirty="0" err="1" smtClean="0">
                <a:solidFill>
                  <a:srgbClr val="FF0000"/>
                </a:solidFill>
              </a:rPr>
              <a:t>Eval</a:t>
            </a:r>
            <a:r>
              <a:rPr lang="en-US" altLang="zh-TW" dirty="0" smtClean="0">
                <a:solidFill>
                  <a:srgbClr val="FF0000"/>
                </a:solidFill>
              </a:rPr>
              <a:t>-Print</a:t>
            </a:r>
            <a:r>
              <a:rPr lang="en-US" altLang="zh-TW" dirty="0" smtClean="0"/>
              <a:t>-Loop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</a:t>
            </a:r>
            <a:r>
              <a:rPr lang="zh-TW" altLang="en-US" b="1" u="sng" dirty="0" smtClean="0">
                <a:solidFill>
                  <a:srgbClr val="FF0000"/>
                </a:solidFill>
              </a:rPr>
              <a:t>。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字串</a:t>
            </a:r>
            <a:r>
              <a:rPr lang="en-US" altLang="zh-TW" dirty="0" smtClean="0"/>
              <a:t>(String)</a:t>
            </a:r>
            <a:r>
              <a:rPr lang="zh-TW" altLang="en-US" dirty="0" smtClean="0"/>
              <a:t>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sc.nextLine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dirty="0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工具幫你抓錯！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98" y="1620455"/>
            <a:ext cx="10184272" cy="482664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55585" y="5312780"/>
            <a:ext cx="520861" cy="335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94" y="1930400"/>
            <a:ext cx="3633575" cy="451669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174307" y="5873529"/>
            <a:ext cx="520861" cy="335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592" y="2160589"/>
            <a:ext cx="3636877" cy="42865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068" y="2160589"/>
            <a:ext cx="3641401" cy="42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0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" y="2002377"/>
            <a:ext cx="6012701" cy="36579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186" y="3720095"/>
            <a:ext cx="3657917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不怕錯，動手寫就對了！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程式執行結果對</a:t>
            </a:r>
            <a:r>
              <a:rPr lang="zh-TW" altLang="en-US" dirty="0" smtClean="0"/>
              <a:t>，就先不要計較好不好了！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初學者最重要的心態！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84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一切從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World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>
          <a:xfrm>
            <a:off x="677334" y="2160589"/>
            <a:ext cx="3271909" cy="3880773"/>
          </a:xfrm>
        </p:spPr>
        <p:txBody>
          <a:bodyPr/>
          <a:lstStyle/>
          <a:p>
            <a:r>
              <a:rPr lang="en-US" altLang="zh-TW" dirty="0" smtClean="0"/>
              <a:t>Repl.it</a:t>
            </a:r>
            <a:r>
              <a:rPr lang="zh-TW" altLang="en-US" dirty="0" smtClean="0"/>
              <a:t>每次開始一個新程式，就是先給一個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小程式。</a:t>
            </a:r>
            <a:endParaRPr lang="en-US" altLang="zh-TW" dirty="0" smtClean="0"/>
          </a:p>
          <a:p>
            <a:r>
              <a:rPr lang="zh-TW" altLang="en-US" dirty="0"/>
              <a:t>他是立即可以執行的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243" y="1376218"/>
            <a:ext cx="8242757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07" y="1319702"/>
            <a:ext cx="5919109" cy="4384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http</a:t>
            </a:r>
            <a:r>
              <a:rPr lang="en-US" altLang="zh-TW" dirty="0"/>
              <a:t>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990088" y="2368296"/>
            <a:ext cx="4251221" cy="93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188670" cy="87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085624" cy="633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133383" y="3429000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632748"/>
            <a:ext cx="4181647" cy="1872898"/>
          </a:xfrm>
          <a:prstGeom prst="arc">
            <a:avLst>
              <a:gd name="adj1" fmla="val 815204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85" y="2041236"/>
            <a:ext cx="5418915" cy="40144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98957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 smtClean="0">
                <a:solidFill>
                  <a:schemeClr val="accent5">
                    <a:lumMod val="75000"/>
                  </a:schemeClr>
                </a:solidFill>
              </a:rPr>
              <a:t>(Main)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 smtClean="0">
                <a:solidFill>
                  <a:schemeClr val="accent5">
                    <a:lumMod val="75000"/>
                  </a:schemeClr>
                </a:solidFill>
              </a:rPr>
              <a:t>(Main)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73085" y="2034770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405902" y="3846354"/>
            <a:ext cx="516426" cy="27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2333</TotalTime>
  <Words>1946</Words>
  <Application>Microsoft Office PowerPoint</Application>
  <PresentationFormat>寬螢幕</PresentationFormat>
  <Paragraphs>409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不怕錯，動手寫就對了！ 程式執行結果對，就先不要計較好不好了！</vt:lpstr>
      <vt:lpstr>一切從Hello World開始</vt:lpstr>
      <vt:lpstr>Java 程式的基本組成要素</vt:lpstr>
      <vt:lpstr>Hello World程式說明</vt:lpstr>
      <vt:lpstr>Print(println)使用方法</vt:lpstr>
      <vt:lpstr>Console螢幕輸出</vt:lpstr>
      <vt:lpstr>Console詳細看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Java最簡單的輸入方式    使用Scanner</vt:lpstr>
      <vt:lpstr>最基本的輸入指令用法</vt:lpstr>
      <vt:lpstr>輸入與變數的概念</vt:lpstr>
      <vt:lpstr>把變數顯示在終端機上</vt:lpstr>
      <vt:lpstr>最基本的輸入-運算-輸出架構    Read- Eval-Print-Loop </vt:lpstr>
      <vt:lpstr>等(=)的意義</vt:lpstr>
      <vt:lpstr>變數</vt:lpstr>
      <vt:lpstr>取得輸入 Scanner用法</vt:lpstr>
      <vt:lpstr>變數命名規則</vt:lpstr>
      <vt:lpstr>用AI工具幫你抓錯！</vt:lpstr>
      <vt:lpstr>記不住這麼多不能用的名字怎麼辦！ 我的小撇步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User</cp:lastModifiedBy>
  <cp:revision>72</cp:revision>
  <dcterms:created xsi:type="dcterms:W3CDTF">2020-11-15T02:06:28Z</dcterms:created>
  <dcterms:modified xsi:type="dcterms:W3CDTF">2024-03-03T13:19:03Z</dcterms:modified>
</cp:coreProperties>
</file>