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handoutMasterIdLst>
    <p:handoutMasterId r:id="rId27"/>
  </p:handoutMasterIdLst>
  <p:sldIdLst>
    <p:sldId id="284" r:id="rId2"/>
    <p:sldId id="299" r:id="rId3"/>
    <p:sldId id="296" r:id="rId4"/>
    <p:sldId id="297" r:id="rId5"/>
    <p:sldId id="298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75" r:id="rId17"/>
    <p:sldId id="261" r:id="rId18"/>
    <p:sldId id="276" r:id="rId19"/>
    <p:sldId id="282" r:id="rId20"/>
    <p:sldId id="277" r:id="rId21"/>
    <p:sldId id="278" r:id="rId22"/>
    <p:sldId id="283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BB35D-F1AD-4E4E-B875-E81977B9471D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5EB18-79D9-4028-96EB-0BDD00A79D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211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07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433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1283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408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0313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664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209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94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81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67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73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66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13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61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871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00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C10DA-9D88-4773-8D30-78F5C5DDFCBA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39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開發環境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90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選擇要用的程式語言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畫面一開始會找不到</a:t>
            </a:r>
            <a:r>
              <a:rPr lang="en-US" altLang="zh-TW" b="1" dirty="0" smtClean="0">
                <a:solidFill>
                  <a:srgbClr val="FF0000"/>
                </a:solidFill>
              </a:rPr>
              <a:t>Java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請下捲到最</a:t>
            </a:r>
            <a:r>
              <a:rPr lang="zh-TW" altLang="en-US" dirty="0" smtClean="0"/>
              <a:t>後面</a:t>
            </a:r>
            <a:endParaRPr lang="en-US" altLang="zh-TW" dirty="0" smtClean="0"/>
          </a:p>
          <a:p>
            <a:r>
              <a:rPr lang="zh-TW" altLang="en-US" dirty="0" smtClean="0"/>
              <a:t>點下</a:t>
            </a:r>
            <a:r>
              <a:rPr lang="en-US" altLang="zh-TW" dirty="0" smtClean="0">
                <a:solidFill>
                  <a:srgbClr val="FF0000"/>
                </a:solidFill>
              </a:rPr>
              <a:t>Browse all templates(500+)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再出現的畫面中輸入</a:t>
            </a:r>
            <a:r>
              <a:rPr lang="en-US" altLang="zh-TW" dirty="0" smtClean="0">
                <a:solidFill>
                  <a:srgbClr val="FF0000"/>
                </a:solidFill>
              </a:rPr>
              <a:t>Java</a:t>
            </a:r>
          </a:p>
          <a:p>
            <a:r>
              <a:rPr lang="zh-TW" altLang="en-US" dirty="0"/>
              <a:t>然後</a:t>
            </a:r>
            <a:r>
              <a:rPr lang="zh-TW" altLang="en-US" dirty="0">
                <a:solidFill>
                  <a:srgbClr val="C00000"/>
                </a:solidFill>
              </a:rPr>
              <a:t>點選下方的 </a:t>
            </a:r>
            <a:r>
              <a:rPr lang="en-US" altLang="zh-TW" dirty="0">
                <a:solidFill>
                  <a:srgbClr val="C00000"/>
                </a:solidFill>
              </a:rPr>
              <a:t>Java</a:t>
            </a:r>
            <a:r>
              <a:rPr lang="zh-TW" altLang="en-US" dirty="0">
                <a:solidFill>
                  <a:srgbClr val="C00000"/>
                </a:solidFill>
              </a:rPr>
              <a:t>選項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419" y="1113647"/>
            <a:ext cx="6678410" cy="3833170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5339419" y="1113647"/>
            <a:ext cx="6762242" cy="3977794"/>
            <a:chOff x="5339419" y="1113647"/>
            <a:chExt cx="6762242" cy="3977794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9419" y="1113647"/>
              <a:ext cx="6762242" cy="3833170"/>
            </a:xfrm>
            <a:prstGeom prst="rect">
              <a:avLst/>
            </a:prstGeom>
          </p:spPr>
        </p:pic>
        <p:sp>
          <p:nvSpPr>
            <p:cNvPr id="6" name="向右箭號 5"/>
            <p:cNvSpPr/>
            <p:nvPr/>
          </p:nvSpPr>
          <p:spPr>
            <a:xfrm rot="19687721">
              <a:off x="8733601" y="4802192"/>
              <a:ext cx="839755" cy="28924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0500" y="1017036"/>
            <a:ext cx="6860078" cy="459166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064898" y="2174033"/>
            <a:ext cx="867747" cy="4105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5710335" y="3676261"/>
            <a:ext cx="559836" cy="36389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45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進入後會有簡單開發環境說明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505" y="1543753"/>
            <a:ext cx="9842197" cy="490059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505" y="1535995"/>
            <a:ext cx="9670100" cy="490059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113" y="1518784"/>
            <a:ext cx="9688883" cy="491780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052" y="1502588"/>
            <a:ext cx="9701003" cy="49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4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執行第一個程式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	Hello world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602" y="1817079"/>
            <a:ext cx="9689134" cy="4907812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 rot="18953381">
            <a:off x="5165691" y="2635651"/>
            <a:ext cx="952061" cy="33086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602" y="1817079"/>
            <a:ext cx="9689134" cy="49280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967959" y="2581154"/>
            <a:ext cx="1423687" cy="6700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93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886" y="877918"/>
            <a:ext cx="6107640" cy="4034710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 rot="18660955">
            <a:off x="10567685" y="1664182"/>
            <a:ext cx="775504" cy="34981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第二次以後登入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從首頁選擇</a:t>
            </a:r>
            <a:r>
              <a:rPr lang="en-US" altLang="zh-TW" dirty="0" smtClean="0"/>
              <a:t>[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Log In</a:t>
            </a:r>
            <a:r>
              <a:rPr lang="en-US" altLang="zh-TW" dirty="0" smtClean="0"/>
              <a:t>]</a:t>
            </a:r>
          </a:p>
          <a:p>
            <a:endParaRPr lang="en-US" altLang="zh-TW" dirty="0"/>
          </a:p>
          <a:p>
            <a:r>
              <a:rPr lang="zh-TW" altLang="en-US" dirty="0" smtClean="0"/>
              <a:t>然後點選</a:t>
            </a:r>
            <a:r>
              <a:rPr lang="en-US" altLang="zh-TW" dirty="0" smtClean="0">
                <a:solidFill>
                  <a:srgbClr val="FF0000"/>
                </a:solidFill>
              </a:rPr>
              <a:t>[Continue with Google]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如果你有多個帳號，</a:t>
            </a:r>
            <a:r>
              <a:rPr lang="en-US" altLang="zh-TW" dirty="0" smtClean="0">
                <a:solidFill>
                  <a:srgbClr val="FF0000"/>
                </a:solidFill>
              </a:rPr>
              <a:t/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zh-TW" altLang="en-US" dirty="0" smtClean="0">
                <a:solidFill>
                  <a:srgbClr val="FF0000"/>
                </a:solidFill>
              </a:rPr>
              <a:t>有可能還需要選擇帳號。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886" y="877918"/>
            <a:ext cx="6107640" cy="4574569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6979534" y="3530278"/>
            <a:ext cx="856527" cy="24306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985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登入首頁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012868" cy="3880773"/>
          </a:xfrm>
        </p:spPr>
        <p:txBody>
          <a:bodyPr>
            <a:normAutofit fontScale="92500"/>
          </a:bodyPr>
          <a:lstStyle/>
          <a:p>
            <a:r>
              <a:rPr lang="zh-TW" altLang="en-US" dirty="0" smtClean="0"/>
              <a:t>第二次以後登入的首頁如右。</a:t>
            </a:r>
            <a:endParaRPr lang="en-US" altLang="zh-TW" dirty="0" smtClean="0"/>
          </a:p>
          <a:p>
            <a:r>
              <a:rPr lang="zh-TW" altLang="en-US" dirty="0"/>
              <a:t>我們第一次開啟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replr</a:t>
            </a:r>
            <a:r>
              <a:rPr lang="zh-TW" altLang="en-US" dirty="0" smtClean="0"/>
              <a:t>就在下方的紅色方框處。</a:t>
            </a:r>
            <a:endParaRPr lang="en-US" altLang="zh-TW" dirty="0" smtClean="0"/>
          </a:p>
          <a:p>
            <a:r>
              <a:rPr lang="en-US" altLang="zh-TW" dirty="0"/>
              <a:t>REPL </a:t>
            </a:r>
            <a:r>
              <a:rPr lang="zh-TW" altLang="en-US" dirty="0"/>
              <a:t>其實就是 </a:t>
            </a:r>
            <a:r>
              <a:rPr lang="en-US" altLang="zh-TW" dirty="0" smtClean="0"/>
              <a:t>read-</a:t>
            </a:r>
            <a:r>
              <a:rPr lang="en-US" altLang="zh-TW" dirty="0" err="1" smtClean="0"/>
              <a:t>eval</a:t>
            </a:r>
            <a:r>
              <a:rPr lang="en-US" altLang="zh-TW" dirty="0" smtClean="0"/>
              <a:t>-print-loop</a:t>
            </a:r>
            <a:endParaRPr lang="en-US" altLang="zh-TW" dirty="0"/>
          </a:p>
          <a:p>
            <a:pPr lvl="1"/>
            <a:r>
              <a:rPr lang="zh-TW" altLang="en-US" dirty="0"/>
              <a:t>這是一種對初學著很有用的寫程式思考</a:t>
            </a:r>
            <a:r>
              <a:rPr lang="zh-TW" altLang="en-US" dirty="0" smtClean="0"/>
              <a:t>邏輯。</a:t>
            </a:r>
            <a:endParaRPr lang="en-US" altLang="zh-TW" dirty="0" smtClean="0"/>
          </a:p>
          <a:p>
            <a:pPr lvl="1"/>
            <a:r>
              <a:rPr lang="zh-TW" altLang="en-US" dirty="0"/>
              <a:t>輸入</a:t>
            </a:r>
            <a:r>
              <a:rPr lang="en-US" altLang="zh-TW" dirty="0"/>
              <a:t>-</a:t>
            </a:r>
            <a:r>
              <a:rPr lang="zh-TW" altLang="en-US" dirty="0"/>
              <a:t>運算</a:t>
            </a:r>
            <a:r>
              <a:rPr lang="en-US" altLang="zh-TW" dirty="0"/>
              <a:t>-</a:t>
            </a:r>
            <a:r>
              <a:rPr lang="zh-TW" altLang="en-US" dirty="0" smtClean="0"/>
              <a:t>輸出，我稱它為程式設計三大基本元素。</a:t>
            </a:r>
            <a:endParaRPr lang="en-US" altLang="zh-TW" dirty="0" smtClean="0"/>
          </a:p>
          <a:p>
            <a:pPr lvl="1"/>
            <a:r>
              <a:rPr lang="zh-TW" altLang="en-US" dirty="0"/>
              <a:t>也是這個網站名稱的由來原因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寫</a:t>
            </a:r>
            <a:r>
              <a:rPr lang="zh-TW" altLang="en-US" dirty="0" smtClean="0"/>
              <a:t>程式其實就是</a:t>
            </a:r>
            <a:r>
              <a:rPr lang="zh-TW" altLang="en-US" dirty="0"/>
              <a:t>在這三個</a:t>
            </a:r>
            <a:r>
              <a:rPr lang="zh-TW" altLang="en-US" dirty="0" smtClean="0"/>
              <a:t>元素不斷的循環重複。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FF0000"/>
                </a:solidFill>
              </a:rPr>
              <a:t>點一下紅</a:t>
            </a:r>
            <a:r>
              <a:rPr lang="zh-TW" altLang="en-US" b="1" dirty="0" smtClean="0">
                <a:solidFill>
                  <a:srgbClr val="FF0000"/>
                </a:solidFill>
              </a:rPr>
              <a:t>框處，開啟上一次的程式。</a:t>
            </a:r>
            <a:endParaRPr lang="en-US" altLang="zh-TW" b="1" dirty="0" smtClean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427" y="1727434"/>
            <a:ext cx="7039341" cy="432388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393872" y="5524500"/>
            <a:ext cx="2181225" cy="381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055427" y="2313549"/>
            <a:ext cx="5947462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這四天的課程</a:t>
            </a:r>
            <a:endParaRPr lang="en-US" altLang="zh-TW" sz="54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zh-TW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我們就會教給大家</a:t>
            </a:r>
            <a:endParaRPr lang="en-US" altLang="zh-TW" sz="54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zh-TW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最基本的</a:t>
            </a:r>
            <a:r>
              <a:rPr lang="en-US" altLang="zh-TW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REPL</a:t>
            </a:r>
            <a:r>
              <a:rPr lang="zh-TW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概念</a:t>
            </a:r>
            <a:endParaRPr lang="zh-TW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071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開始新的程式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104216" cy="3880773"/>
          </a:xfrm>
        </p:spPr>
        <p:txBody>
          <a:bodyPr/>
          <a:lstStyle/>
          <a:p>
            <a:r>
              <a:rPr lang="zh-TW" altLang="en-US" dirty="0" smtClean="0"/>
              <a:t>想要寫新的程式，請點選紅框處的 </a:t>
            </a:r>
            <a:r>
              <a:rPr lang="en-US" altLang="zh-TW" b="1" dirty="0" smtClean="0">
                <a:solidFill>
                  <a:srgbClr val="FF0000"/>
                </a:solidFill>
              </a:rPr>
              <a:t>Create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Repl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出現的新視窗</a:t>
            </a:r>
            <a:r>
              <a:rPr lang="zh-TW" altLang="en-US" dirty="0" smtClean="0"/>
              <a:t>中左邊一樣輸入搜尋</a:t>
            </a:r>
            <a:r>
              <a:rPr lang="en-US" altLang="zh-TW" b="1" dirty="0" smtClean="0">
                <a:solidFill>
                  <a:srgbClr val="FF0000"/>
                </a:solidFill>
              </a:rPr>
              <a:t>Java</a:t>
            </a:r>
            <a:r>
              <a:rPr lang="zh-TW" altLang="en-US" b="1" dirty="0" smtClean="0">
                <a:solidFill>
                  <a:srgbClr val="FF0000"/>
                </a:solidFill>
              </a:rPr>
              <a:t>，</a:t>
            </a:r>
            <a:r>
              <a:rPr lang="zh-TW" altLang="en-US" dirty="0"/>
              <a:t>點選</a:t>
            </a:r>
            <a:r>
              <a:rPr lang="en-US" altLang="zh-TW" dirty="0">
                <a:solidFill>
                  <a:srgbClr val="FF0000"/>
                </a:solidFill>
              </a:rPr>
              <a:t>Java </a:t>
            </a:r>
            <a:r>
              <a:rPr lang="en-US" altLang="zh-TW" dirty="0" err="1" smtClean="0">
                <a:solidFill>
                  <a:srgbClr val="FF0000"/>
                </a:solidFill>
              </a:rPr>
              <a:t>Repl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右邊</a:t>
            </a:r>
            <a:r>
              <a:rPr lang="en-US" altLang="zh-TW" dirty="0"/>
              <a:t>Title</a:t>
            </a:r>
            <a:r>
              <a:rPr lang="zh-TW" altLang="en-US" dirty="0"/>
              <a:t>出請輸入專案</a:t>
            </a:r>
            <a:r>
              <a:rPr lang="en-US" altLang="zh-TW" dirty="0"/>
              <a:t>(</a:t>
            </a:r>
            <a:r>
              <a:rPr lang="zh-TW" altLang="en-US" dirty="0"/>
              <a:t>程式</a:t>
            </a:r>
            <a:r>
              <a:rPr lang="en-US" altLang="zh-TW" dirty="0"/>
              <a:t>)</a:t>
            </a:r>
            <a:r>
              <a:rPr lang="zh-TW" altLang="en-US" dirty="0" smtClean="0"/>
              <a:t>名稱，例如：</a:t>
            </a:r>
            <a:r>
              <a:rPr lang="en-US" altLang="zh-TW" b="1" dirty="0" smtClean="0">
                <a:solidFill>
                  <a:srgbClr val="FF0000"/>
                </a:solidFill>
              </a:rPr>
              <a:t>Prac001</a:t>
            </a:r>
          </a:p>
          <a:p>
            <a:r>
              <a:rPr lang="zh-TW" altLang="en-US" dirty="0" smtClean="0"/>
              <a:t>最後點選</a:t>
            </a:r>
            <a:r>
              <a:rPr lang="en-US" altLang="zh-TW" dirty="0" smtClean="0">
                <a:solidFill>
                  <a:srgbClr val="FF0000"/>
                </a:solidFill>
              </a:rPr>
              <a:t>+Create </a:t>
            </a:r>
            <a:r>
              <a:rPr lang="en-US" altLang="zh-TW" dirty="0" err="1" smtClean="0">
                <a:solidFill>
                  <a:srgbClr val="FF0000"/>
                </a:solidFill>
              </a:rPr>
              <a:t>Repl</a:t>
            </a:r>
            <a:r>
              <a:rPr lang="zh-TW" altLang="en-US" dirty="0" smtClean="0"/>
              <a:t>即可。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0070C0"/>
                </a:solidFill>
              </a:rPr>
              <a:t>新的程式一開始她也是會給你一個</a:t>
            </a:r>
            <a:r>
              <a:rPr lang="en-US" altLang="zh-TW" dirty="0" smtClean="0">
                <a:solidFill>
                  <a:srgbClr val="0070C0"/>
                </a:solidFill>
              </a:rPr>
              <a:t>Hello world</a:t>
            </a:r>
            <a:r>
              <a:rPr lang="zh-TW" altLang="en-US" dirty="0" smtClean="0">
                <a:solidFill>
                  <a:srgbClr val="0070C0"/>
                </a:solidFill>
              </a:rPr>
              <a:t>的程式框架喔！</a:t>
            </a:r>
            <a:endParaRPr lang="en-US" altLang="zh-TW" dirty="0">
              <a:solidFill>
                <a:srgbClr val="0070C0"/>
              </a:solidFill>
            </a:endParaRPr>
          </a:p>
          <a:p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427" y="1727434"/>
            <a:ext cx="7039341" cy="432388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333930" y="4914835"/>
            <a:ext cx="990266" cy="381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7020" y1="25222" x2="7020" y2="25222"/>
                        <a14:foregroundMark x1="6358" y1="43339" x2="6358" y2="433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62501" y="2438838"/>
            <a:ext cx="4457950" cy="332427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762501" y="3078866"/>
            <a:ext cx="809874" cy="4051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9051881" y="3078866"/>
            <a:ext cx="809874" cy="4051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14464064">
            <a:off x="10138053" y="5220524"/>
            <a:ext cx="923294" cy="381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6483907" y="4406397"/>
            <a:ext cx="462987" cy="2548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5347" y="0"/>
            <a:ext cx="75966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7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 Eclipse</a:t>
            </a:r>
            <a:r>
              <a:rPr lang="zh-TW" altLang="en-US" dirty="0" smtClean="0"/>
              <a:t>安裝指引</a:t>
            </a:r>
            <a:endParaRPr lang="zh-TW" altLang="en-US"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61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40" y="2703241"/>
            <a:ext cx="7474588" cy="35683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Eclipse for Java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>(1/6)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以關鍵字</a:t>
            </a:r>
            <a:r>
              <a:rPr lang="en-US" altLang="zh-TW" dirty="0" smtClean="0"/>
              <a:t>eclipse java</a:t>
            </a:r>
            <a:r>
              <a:rPr lang="zh-TW" altLang="en-US" dirty="0" smtClean="0"/>
              <a:t>搜尋，第一個應該就是</a:t>
            </a:r>
            <a:r>
              <a:rPr lang="en-US" altLang="zh-TW" dirty="0" smtClean="0"/>
              <a:t>Eclipse</a:t>
            </a:r>
            <a:r>
              <a:rPr lang="zh-TW" altLang="en-US" dirty="0" smtClean="0"/>
              <a:t>官方網頁。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15" name="矩形 14"/>
          <p:cNvSpPr/>
          <p:nvPr/>
        </p:nvSpPr>
        <p:spPr>
          <a:xfrm>
            <a:off x="2403382" y="4192481"/>
            <a:ext cx="5313469" cy="9862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403382" y="2954728"/>
            <a:ext cx="1235746" cy="3751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89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08" y="3589913"/>
            <a:ext cx="4804756" cy="22333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919" y="3039323"/>
            <a:ext cx="5140481" cy="35601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Eclipse Java</a:t>
            </a:r>
            <a:r>
              <a:rPr lang="zh-TW" altLang="en-US" dirty="0"/>
              <a:t>安裝</a:t>
            </a:r>
            <a:r>
              <a:rPr lang="en-US" altLang="zh-TW" dirty="0" smtClean="0"/>
              <a:t>(2/6)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點選右邊</a:t>
            </a:r>
            <a:r>
              <a:rPr lang="en-US" altLang="zh-TW" dirty="0"/>
              <a:t>The Eclipse Installer</a:t>
            </a:r>
            <a:r>
              <a:rPr lang="zh-TW" altLang="en-US" dirty="0" smtClean="0"/>
              <a:t>有含</a:t>
            </a:r>
            <a:r>
              <a:rPr lang="en-US" altLang="zh-TW" dirty="0" smtClean="0"/>
              <a:t>JRE</a:t>
            </a:r>
            <a:r>
              <a:rPr lang="zh-TW" altLang="en-US" dirty="0" smtClean="0"/>
              <a:t>的版本！</a:t>
            </a:r>
            <a:endParaRPr lang="en-US" altLang="zh-TW" dirty="0" smtClean="0"/>
          </a:p>
          <a:p>
            <a:r>
              <a:rPr lang="zh-TW" altLang="en-US" dirty="0" smtClean="0"/>
              <a:t>點選後進入如下邊頁面再點</a:t>
            </a:r>
            <a:r>
              <a:rPr lang="en-US" altLang="zh-TW" dirty="0" smtClean="0"/>
              <a:t>Download</a:t>
            </a:r>
            <a:r>
              <a:rPr lang="zh-TW" altLang="en-US" dirty="0" smtClean="0"/>
              <a:t>就下載。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約</a:t>
            </a:r>
            <a:r>
              <a:rPr lang="en-US" altLang="zh-TW" dirty="0" smtClean="0"/>
              <a:t>114M)</a:t>
            </a:r>
            <a:endParaRPr lang="zh-TW" altLang="en-US" dirty="0"/>
          </a:p>
        </p:txBody>
      </p:sp>
      <p:sp>
        <p:nvSpPr>
          <p:cNvPr id="8" name="向右箭號 7"/>
          <p:cNvSpPr/>
          <p:nvPr/>
        </p:nvSpPr>
        <p:spPr>
          <a:xfrm rot="10800000">
            <a:off x="2501854" y="4407876"/>
            <a:ext cx="512064" cy="3355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039633" y="4374050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向右箭號 5"/>
          <p:cNvSpPr/>
          <p:nvPr/>
        </p:nvSpPr>
        <p:spPr>
          <a:xfrm rot="10800000">
            <a:off x="10429765" y="6041362"/>
            <a:ext cx="512064" cy="3355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0532550" y="5772728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284647" y="248847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不要選這邊的喔！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8950036" y="2871387"/>
            <a:ext cx="82869" cy="1947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向右箭號 11"/>
          <p:cNvSpPr/>
          <p:nvPr/>
        </p:nvSpPr>
        <p:spPr>
          <a:xfrm rot="10800000">
            <a:off x="4908831" y="4743382"/>
            <a:ext cx="704088" cy="781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0733309" y="572336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</a:rPr>
              <a:t>這個才好！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09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Eclipse Java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>(3/6)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會跳出要你斗內</a:t>
            </a:r>
            <a:r>
              <a:rPr lang="en-US" altLang="zh-TW" dirty="0" smtClean="0"/>
              <a:t>(donate)</a:t>
            </a:r>
            <a:r>
              <a:rPr lang="zh-TW" altLang="en-US" dirty="0" smtClean="0"/>
              <a:t>的畫面，可以不理他，他是</a:t>
            </a:r>
            <a:r>
              <a:rPr lang="en-US" altLang="zh-TW" dirty="0" smtClean="0"/>
              <a:t>100% free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會自動下載檔案</a:t>
            </a:r>
            <a:r>
              <a:rPr lang="zh-TW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TW" dirty="0">
                <a:solidFill>
                  <a:srgbClr val="FF0000"/>
                </a:solidFill>
              </a:rPr>
              <a:t> eclipse-inst-jre-win64.exe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208" y="2997116"/>
            <a:ext cx="4652603" cy="31994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346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工欲善其事必先利其器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《</a:t>
            </a:r>
            <a:r>
              <a:rPr lang="zh-TW" altLang="en-US" dirty="0"/>
              <a:t>論語</a:t>
            </a:r>
            <a:r>
              <a:rPr lang="en-US" altLang="zh-TW" dirty="0"/>
              <a:t>‧</a:t>
            </a:r>
            <a:r>
              <a:rPr lang="zh-TW" altLang="en-US" dirty="0"/>
              <a:t>魏靈公</a:t>
            </a:r>
            <a:r>
              <a:rPr lang="en-US" altLang="zh-TW" dirty="0"/>
              <a:t>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533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059" y="3729925"/>
            <a:ext cx="2786720" cy="29608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Eclipse Java</a:t>
            </a:r>
            <a:r>
              <a:rPr lang="zh-TW" altLang="en-US" dirty="0"/>
              <a:t>安裝</a:t>
            </a:r>
            <a:r>
              <a:rPr lang="en-US" altLang="zh-TW" dirty="0" smtClean="0"/>
              <a:t>(4/6)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執行剛剛下載的</a:t>
            </a:r>
            <a:r>
              <a:rPr lang="en-US" altLang="zh-TW" dirty="0" smtClean="0"/>
              <a:t>eclipse-inst-jre-win64.exe</a:t>
            </a:r>
          </a:p>
          <a:p>
            <a:r>
              <a:rPr lang="zh-TW" altLang="en-US" dirty="0"/>
              <a:t>在開啟的視窗中記得務必</a:t>
            </a:r>
            <a:r>
              <a:rPr lang="zh-TW" altLang="en-US" dirty="0" smtClean="0"/>
              <a:t>選</a:t>
            </a:r>
            <a:r>
              <a:rPr lang="en-US" altLang="zh-TW" dirty="0" smtClean="0"/>
              <a:t>Eclipse IDE for java Developer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下一畫面直接點選</a:t>
            </a:r>
            <a:r>
              <a:rPr lang="en-US" altLang="zh-TW" dirty="0" smtClean="0"/>
              <a:t>[</a:t>
            </a:r>
            <a:r>
              <a:rPr lang="zh-TW" altLang="en-US" dirty="0" smtClean="0"/>
              <a:t> </a:t>
            </a:r>
            <a:r>
              <a:rPr lang="en-US" altLang="zh-TW" dirty="0" smtClean="0"/>
              <a:t>Install</a:t>
            </a:r>
            <a:r>
              <a:rPr lang="zh-TW" altLang="en-US" dirty="0" smtClean="0"/>
              <a:t> </a:t>
            </a:r>
            <a:r>
              <a:rPr lang="en-US" altLang="zh-TW" dirty="0" smtClean="0"/>
              <a:t>]</a:t>
            </a:r>
            <a:r>
              <a:rPr lang="zh-TW" altLang="en-US" dirty="0" smtClean="0"/>
              <a:t>即可。</a:t>
            </a:r>
            <a:endParaRPr lang="en-US" altLang="zh-TW" dirty="0" smtClean="0"/>
          </a:p>
          <a:p>
            <a:r>
              <a:rPr lang="zh-TW" altLang="en-US" dirty="0"/>
              <a:t>會花一點時間</a:t>
            </a:r>
            <a:r>
              <a:rPr lang="zh-TW" altLang="en-US" dirty="0" smtClean="0"/>
              <a:t>，耐心等待。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8" name="向右箭號 7"/>
          <p:cNvSpPr/>
          <p:nvPr/>
        </p:nvSpPr>
        <p:spPr>
          <a:xfrm>
            <a:off x="2516529" y="4270847"/>
            <a:ext cx="658368" cy="46634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501387" y="39852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104" y="3729925"/>
            <a:ext cx="2786720" cy="29608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向右箭號 11"/>
          <p:cNvSpPr/>
          <p:nvPr/>
        </p:nvSpPr>
        <p:spPr>
          <a:xfrm rot="17961514">
            <a:off x="7016532" y="6014630"/>
            <a:ext cx="658368" cy="46634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6809879" y="59758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4002" y="3688137"/>
            <a:ext cx="2786720" cy="29608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向右箭號 13"/>
          <p:cNvSpPr/>
          <p:nvPr/>
        </p:nvSpPr>
        <p:spPr>
          <a:xfrm>
            <a:off x="5826925" y="4697802"/>
            <a:ext cx="428031" cy="102513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>
            <a:off x="8906984" y="4737191"/>
            <a:ext cx="428031" cy="102513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圖說文字 5"/>
          <p:cNvSpPr/>
          <p:nvPr/>
        </p:nvSpPr>
        <p:spPr>
          <a:xfrm>
            <a:off x="7454346" y="1719770"/>
            <a:ext cx="1819656" cy="832104"/>
          </a:xfrm>
          <a:prstGeom prst="wedgeRoundRectCallout">
            <a:avLst>
              <a:gd name="adj1" fmla="val 87289"/>
              <a:gd name="adj2" fmla="val 315547"/>
              <a:gd name="adj3" fmla="val 16667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這裡有版本訊息</a:t>
            </a:r>
            <a:endParaRPr lang="zh-TW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27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Eclipse Java</a:t>
            </a:r>
            <a:r>
              <a:rPr lang="zh-TW" altLang="en-US" dirty="0"/>
              <a:t>安裝</a:t>
            </a:r>
            <a:r>
              <a:rPr lang="en-US" altLang="zh-TW" dirty="0" smtClean="0"/>
              <a:t>(5/6)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再來如果出現</a:t>
            </a:r>
            <a:r>
              <a:rPr lang="en-US" altLang="zh-TW" dirty="0" smtClean="0"/>
              <a:t>User Agreement</a:t>
            </a:r>
            <a:r>
              <a:rPr lang="zh-TW" altLang="en-US" dirty="0" smtClean="0"/>
              <a:t>，請點選</a:t>
            </a:r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Accept Now</a:t>
            </a:r>
            <a:r>
              <a:rPr lang="zh-TW" altLang="en-US" dirty="0" smtClean="0"/>
              <a:t>即可。</a:t>
            </a:r>
            <a:endParaRPr lang="en-US" altLang="zh-TW" dirty="0" smtClean="0"/>
          </a:p>
          <a:p>
            <a:r>
              <a:rPr lang="zh-TW" altLang="en-US" dirty="0"/>
              <a:t>安裝完成可以點  </a:t>
            </a:r>
            <a:r>
              <a:rPr lang="en-US" altLang="zh-TW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LAUNCH</a:t>
            </a:r>
            <a:r>
              <a:rPr lang="en-US" altLang="zh-TW" dirty="0"/>
              <a:t> </a:t>
            </a:r>
            <a:r>
              <a:rPr lang="zh-TW" altLang="en-US" dirty="0" smtClean="0"/>
              <a:t>直接第一次執行。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979" y="1124584"/>
            <a:ext cx="4303844" cy="43352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>
            <a:off x="9852176" y="5143232"/>
            <a:ext cx="599577" cy="31661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4057180" y="3123030"/>
            <a:ext cx="3581124" cy="3296617"/>
            <a:chOff x="3328780" y="3238123"/>
            <a:chExt cx="3581124" cy="3296617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8780" y="3238123"/>
              <a:ext cx="3196983" cy="32966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向下箭號 6"/>
            <p:cNvSpPr/>
            <p:nvPr/>
          </p:nvSpPr>
          <p:spPr>
            <a:xfrm rot="4346125">
              <a:off x="6108911" y="3978606"/>
              <a:ext cx="774346" cy="82764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420645" y="3123030"/>
            <a:ext cx="3712816" cy="3296617"/>
            <a:chOff x="370717" y="3501315"/>
            <a:chExt cx="3347448" cy="2770235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717" y="3501315"/>
              <a:ext cx="2700796" cy="27702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向下箭號 8"/>
            <p:cNvSpPr/>
            <p:nvPr/>
          </p:nvSpPr>
          <p:spPr>
            <a:xfrm rot="5400000">
              <a:off x="2917172" y="4518406"/>
              <a:ext cx="774346" cy="82764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向右箭號 11"/>
          <p:cNvSpPr/>
          <p:nvPr/>
        </p:nvSpPr>
        <p:spPr>
          <a:xfrm rot="18306238">
            <a:off x="1099539" y="5464566"/>
            <a:ext cx="599577" cy="31661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7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Eclipse Java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>(6/6)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可能會跳出這個問你是否信賴安裝一些東西。</a:t>
            </a:r>
            <a:endParaRPr lang="en-US" altLang="zh-TW" dirty="0" smtClean="0"/>
          </a:p>
          <a:p>
            <a:r>
              <a:rPr lang="zh-TW" altLang="en-US" dirty="0" smtClean="0"/>
              <a:t>點選</a:t>
            </a:r>
            <a:r>
              <a:rPr lang="en-US" altLang="zh-TW" dirty="0" smtClean="0">
                <a:solidFill>
                  <a:srgbClr val="FF0000"/>
                </a:solidFill>
              </a:rPr>
              <a:t>Always trust all content</a:t>
            </a:r>
          </a:p>
          <a:p>
            <a:r>
              <a:rPr lang="zh-TW" altLang="en-US" dirty="0">
                <a:solidFill>
                  <a:schemeClr val="tx1"/>
                </a:solidFill>
              </a:rPr>
              <a:t>然後在新視窗中</a:t>
            </a:r>
            <a:r>
              <a:rPr lang="zh-TW" altLang="en-US" dirty="0" smtClean="0">
                <a:solidFill>
                  <a:schemeClr val="tx1"/>
                </a:solidFill>
              </a:rPr>
              <a:t>點選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r>
              <a:rPr lang="en-US" altLang="zh-TW" dirty="0" smtClean="0">
                <a:solidFill>
                  <a:srgbClr val="FF0000"/>
                </a:solidFill>
              </a:rPr>
              <a:t>Yes I Accept the Risk</a:t>
            </a:r>
          </a:p>
          <a:p>
            <a:r>
              <a:rPr lang="zh-TW" altLang="en-US" dirty="0">
                <a:solidFill>
                  <a:schemeClr val="tx1"/>
                </a:solidFill>
              </a:rPr>
              <a:t>最後回到前一視窗</a:t>
            </a:r>
            <a:r>
              <a:rPr lang="zh-TW" altLang="en-US" dirty="0" smtClean="0">
                <a:solidFill>
                  <a:schemeClr val="tx1"/>
                </a:solidFill>
              </a:rPr>
              <a:t>，點選：</a:t>
            </a:r>
            <a:r>
              <a:rPr lang="en-US" altLang="zh-TW" dirty="0" smtClean="0">
                <a:solidFill>
                  <a:srgbClr val="FF0000"/>
                </a:solidFill>
              </a:rPr>
              <a:t>Trust Selected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599" y="2487524"/>
            <a:ext cx="6322401" cy="3935074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5287485" y="3770745"/>
            <a:ext cx="658368" cy="46634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7171259" y="2658128"/>
            <a:ext cx="4610500" cy="2225233"/>
            <a:chOff x="7171259" y="2658128"/>
            <a:chExt cx="4610500" cy="2225233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71259" y="2658128"/>
              <a:ext cx="4610500" cy="2225233"/>
            </a:xfrm>
            <a:prstGeom prst="rect">
              <a:avLst/>
            </a:prstGeom>
          </p:spPr>
        </p:pic>
        <p:sp>
          <p:nvSpPr>
            <p:cNvPr id="7" name="向右箭號 6"/>
            <p:cNvSpPr/>
            <p:nvPr/>
          </p:nvSpPr>
          <p:spPr>
            <a:xfrm>
              <a:off x="8256976" y="4412634"/>
              <a:ext cx="658368" cy="46634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向右箭號 8"/>
          <p:cNvSpPr/>
          <p:nvPr/>
        </p:nvSpPr>
        <p:spPr>
          <a:xfrm>
            <a:off x="9745449" y="5956254"/>
            <a:ext cx="658368" cy="46634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87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Eclipse </a:t>
            </a:r>
            <a:r>
              <a:rPr lang="zh-TW" altLang="en-US" dirty="0" smtClean="0"/>
              <a:t>第一次執行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第一次會詢問</a:t>
            </a:r>
            <a:r>
              <a:rPr lang="en-US" altLang="zh-TW" dirty="0" err="1" smtClean="0"/>
              <a:t>WorkSpace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請改成你喜歡的資料夾，例如我改為：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C00000"/>
                </a:solidFill>
              </a:rPr>
              <a:t>	D:\Java_Work_Space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561257"/>
            <a:ext cx="6439017" cy="31308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1513629" y="4698248"/>
            <a:ext cx="1874520" cy="3035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77334" y="5647944"/>
            <a:ext cx="415671" cy="579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4663737" y="6271551"/>
            <a:ext cx="402336" cy="32004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007405" y="49637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31922" y="53002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562899" y="5997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3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6438122" y="609601"/>
            <a:ext cx="5597156" cy="4121852"/>
            <a:chOff x="7020048" y="905947"/>
            <a:chExt cx="5015230" cy="3825505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06640" y="905947"/>
              <a:ext cx="4628638" cy="36095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向右箭號 11"/>
            <p:cNvSpPr/>
            <p:nvPr/>
          </p:nvSpPr>
          <p:spPr>
            <a:xfrm rot="19920416">
              <a:off x="7020048" y="3793665"/>
              <a:ext cx="738929" cy="93778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641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其他設定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1.</a:t>
            </a:r>
            <a:r>
              <a:rPr lang="zh-TW" altLang="en-US" dirty="0" smtClean="0"/>
              <a:t>換深色背景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72" y="2224728"/>
            <a:ext cx="2962275" cy="2124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 rot="2178573">
            <a:off x="1238056" y="2087542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530799" y="18553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 rot="19635824">
            <a:off x="1313563" y="4258116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148798" y="407634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712" y="1777525"/>
            <a:ext cx="4864653" cy="43006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向右箭號 9"/>
          <p:cNvSpPr/>
          <p:nvPr/>
        </p:nvSpPr>
        <p:spPr>
          <a:xfrm rot="19635824">
            <a:off x="4222333" y="2402690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057568" y="22209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向右箭號 11"/>
          <p:cNvSpPr/>
          <p:nvPr/>
        </p:nvSpPr>
        <p:spPr>
          <a:xfrm rot="10800000">
            <a:off x="9131045" y="2505762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9237467" y="22422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向右箭號 13"/>
          <p:cNvSpPr/>
          <p:nvPr/>
        </p:nvSpPr>
        <p:spPr>
          <a:xfrm rot="10800000">
            <a:off x="9109645" y="5452637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9216067" y="51891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 rot="19635824">
            <a:off x="7083750" y="5987474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6918985" y="58057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向右箭號 17"/>
          <p:cNvSpPr/>
          <p:nvPr/>
        </p:nvSpPr>
        <p:spPr>
          <a:xfrm>
            <a:off x="3699523" y="3040874"/>
            <a:ext cx="438912" cy="886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89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其他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2.</a:t>
            </a:r>
            <a:r>
              <a:rPr lang="zh-TW" altLang="en-US" dirty="0" smtClean="0"/>
              <a:t>字體大小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210" y="1227207"/>
            <a:ext cx="5955060" cy="530888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94" y="2215699"/>
            <a:ext cx="2582306" cy="18516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 rot="2178573">
            <a:off x="788767" y="2026741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928601" y="17666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 rot="19635824">
            <a:off x="1017522" y="3878752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52757" y="36969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向右箭號 8"/>
          <p:cNvSpPr/>
          <p:nvPr/>
        </p:nvSpPr>
        <p:spPr>
          <a:xfrm>
            <a:off x="2741752" y="2888712"/>
            <a:ext cx="438912" cy="886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rot="19635824">
            <a:off x="3125973" y="1964032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961208" y="17822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向右箭號 11"/>
          <p:cNvSpPr/>
          <p:nvPr/>
        </p:nvSpPr>
        <p:spPr>
          <a:xfrm rot="19635824">
            <a:off x="4780927" y="2651078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4616162" y="24693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向右箭號 13"/>
          <p:cNvSpPr/>
          <p:nvPr/>
        </p:nvSpPr>
        <p:spPr>
          <a:xfrm rot="19635824">
            <a:off x="4855648" y="3665593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690883" y="34838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 rot="10800000">
            <a:off x="9196732" y="2125010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9344008" y="18700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0753" y="2772574"/>
            <a:ext cx="2193393" cy="2393726"/>
          </a:xfrm>
          <a:prstGeom prst="rect">
            <a:avLst/>
          </a:prstGeom>
        </p:spPr>
      </p:pic>
      <p:sp>
        <p:nvSpPr>
          <p:cNvPr id="19" name="向右箭號 18"/>
          <p:cNvSpPr/>
          <p:nvPr/>
        </p:nvSpPr>
        <p:spPr>
          <a:xfrm>
            <a:off x="9373778" y="3756278"/>
            <a:ext cx="438912" cy="886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18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開發環境建置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工欲善其事 必先利其器</a:t>
            </a:r>
            <a:endParaRPr lang="en-US" altLang="zh-TW" dirty="0" smtClean="0"/>
          </a:p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3BB4C709-9C31-4337-925C-74BEB5EA7E8C}" type="datetime3">
              <a:rPr lang="zh-TW" altLang="en-US" smtClean="0"/>
              <a:t>113年4月12日</a:t>
            </a:fld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11" y="338313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46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常見的</a:t>
            </a:r>
            <a:r>
              <a:rPr lang="en-US" altLang="zh-TW" dirty="0" smtClean="0"/>
              <a:t>Java IDE</a:t>
            </a:r>
            <a:r>
              <a:rPr lang="zh-TW" altLang="en-US" dirty="0" smtClean="0"/>
              <a:t>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Repl.it</a:t>
            </a:r>
          </a:p>
          <a:p>
            <a:pPr lvl="1"/>
            <a:r>
              <a:rPr lang="zh-TW" altLang="en-US" dirty="0"/>
              <a:t>免費、線上開發工具</a:t>
            </a:r>
            <a:endParaRPr lang="en-US" altLang="zh-TW" dirty="0"/>
          </a:p>
          <a:p>
            <a:pPr lvl="1"/>
            <a:r>
              <a:rPr lang="zh-TW" altLang="en-US" dirty="0"/>
              <a:t>支援多種語言，以及</a:t>
            </a:r>
            <a:r>
              <a:rPr lang="en-US" altLang="zh-TW" dirty="0"/>
              <a:t>AI</a:t>
            </a:r>
            <a:r>
              <a:rPr lang="zh-TW" altLang="en-US" dirty="0"/>
              <a:t>工具</a:t>
            </a:r>
            <a:endParaRPr lang="en-US" altLang="zh-TW" dirty="0"/>
          </a:p>
          <a:p>
            <a:r>
              <a:rPr lang="en-US" altLang="zh-TW" dirty="0" smtClean="0"/>
              <a:t>IntelliJ </a:t>
            </a:r>
            <a:r>
              <a:rPr lang="en-US" altLang="zh-TW" dirty="0"/>
              <a:t>IDEA</a:t>
            </a:r>
          </a:p>
          <a:p>
            <a:pPr lvl="1"/>
            <a:r>
              <a:rPr lang="zh-TW" altLang="en-US" dirty="0"/>
              <a:t>兩個版本：免費的社區版和付費的終極版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社區版可用於</a:t>
            </a:r>
            <a:r>
              <a:rPr lang="en-US" altLang="zh-TW" dirty="0"/>
              <a:t>JVM</a:t>
            </a:r>
            <a:r>
              <a:rPr lang="zh-TW" altLang="en-US" dirty="0"/>
              <a:t>和</a:t>
            </a:r>
            <a:r>
              <a:rPr lang="en-US" altLang="zh-TW" dirty="0"/>
              <a:t>Android</a:t>
            </a:r>
            <a:r>
              <a:rPr lang="zh-TW" altLang="en-US" dirty="0"/>
              <a:t>開發。支持</a:t>
            </a:r>
            <a:r>
              <a:rPr lang="en-US" altLang="zh-TW" dirty="0"/>
              <a:t>Java</a:t>
            </a:r>
            <a:r>
              <a:rPr lang="zh-TW" altLang="en-US" dirty="0"/>
              <a:t>，</a:t>
            </a:r>
            <a:r>
              <a:rPr lang="en-US" altLang="zh-TW" dirty="0" err="1"/>
              <a:t>Kotlin</a:t>
            </a:r>
            <a:r>
              <a:rPr lang="zh-TW" altLang="en-US" dirty="0"/>
              <a:t>，</a:t>
            </a:r>
            <a:r>
              <a:rPr lang="en-US" altLang="zh-TW" dirty="0"/>
              <a:t>Groovy</a:t>
            </a:r>
            <a:r>
              <a:rPr lang="zh-TW" altLang="en-US" dirty="0"/>
              <a:t>，</a:t>
            </a:r>
            <a:r>
              <a:rPr lang="en-US" altLang="zh-TW" dirty="0"/>
              <a:t>Scala</a:t>
            </a:r>
            <a:r>
              <a:rPr lang="zh-TW" altLang="en-US" dirty="0"/>
              <a:t>；</a:t>
            </a:r>
            <a:r>
              <a:rPr lang="en-US" altLang="zh-TW" dirty="0"/>
              <a:t>Android</a:t>
            </a:r>
            <a:r>
              <a:rPr lang="zh-TW" altLang="en-US" dirty="0"/>
              <a:t>；</a:t>
            </a:r>
            <a:r>
              <a:rPr lang="en-US" altLang="zh-TW" dirty="0"/>
              <a:t>Maven</a:t>
            </a:r>
            <a:r>
              <a:rPr lang="zh-TW" altLang="en-US" dirty="0"/>
              <a:t>，</a:t>
            </a:r>
            <a:r>
              <a:rPr lang="en-US" altLang="zh-TW" dirty="0" err="1"/>
              <a:t>Gradle</a:t>
            </a:r>
            <a:r>
              <a:rPr lang="zh-TW" altLang="en-US" dirty="0"/>
              <a:t>，</a:t>
            </a:r>
            <a:r>
              <a:rPr lang="en-US" altLang="zh-TW" dirty="0"/>
              <a:t>SBT; </a:t>
            </a:r>
            <a:r>
              <a:rPr lang="en-US" altLang="zh-TW" dirty="0" err="1"/>
              <a:t>Git</a:t>
            </a:r>
            <a:r>
              <a:rPr lang="zh-TW" altLang="en-US" dirty="0"/>
              <a:t>，</a:t>
            </a:r>
            <a:r>
              <a:rPr lang="en-US" altLang="zh-TW" dirty="0"/>
              <a:t>SVN</a:t>
            </a:r>
            <a:r>
              <a:rPr lang="zh-TW" altLang="en-US" dirty="0"/>
              <a:t>，</a:t>
            </a:r>
            <a:r>
              <a:rPr lang="en-US" altLang="zh-TW" dirty="0"/>
              <a:t>Mercurial</a:t>
            </a:r>
            <a:r>
              <a:rPr lang="zh-TW" altLang="en-US" dirty="0"/>
              <a:t>和</a:t>
            </a:r>
            <a:r>
              <a:rPr lang="en-US" altLang="zh-TW" dirty="0"/>
              <a:t>CVS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Eclipse</a:t>
            </a:r>
          </a:p>
          <a:p>
            <a:pPr lvl="1"/>
            <a:r>
              <a:rPr lang="zh-TW" altLang="en-US" dirty="0"/>
              <a:t>萬金油</a:t>
            </a:r>
            <a:r>
              <a:rPr lang="en-US" altLang="zh-TW" dirty="0"/>
              <a:t>IDE</a:t>
            </a:r>
            <a:r>
              <a:rPr lang="zh-TW" altLang="en-US" dirty="0"/>
              <a:t>，幾乎各大程式語言他都</a:t>
            </a:r>
            <a:r>
              <a:rPr lang="zh-TW" altLang="en-US" dirty="0" smtClean="0"/>
              <a:t>支援。可以</a:t>
            </a:r>
            <a:r>
              <a:rPr lang="zh-TW" altLang="en-US" dirty="0"/>
              <a:t>運行在</a:t>
            </a:r>
            <a:r>
              <a:rPr lang="en-US" altLang="zh-TW" dirty="0"/>
              <a:t>Linux</a:t>
            </a:r>
            <a:r>
              <a:rPr lang="zh-TW" altLang="en-US" dirty="0"/>
              <a:t>，</a:t>
            </a:r>
            <a:r>
              <a:rPr lang="en-US" altLang="zh-TW" dirty="0"/>
              <a:t>Mac OS X</a:t>
            </a:r>
            <a:r>
              <a:rPr lang="zh-TW" altLang="en-US" dirty="0"/>
              <a:t>，</a:t>
            </a:r>
            <a:r>
              <a:rPr lang="en-US" altLang="zh-TW" dirty="0"/>
              <a:t>Solaris</a:t>
            </a:r>
            <a:r>
              <a:rPr lang="zh-TW" altLang="en-US" dirty="0"/>
              <a:t>，</a:t>
            </a:r>
            <a:r>
              <a:rPr lang="en-US" altLang="zh-TW" dirty="0"/>
              <a:t>Windows</a:t>
            </a:r>
            <a:r>
              <a:rPr lang="zh-TW" altLang="en-US" dirty="0"/>
              <a:t>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支持超過</a:t>
            </a:r>
            <a:r>
              <a:rPr lang="en-US" altLang="zh-TW" dirty="0"/>
              <a:t>100</a:t>
            </a:r>
            <a:r>
              <a:rPr lang="zh-TW" altLang="en-US" dirty="0"/>
              <a:t>種程式語言和近</a:t>
            </a:r>
            <a:r>
              <a:rPr lang="en-US" altLang="zh-TW" dirty="0"/>
              <a:t>200</a:t>
            </a:r>
            <a:r>
              <a:rPr lang="zh-TW" altLang="en-US" dirty="0"/>
              <a:t>個應用程式開發框架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NetBeans</a:t>
            </a:r>
          </a:p>
          <a:p>
            <a:pPr lvl="1"/>
            <a:r>
              <a:rPr lang="zh-TW" altLang="en-US" dirty="0" smtClean="0"/>
              <a:t>輕量、免費</a:t>
            </a:r>
            <a:r>
              <a:rPr lang="zh-TW" altLang="en-US" dirty="0"/>
              <a:t>、</a:t>
            </a:r>
            <a:r>
              <a:rPr lang="zh-TW" altLang="en-US" dirty="0" smtClean="0"/>
              <a:t>穩定的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開發環境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029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 JDK</a:t>
            </a:r>
            <a:r>
              <a:rPr lang="zh-TW" altLang="en-US" dirty="0" smtClean="0"/>
              <a:t>及</a:t>
            </a:r>
            <a:r>
              <a:rPr lang="en-US" altLang="zh-TW" dirty="0" smtClean="0"/>
              <a:t>Eclipse</a:t>
            </a:r>
            <a:r>
              <a:rPr lang="zh-TW" altLang="en-US" dirty="0"/>
              <a:t>安裝指引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有些開發環境需先安裝</a:t>
            </a:r>
            <a:r>
              <a:rPr lang="en-US" altLang="zh-TW" dirty="0"/>
              <a:t>JDK(Java SE Development </a:t>
            </a:r>
            <a:r>
              <a:rPr lang="en-US" altLang="zh-TW" dirty="0" smtClean="0"/>
              <a:t>Kit)</a:t>
            </a:r>
          </a:p>
          <a:p>
            <a:pPr lvl="1"/>
            <a:r>
              <a:rPr lang="zh-TW" altLang="en-US" dirty="0" smtClean="0"/>
              <a:t>因為</a:t>
            </a:r>
            <a:r>
              <a:rPr lang="en-US" altLang="zh-TW" dirty="0"/>
              <a:t>Eclipse</a:t>
            </a:r>
            <a:r>
              <a:rPr lang="zh-TW" altLang="en-US" dirty="0"/>
              <a:t>必須依靠</a:t>
            </a:r>
            <a:r>
              <a:rPr lang="en-US" altLang="zh-TW" dirty="0"/>
              <a:t>Oracle</a:t>
            </a:r>
            <a:r>
              <a:rPr lang="zh-TW" altLang="en-US" dirty="0"/>
              <a:t>的</a:t>
            </a:r>
            <a:r>
              <a:rPr lang="en-US" altLang="zh-TW" dirty="0"/>
              <a:t>Java</a:t>
            </a:r>
            <a:r>
              <a:rPr lang="zh-TW" altLang="en-US" dirty="0"/>
              <a:t>的虛擬機</a:t>
            </a:r>
            <a:r>
              <a:rPr lang="en-US" altLang="zh-TW" dirty="0"/>
              <a:t>(Java Virtual Machine)</a:t>
            </a:r>
            <a:r>
              <a:rPr lang="zh-TW" altLang="en-US" dirty="0"/>
              <a:t>來執行，所以要先安裝這個「軟體」，這個「軟體」放在</a:t>
            </a:r>
            <a:r>
              <a:rPr lang="en-US" altLang="zh-TW" dirty="0"/>
              <a:t>JDK(Java SE Development Kit)</a:t>
            </a:r>
            <a:r>
              <a:rPr lang="zh-TW" altLang="en-US" dirty="0"/>
              <a:t>裡面，中文稱為</a:t>
            </a:r>
            <a:r>
              <a:rPr lang="en-US" altLang="zh-TW" dirty="0"/>
              <a:t>Java</a:t>
            </a:r>
            <a:r>
              <a:rPr lang="zh-TW" altLang="en-US" dirty="0"/>
              <a:t>開發工具包。</a:t>
            </a:r>
          </a:p>
          <a:p>
            <a:pPr lvl="1"/>
            <a:r>
              <a:rPr lang="zh-TW" altLang="en-US" dirty="0"/>
              <a:t>雖然目前</a:t>
            </a:r>
            <a:r>
              <a:rPr lang="en-US" altLang="zh-TW" dirty="0"/>
              <a:t>JDK</a:t>
            </a:r>
            <a:r>
              <a:rPr lang="zh-TW" altLang="en-US" dirty="0"/>
              <a:t>的版本已經來到</a:t>
            </a:r>
            <a:r>
              <a:rPr lang="en-US" altLang="zh-TW" dirty="0" smtClean="0"/>
              <a:t>18(2022/3)</a:t>
            </a:r>
            <a:r>
              <a:rPr lang="zh-TW" altLang="en-US" dirty="0"/>
              <a:t>，但目前大多數（</a:t>
            </a:r>
            <a:r>
              <a:rPr lang="en-US" altLang="zh-TW" dirty="0"/>
              <a:t>80%</a:t>
            </a:r>
            <a:r>
              <a:rPr lang="zh-TW" altLang="en-US" dirty="0"/>
              <a:t>以上）的公司還是用</a:t>
            </a:r>
            <a:r>
              <a:rPr lang="en-US" altLang="zh-TW" dirty="0"/>
              <a:t>Java 8</a:t>
            </a:r>
            <a:r>
              <a:rPr lang="zh-TW" altLang="en-US" dirty="0"/>
              <a:t>，請</a:t>
            </a:r>
            <a:r>
              <a:rPr lang="zh-TW" altLang="en-US" dirty="0" smtClean="0"/>
              <a:t>參考，</a:t>
            </a:r>
            <a:r>
              <a:rPr lang="zh-TW" altLang="en-US" dirty="0"/>
              <a:t>因此安裝</a:t>
            </a:r>
            <a:r>
              <a:rPr lang="en-US" altLang="zh-TW" dirty="0"/>
              <a:t>JDK 8</a:t>
            </a:r>
            <a:r>
              <a:rPr lang="zh-TW" altLang="en-US" dirty="0"/>
              <a:t>即可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b="1" i="1" u="sng" dirty="0" smtClean="0">
                <a:solidFill>
                  <a:srgbClr val="FF0000"/>
                </a:solidFill>
              </a:rPr>
              <a:t>如果安裝了</a:t>
            </a:r>
            <a:r>
              <a:rPr lang="en-US" altLang="zh-TW" b="1" i="1" u="sng" dirty="0" smtClean="0">
                <a:solidFill>
                  <a:srgbClr val="FF0000"/>
                </a:solidFill>
              </a:rPr>
              <a:t>Eclipse for Java</a:t>
            </a:r>
            <a:r>
              <a:rPr lang="zh-TW" altLang="en-US" b="1" i="1" u="sng" dirty="0" smtClean="0">
                <a:solidFill>
                  <a:srgbClr val="FF0000"/>
                </a:solidFill>
              </a:rPr>
              <a:t>完整版，則可不要自己安裝</a:t>
            </a:r>
            <a:r>
              <a:rPr lang="en-US" altLang="zh-TW" b="1" i="1" u="sng" dirty="0" smtClean="0">
                <a:solidFill>
                  <a:srgbClr val="FF0000"/>
                </a:solidFill>
              </a:rPr>
              <a:t>JDK</a:t>
            </a:r>
            <a:r>
              <a:rPr lang="zh-TW" altLang="en-US" b="1" i="1" u="sng" dirty="0" smtClean="0">
                <a:solidFill>
                  <a:srgbClr val="FF0000"/>
                </a:solidFill>
              </a:rPr>
              <a:t>。</a:t>
            </a:r>
            <a:endParaRPr lang="en-US" altLang="zh-TW" b="1" i="1" u="sng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接著安裝</a:t>
            </a:r>
            <a:r>
              <a:rPr lang="en-US" altLang="zh-TW" dirty="0" smtClean="0"/>
              <a:t>Eclipse for Java</a:t>
            </a:r>
          </a:p>
          <a:p>
            <a:pPr lvl="1"/>
            <a:r>
              <a:rPr lang="zh-TW" altLang="en-US" dirty="0"/>
              <a:t>萬金油</a:t>
            </a:r>
            <a:r>
              <a:rPr lang="en-US" altLang="zh-TW" dirty="0"/>
              <a:t>IDE</a:t>
            </a:r>
            <a:r>
              <a:rPr lang="zh-TW" altLang="en-US" dirty="0"/>
              <a:t>，幾乎各大程式語言他都</a:t>
            </a:r>
            <a:r>
              <a:rPr lang="zh-TW" altLang="en-US" dirty="0" smtClean="0"/>
              <a:t>支援</a:t>
            </a:r>
            <a:endParaRPr lang="en-US" altLang="zh-TW" dirty="0" smtClean="0"/>
          </a:p>
          <a:p>
            <a:pPr lvl="1"/>
            <a:r>
              <a:rPr lang="zh-TW" altLang="en-US" sz="2000" b="1" u="sng" dirty="0">
                <a:solidFill>
                  <a:srgbClr val="FF0000"/>
                </a:solidFill>
              </a:rPr>
              <a:t>要記得找 </a:t>
            </a:r>
            <a:r>
              <a:rPr lang="en-US" altLang="zh-TW" sz="2000" b="1" u="sng" dirty="0">
                <a:solidFill>
                  <a:srgbClr val="FF0000"/>
                </a:solidFill>
              </a:rPr>
              <a:t>for Java</a:t>
            </a:r>
            <a:r>
              <a:rPr lang="zh-TW" altLang="en-US" sz="2000" b="1" u="sng" dirty="0">
                <a:solidFill>
                  <a:srgbClr val="FF0000"/>
                </a:solidFill>
              </a:rPr>
              <a:t>的來用</a:t>
            </a:r>
            <a:br>
              <a:rPr lang="zh-TW" altLang="en-US" sz="2000" b="1" u="sng" dirty="0">
                <a:solidFill>
                  <a:srgbClr val="FF0000"/>
                </a:solidFill>
              </a:rPr>
            </a:br>
            <a:endParaRPr lang="zh-TW" altLang="en-US" sz="20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90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 Repl.it</a:t>
            </a:r>
            <a:r>
              <a:rPr lang="zh-TW" altLang="en-US" dirty="0" smtClean="0"/>
              <a:t>使用指引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037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552" y="1090681"/>
            <a:ext cx="6107640" cy="4034710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任意瀏覽器輸入網址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https://replit.com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或是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搜尋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replit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189" y="3554928"/>
            <a:ext cx="5307830" cy="29765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/>
          <p:cNvSpPr/>
          <p:nvPr/>
        </p:nvSpPr>
        <p:spPr>
          <a:xfrm>
            <a:off x="1745674" y="3537528"/>
            <a:ext cx="1016000" cy="48952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58801" y="4901278"/>
            <a:ext cx="5306290" cy="114008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4839855" y="2050622"/>
            <a:ext cx="1366982" cy="1413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 rot="18121169">
            <a:off x="10520996" y="1912076"/>
            <a:ext cx="720436" cy="2770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87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552" y="1090681"/>
            <a:ext cx="6107640" cy="40347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第一次登入要先註冊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第一次使用請選擇右上角</a:t>
            </a:r>
            <a:r>
              <a:rPr lang="en-US" altLang="zh-TW" dirty="0" smtClean="0">
                <a:solidFill>
                  <a:srgbClr val="FF0000"/>
                </a:solidFill>
              </a:rPr>
              <a:t>Sing UP</a:t>
            </a:r>
          </a:p>
          <a:p>
            <a:pPr lvl="1"/>
            <a:endParaRPr lang="en-US" altLang="zh-TW" dirty="0" smtClean="0"/>
          </a:p>
          <a:p>
            <a:r>
              <a:rPr lang="zh-TW" altLang="en-US" dirty="0"/>
              <a:t>您</a:t>
            </a:r>
            <a:r>
              <a:rPr lang="zh-TW" altLang="en-US" dirty="0" smtClean="0"/>
              <a:t>可以</a:t>
            </a:r>
            <a:r>
              <a:rPr lang="zh-TW" altLang="en-US" dirty="0"/>
              <a:t>直接用</a:t>
            </a:r>
            <a:r>
              <a:rPr lang="en-US" altLang="zh-TW" dirty="0">
                <a:solidFill>
                  <a:srgbClr val="FF0000"/>
                </a:solidFill>
              </a:rPr>
              <a:t>Google</a:t>
            </a:r>
            <a:r>
              <a:rPr lang="zh-TW" altLang="en-US" dirty="0">
                <a:solidFill>
                  <a:srgbClr val="FF0000"/>
                </a:solidFill>
              </a:rPr>
              <a:t>帳號</a:t>
            </a:r>
            <a:r>
              <a:rPr lang="zh-TW" altLang="en-US" dirty="0" smtClean="0"/>
              <a:t>登入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選擇您</a:t>
            </a:r>
            <a:r>
              <a:rPr lang="zh-TW" altLang="en-US" dirty="0" smtClean="0">
                <a:solidFill>
                  <a:srgbClr val="FF0000"/>
                </a:solidFill>
              </a:rPr>
              <a:t>自己的帳號</a:t>
            </a:r>
            <a:r>
              <a:rPr lang="zh-TW" altLang="en-US" dirty="0" smtClean="0"/>
              <a:t>即可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最後可能會跟您確認一下，選擇</a:t>
            </a:r>
            <a:r>
              <a:rPr lang="en-US" altLang="zh-TW" dirty="0" smtClean="0">
                <a:solidFill>
                  <a:srgbClr val="FF0000"/>
                </a:solidFill>
              </a:rPr>
              <a:t>[</a:t>
            </a:r>
            <a:r>
              <a:rPr lang="zh-TW" altLang="en-US" dirty="0" smtClean="0">
                <a:solidFill>
                  <a:srgbClr val="FF0000"/>
                </a:solidFill>
              </a:rPr>
              <a:t>繼續</a:t>
            </a:r>
            <a:r>
              <a:rPr lang="en-US" altLang="zh-TW" dirty="0" smtClean="0">
                <a:solidFill>
                  <a:srgbClr val="FF0000"/>
                </a:solidFill>
              </a:rPr>
              <a:t>]</a:t>
            </a:r>
            <a:r>
              <a:rPr lang="zh-TW" altLang="en-US" dirty="0" smtClean="0"/>
              <a:t>即可</a:t>
            </a:r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 rot="18121169">
            <a:off x="10520996" y="1912076"/>
            <a:ext cx="720436" cy="2770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552" y="1013573"/>
            <a:ext cx="6107639" cy="4190968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7313660" y="3429000"/>
            <a:ext cx="775854" cy="2770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122" y="942392"/>
            <a:ext cx="6197572" cy="48145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13" name="向右箭號 12"/>
          <p:cNvSpPr/>
          <p:nvPr/>
        </p:nvSpPr>
        <p:spPr>
          <a:xfrm>
            <a:off x="6848669" y="3900196"/>
            <a:ext cx="737119" cy="42920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5049" y="942392"/>
            <a:ext cx="6317718" cy="48145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向右箭號 14"/>
          <p:cNvSpPr/>
          <p:nvPr/>
        </p:nvSpPr>
        <p:spPr>
          <a:xfrm rot="18558975">
            <a:off x="8750007" y="4838326"/>
            <a:ext cx="793102" cy="35456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233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13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第一次使用</a:t>
            </a:r>
            <a:r>
              <a:rPr lang="en-US" altLang="zh-TW" dirty="0" err="1" smtClean="0"/>
              <a:t>Replit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剛註冊，第一次使用，他會問你的用途跟寫程式經驗。</a:t>
            </a:r>
            <a:endParaRPr lang="en-US" altLang="zh-TW" dirty="0" smtClean="0"/>
          </a:p>
          <a:p>
            <a:r>
              <a:rPr lang="zh-TW" altLang="en-US" dirty="0"/>
              <a:t>你可以依據你的狀況回答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然後按下</a:t>
            </a:r>
            <a:r>
              <a:rPr lang="en-US" altLang="zh-TW" dirty="0"/>
              <a:t>[</a:t>
            </a:r>
            <a:r>
              <a:rPr lang="en-US" altLang="zh-TW" dirty="0">
                <a:solidFill>
                  <a:srgbClr val="FF0000"/>
                </a:solidFill>
              </a:rPr>
              <a:t>Start building</a:t>
            </a:r>
            <a:r>
              <a:rPr lang="en-US" altLang="zh-TW" dirty="0"/>
              <a:t>]</a:t>
            </a:r>
            <a:r>
              <a:rPr lang="zh-TW" altLang="en-US" dirty="0"/>
              <a:t>即可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917" y="2795624"/>
            <a:ext cx="6508044" cy="3170195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19101975">
            <a:off x="9679807" y="5888096"/>
            <a:ext cx="849086" cy="3065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44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7048</TotalTime>
  <Words>916</Words>
  <Application>Microsoft Office PowerPoint</Application>
  <PresentationFormat>寬螢幕</PresentationFormat>
  <Paragraphs>127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2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Java開發環境</vt:lpstr>
      <vt:lpstr>工欲善其事必先利其器</vt:lpstr>
      <vt:lpstr>Java開發環境建置</vt:lpstr>
      <vt:lpstr>常見的Java IDE工具</vt:lpstr>
      <vt:lpstr>Java JDK及Eclipse安裝指引</vt:lpstr>
      <vt:lpstr>1. Repl.it使用指引</vt:lpstr>
      <vt:lpstr>任意瀏覽器輸入網址</vt:lpstr>
      <vt:lpstr>第一次登入要先註冊</vt:lpstr>
      <vt:lpstr>第一次使用Replit</vt:lpstr>
      <vt:lpstr>選擇要用的程式語言</vt:lpstr>
      <vt:lpstr>進入後會有簡單開發環境說明</vt:lpstr>
      <vt:lpstr>執行第一個程式    Hello world</vt:lpstr>
      <vt:lpstr>第二次以後登入</vt:lpstr>
      <vt:lpstr>登入首頁</vt:lpstr>
      <vt:lpstr>開始新的程式</vt:lpstr>
      <vt:lpstr>2. Eclipse安裝指引</vt:lpstr>
      <vt:lpstr>Eclipse for Java安裝(1/6)</vt:lpstr>
      <vt:lpstr>Eclipse Java安裝(2/6)</vt:lpstr>
      <vt:lpstr>Eclipse Java安裝(3/6)</vt:lpstr>
      <vt:lpstr>Eclipse Java安裝(4/6)</vt:lpstr>
      <vt:lpstr>Eclipse Java安裝(5/6)</vt:lpstr>
      <vt:lpstr>Eclipse Java安裝(6/6)</vt:lpstr>
      <vt:lpstr>Eclipse 第一次執行</vt:lpstr>
      <vt:lpstr>其他設定 1.換深色背景</vt:lpstr>
      <vt:lpstr>其他設定 2.字體大小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Java開發環境建置 --eclipse安裝</dc:title>
  <dc:creator>oldinmo@gmail.com</dc:creator>
  <cp:lastModifiedBy>User</cp:lastModifiedBy>
  <cp:revision>70</cp:revision>
  <dcterms:created xsi:type="dcterms:W3CDTF">2020-11-14T04:56:44Z</dcterms:created>
  <dcterms:modified xsi:type="dcterms:W3CDTF">2024-04-12T03:02:52Z</dcterms:modified>
</cp:coreProperties>
</file>