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82" r:id="rId4"/>
    <p:sldId id="299" r:id="rId5"/>
    <p:sldId id="257" r:id="rId6"/>
    <p:sldId id="277" r:id="rId7"/>
    <p:sldId id="266" r:id="rId8"/>
    <p:sldId id="271" r:id="rId9"/>
    <p:sldId id="272" r:id="rId10"/>
    <p:sldId id="296" r:id="rId11"/>
    <p:sldId id="294" r:id="rId12"/>
    <p:sldId id="273" r:id="rId13"/>
    <p:sldId id="268" r:id="rId14"/>
    <p:sldId id="269" r:id="rId15"/>
    <p:sldId id="270" r:id="rId16"/>
    <p:sldId id="302" r:id="rId17"/>
    <p:sldId id="304" r:id="rId18"/>
    <p:sldId id="300" r:id="rId19"/>
    <p:sldId id="301" r:id="rId20"/>
    <p:sldId id="306" r:id="rId21"/>
    <p:sldId id="297" r:id="rId22"/>
    <p:sldId id="280" r:id="rId23"/>
    <p:sldId id="276" r:id="rId24"/>
    <p:sldId id="281" r:id="rId25"/>
    <p:sldId id="278" r:id="rId26"/>
    <p:sldId id="305" r:id="rId27"/>
    <p:sldId id="298" r:id="rId28"/>
    <p:sldId id="284" r:id="rId29"/>
    <p:sldId id="279" r:id="rId30"/>
    <p:sldId id="285" r:id="rId31"/>
    <p:sldId id="286" r:id="rId32"/>
    <p:sldId id="295" r:id="rId33"/>
    <p:sldId id="274" r:id="rId34"/>
    <p:sldId id="275" r:id="rId35"/>
    <p:sldId id="28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4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10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3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5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8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初嘗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第一次寫程式嗎？好好品嘗一下吧！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7E9E8D7B-1948-44CE-AEB1-217ED767F42F}" type="datetime4">
              <a:rPr lang="zh-TW" altLang="en-US" smtClean="0"/>
              <a:t>113年4月12日星期五</a:t>
            </a:fld>
            <a:endParaRPr lang="zh-TW" altLang="en-US" dirty="0"/>
          </a:p>
        </p:txBody>
      </p:sp>
      <p:pic>
        <p:nvPicPr>
          <p:cNvPr id="6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9" y="3107227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94897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81738" y="2722245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75728" y="2309201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76436" y="2322625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2663" y="230657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32855" y="2306832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46391" y="2315976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6" y="2320942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92535" y="2315913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73435" y="2320942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86971" y="2320942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421297"/>
              </p:ext>
            </p:extLst>
          </p:nvPr>
        </p:nvGraphicFramePr>
        <p:xfrm>
          <a:off x="690041" y="1477768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千里之行始於</a:t>
            </a:r>
            <a:r>
              <a:rPr lang="zh-TW" altLang="en-US" dirty="0" smtClean="0"/>
              <a:t>足下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1364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13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22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28" y="2193577"/>
            <a:ext cx="6180356" cy="29949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683684" y="2284629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71501" y="3773274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1132418" y="3218760"/>
            <a:ext cx="402336" cy="129844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774" y="3550055"/>
            <a:ext cx="3718882" cy="1638442"/>
          </a:xfrm>
          <a:prstGeom prst="rect">
            <a:avLst/>
          </a:prstGeom>
        </p:spPr>
      </p:pic>
      <p:sp>
        <p:nvSpPr>
          <p:cNvPr id="14" name="矩形圖說文字 13"/>
          <p:cNvSpPr/>
          <p:nvPr/>
        </p:nvSpPr>
        <p:spPr>
          <a:xfrm>
            <a:off x="4461164" y="1440873"/>
            <a:ext cx="1579418" cy="360218"/>
          </a:xfrm>
          <a:prstGeom prst="wedgeRectCallout">
            <a:avLst>
              <a:gd name="adj1" fmla="val -98611"/>
              <a:gd name="adj2" fmla="val 17532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引用程式庫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4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最簡單的輸入方式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Scanner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三步驟</a:t>
            </a:r>
            <a:endParaRPr lang="en-US" altLang="zh-TW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/>
              <a:t>引用程式</a:t>
            </a:r>
            <a:r>
              <a:rPr lang="zh-TW" altLang="en-US" sz="1800" dirty="0" smtClean="0"/>
              <a:t>庫</a:t>
            </a: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/>
              <a:t>產生</a:t>
            </a:r>
            <a:r>
              <a:rPr lang="en-US" altLang="zh-TW" sz="1800" dirty="0"/>
              <a:t>Scanner</a:t>
            </a:r>
            <a:r>
              <a:rPr lang="zh-TW" altLang="en-US" sz="1800" dirty="0" smtClean="0"/>
              <a:t>物件</a:t>
            </a: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/>
              <a:t>用</a:t>
            </a:r>
            <a:r>
              <a:rPr lang="en-US" altLang="zh-TW" sz="1800" dirty="0"/>
              <a:t>Scanner</a:t>
            </a:r>
            <a:r>
              <a:rPr lang="zh-TW" altLang="en-US" sz="1800" dirty="0"/>
              <a:t>物件真正做輸入動作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4096" y="2511892"/>
            <a:ext cx="426110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00B0F0"/>
                </a:solidFill>
              </a:rPr>
              <a:t>import</a:t>
            </a:r>
            <a:r>
              <a:rPr lang="zh-TW" altLang="en-US" sz="2800" dirty="0">
                <a:solidFill>
                  <a:schemeClr val="bg1"/>
                </a:solidFill>
              </a:rPr>
              <a:t> java.util.Scanner;</a:t>
            </a:r>
          </a:p>
        </p:txBody>
      </p:sp>
      <p:sp>
        <p:nvSpPr>
          <p:cNvPr id="7" name="矩形 6"/>
          <p:cNvSpPr/>
          <p:nvPr/>
        </p:nvSpPr>
        <p:spPr>
          <a:xfrm>
            <a:off x="3435463" y="3753407"/>
            <a:ext cx="6272871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00B0F0"/>
                </a:solidFill>
              </a:rPr>
              <a:t>Scanner </a:t>
            </a:r>
            <a:r>
              <a:rPr lang="zh-TW" altLang="en-US" sz="2800" dirty="0">
                <a:solidFill>
                  <a:schemeClr val="bg1"/>
                </a:solidFill>
              </a:rPr>
              <a:t>sc = </a:t>
            </a:r>
            <a:r>
              <a:rPr lang="zh-TW" altLang="en-US" sz="2800" dirty="0">
                <a:solidFill>
                  <a:srgbClr val="00B0F0"/>
                </a:solidFill>
              </a:rPr>
              <a:t>new Scanner</a:t>
            </a:r>
            <a:r>
              <a:rPr lang="zh-TW" altLang="en-US" sz="2800" dirty="0">
                <a:solidFill>
                  <a:schemeClr val="bg1"/>
                </a:solidFill>
              </a:rPr>
              <a:t>(System.in);</a:t>
            </a:r>
          </a:p>
        </p:txBody>
      </p:sp>
      <p:sp>
        <p:nvSpPr>
          <p:cNvPr id="8" name="矩形 7"/>
          <p:cNvSpPr/>
          <p:nvPr/>
        </p:nvSpPr>
        <p:spPr>
          <a:xfrm>
            <a:off x="4859506" y="4858119"/>
            <a:ext cx="3703258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name = sc.</a:t>
            </a:r>
            <a:r>
              <a:rPr lang="zh-TW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nextLine</a:t>
            </a:r>
            <a:r>
              <a:rPr lang="zh-TW" altLang="en-US" sz="2800" dirty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728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最基本的輸入指令用法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208973" y="3707789"/>
            <a:ext cx="2749471" cy="1549376"/>
            <a:chOff x="2208973" y="3707789"/>
            <a:chExt cx="2749471" cy="1549376"/>
          </a:xfrm>
        </p:grpSpPr>
        <p:sp>
          <p:nvSpPr>
            <p:cNvPr id="7" name="向上箭號 6"/>
            <p:cNvSpPr/>
            <p:nvPr/>
          </p:nvSpPr>
          <p:spPr>
            <a:xfrm>
              <a:off x="3491345" y="3707789"/>
              <a:ext cx="184728" cy="822036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208973" y="4549279"/>
              <a:ext cx="27494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name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是一個</a:t>
              </a:r>
              <a:r>
                <a:rPr lang="en-US" altLang="zh-TW" sz="2000" b="1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2000" b="1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</a:t>
              </a:r>
              <a:r>
                <a:rPr lang="en-US" altLang="zh-TW" sz="2000" b="1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  <a:p>
              <a:pPr algn="ctr"/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用來儲存你輸入的內容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884321" y="3732972"/>
            <a:ext cx="1980029" cy="1239222"/>
            <a:chOff x="5902794" y="3834495"/>
            <a:chExt cx="1980029" cy="1239222"/>
          </a:xfrm>
        </p:grpSpPr>
        <p:sp>
          <p:nvSpPr>
            <p:cNvPr id="9" name="向上箭號 8"/>
            <p:cNvSpPr/>
            <p:nvPr/>
          </p:nvSpPr>
          <p:spPr>
            <a:xfrm>
              <a:off x="6543964" y="3834495"/>
              <a:ext cx="184728" cy="822036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902794" y="4673607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070C0"/>
                  </a:solidFill>
                </a:rPr>
                <a:t>輸入文字的指令</a:t>
              </a:r>
              <a:endParaRPr lang="zh-TW" altLang="en-US" sz="2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251201" y="1896473"/>
            <a:ext cx="4698722" cy="1031454"/>
            <a:chOff x="3251201" y="1896473"/>
            <a:chExt cx="4698722" cy="1031454"/>
          </a:xfrm>
        </p:grpSpPr>
        <p:sp>
          <p:nvSpPr>
            <p:cNvPr id="11" name="弧形箭號 (上彎) 10"/>
            <p:cNvSpPr/>
            <p:nvPr/>
          </p:nvSpPr>
          <p:spPr>
            <a:xfrm flipH="1" flipV="1">
              <a:off x="4387273" y="2318327"/>
              <a:ext cx="1311563" cy="60960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251201" y="1896473"/>
              <a:ext cx="4698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 smtClean="0"/>
                <a:t>把右邊</a:t>
              </a:r>
              <a:r>
                <a:rPr lang="en-US" altLang="zh-TW" sz="2000" b="1" dirty="0" smtClean="0">
                  <a:solidFill>
                    <a:srgbClr val="0070C0"/>
                  </a:solidFill>
                </a:rPr>
                <a:t>[</a:t>
              </a:r>
              <a:r>
                <a:rPr lang="zh-TW" altLang="en-US" sz="2000" b="1" dirty="0" smtClean="0">
                  <a:solidFill>
                    <a:srgbClr val="0070C0"/>
                  </a:solidFill>
                </a:rPr>
                <a:t>執行的結果</a:t>
              </a:r>
              <a:r>
                <a:rPr lang="en-US" altLang="zh-TW" sz="2000" b="1" dirty="0" smtClean="0">
                  <a:solidFill>
                    <a:srgbClr val="0070C0"/>
                  </a:solidFill>
                </a:rPr>
                <a:t>]</a:t>
              </a:r>
              <a:r>
                <a:rPr lang="zh-TW" altLang="en-US" sz="2000" dirty="0" smtClean="0"/>
                <a:t>存放到左邊的</a:t>
              </a:r>
              <a:r>
                <a:rPr lang="en-US" altLang="zh-TW" sz="2000" b="1" dirty="0" smtClean="0">
                  <a:solidFill>
                    <a:srgbClr val="C00000"/>
                  </a:solidFill>
                </a:rPr>
                <a:t>[</a:t>
              </a:r>
              <a:r>
                <a:rPr lang="zh-TW" altLang="en-US" sz="2000" b="1" dirty="0" smtClean="0">
                  <a:solidFill>
                    <a:srgbClr val="C00000"/>
                  </a:solidFill>
                </a:rPr>
                <a:t>變數</a:t>
              </a:r>
              <a:r>
                <a:rPr lang="en-US" altLang="zh-TW" sz="2000" b="1" dirty="0" smtClean="0">
                  <a:solidFill>
                    <a:srgbClr val="C00000"/>
                  </a:solidFill>
                </a:rPr>
                <a:t>]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086582" y="2999903"/>
            <a:ext cx="5224507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name = sc.</a:t>
            </a:r>
            <a:r>
              <a:rPr lang="zh-TW" altLang="en-US" sz="4000" dirty="0">
                <a:solidFill>
                  <a:srgbClr val="FFC000"/>
                </a:solidFill>
              </a:rPr>
              <a:t>nextLine</a:t>
            </a:r>
            <a:r>
              <a:rPr lang="zh-TW" altLang="en-US" sz="4000" dirty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2526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輸入與變數的概念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終端機螢幕顯示文字</a:t>
            </a:r>
            <a:r>
              <a:rPr lang="zh-TW" altLang="en-US" dirty="0" smtClean="0"/>
              <a:t>：請問大名是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Input</a:t>
            </a:r>
            <a:r>
              <a:rPr lang="zh-TW" altLang="en-US" dirty="0" smtClean="0"/>
              <a:t>指令讓我們從終端機鍵盤輸入一個文字</a:t>
            </a:r>
            <a:endParaRPr lang="en-US" altLang="zh-TW" dirty="0" smtClean="0"/>
          </a:p>
          <a:p>
            <a:r>
              <a:rPr lang="zh-TW" altLang="en-US" dirty="0" smtClean="0"/>
              <a:t>其中的等號是指派</a:t>
            </a:r>
            <a:r>
              <a:rPr lang="zh-TW" altLang="en-US" dirty="0"/>
              <a:t>運算式</a:t>
            </a:r>
            <a:r>
              <a:rPr lang="zh-TW" altLang="en-US" dirty="0" smtClean="0"/>
              <a:t>，他會把</a:t>
            </a:r>
            <a:r>
              <a:rPr lang="zh-TW" altLang="en-US" dirty="0"/>
              <a:t>輸</a:t>
            </a:r>
            <a:r>
              <a:rPr lang="zh-TW" altLang="en-US" dirty="0" smtClean="0"/>
              <a:t>入的文字存到</a:t>
            </a:r>
            <a:r>
              <a:rPr lang="en-US" altLang="zh-TW" b="1" dirty="0" smtClean="0">
                <a:solidFill>
                  <a:srgbClr val="FF0000"/>
                </a:solidFill>
              </a:rPr>
              <a:t>name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820460" y="2581081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30350" y="2704590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梯形 8"/>
          <p:cNvSpPr/>
          <p:nvPr/>
        </p:nvSpPr>
        <p:spPr>
          <a:xfrm>
            <a:off x="7800309" y="3967909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10167685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030456" y="3343833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name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281760" y="269958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键盘_卡通手绘键盘PNG素材-90设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956" y="3721861"/>
            <a:ext cx="2128945" cy="20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向上箭號 15"/>
          <p:cNvSpPr/>
          <p:nvPr/>
        </p:nvSpPr>
        <p:spPr>
          <a:xfrm>
            <a:off x="8545325" y="3129429"/>
            <a:ext cx="204477" cy="14115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402896" y="3308839"/>
            <a:ext cx="3321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J</a:t>
            </a:r>
          </a:p>
          <a:p>
            <a:r>
              <a:rPr lang="en-US" altLang="zh-TW" sz="2200" dirty="0">
                <a:solidFill>
                  <a:srgbClr val="FF0000"/>
                </a:solidFill>
              </a:rPr>
              <a:t>a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r>
              <a:rPr lang="en-US" altLang="zh-TW" sz="2200" dirty="0">
                <a:solidFill>
                  <a:srgbClr val="FF0000"/>
                </a:solidFill>
              </a:rPr>
              <a:t>c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r>
              <a:rPr lang="en-US" altLang="zh-TW" sz="2200" dirty="0">
                <a:solidFill>
                  <a:srgbClr val="FF0000"/>
                </a:solidFill>
              </a:rPr>
              <a:t>k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00726" y="2120710"/>
            <a:ext cx="486407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System.out.</a:t>
            </a:r>
            <a:r>
              <a:rPr lang="en-US" altLang="zh-TW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altLang="zh-TW" sz="2400" dirty="0">
                <a:solidFill>
                  <a:schemeClr val="bg1"/>
                </a:solidFill>
              </a:rPr>
              <a:t>("</a:t>
            </a:r>
            <a:r>
              <a:rPr lang="zh-TW" altLang="en-US" sz="2400" dirty="0">
                <a:solidFill>
                  <a:srgbClr val="FF6600"/>
                </a:solidFill>
              </a:rPr>
              <a:t>請問大名是？</a:t>
            </a:r>
            <a:r>
              <a:rPr lang="en-US" altLang="zh-TW" sz="2400" dirty="0">
                <a:solidFill>
                  <a:schemeClr val="bg1"/>
                </a:solidFill>
              </a:rPr>
              <a:t>");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200725" y="3283317"/>
            <a:ext cx="327891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name =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sc.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nextLine</a:t>
            </a:r>
            <a:r>
              <a:rPr lang="en-US" altLang="zh-TW" sz="24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504" y="2717224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請問大名是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450054" y="273074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50054" y="30963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450055" y="342079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450055" y="374559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450056" y="405807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50057" y="438970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450054" y="242020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450057" y="47199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393145" y="6096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434313" y="564316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416967" y="1401833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3" name="向右箭號 12"/>
          <p:cNvSpPr/>
          <p:nvPr/>
        </p:nvSpPr>
        <p:spPr>
          <a:xfrm rot="1729905">
            <a:off x="8844123" y="3257397"/>
            <a:ext cx="1404246" cy="2233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9973291" y="316564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20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1" grpId="0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把變數顯示在終端機上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274002" y="794327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136773" y="3528560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name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509213" y="3493566"/>
            <a:ext cx="3321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J</a:t>
            </a:r>
          </a:p>
          <a:p>
            <a:r>
              <a:rPr lang="en-US" altLang="zh-TW" sz="2200" dirty="0">
                <a:solidFill>
                  <a:srgbClr val="FF0000"/>
                </a:solidFill>
              </a:rPr>
              <a:t>a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r>
              <a:rPr lang="en-US" altLang="zh-TW" sz="2200" dirty="0">
                <a:solidFill>
                  <a:srgbClr val="FF0000"/>
                </a:solidFill>
              </a:rPr>
              <a:t>c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r>
              <a:rPr lang="en-US" altLang="zh-TW" sz="2200" dirty="0">
                <a:solidFill>
                  <a:srgbClr val="FF0000"/>
                </a:solidFill>
              </a:rPr>
              <a:t>k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56371" y="291547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56371" y="328111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56372" y="360551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56372" y="393032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556373" y="424279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556374" y="457443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556371" y="260493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56374" y="490464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499462" y="79432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540630" y="582789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523284" y="158656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079608" y="501291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4770132" y="4113335"/>
            <a:ext cx="3729330" cy="2575188"/>
            <a:chOff x="8833104" y="502920"/>
            <a:chExt cx="2587752" cy="1427480"/>
          </a:xfrm>
        </p:grpSpPr>
        <p:sp>
          <p:nvSpPr>
            <p:cNvPr id="23" name="圓角矩形 22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</p:txBody>
        </p:sp>
        <p:sp>
          <p:nvSpPr>
            <p:cNvPr id="25" name="梯形 24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向左箭號 25"/>
          <p:cNvSpPr/>
          <p:nvPr/>
        </p:nvSpPr>
        <p:spPr>
          <a:xfrm rot="21310857">
            <a:off x="6401931" y="4524607"/>
            <a:ext cx="2882266" cy="26913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801813" y="4574432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Hello Jack !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98580" y="1873593"/>
            <a:ext cx="409418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System.out.</a:t>
            </a:r>
            <a:r>
              <a:rPr lang="en-US" altLang="zh-TW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altLang="zh-TW" sz="2400" dirty="0" smtClean="0">
                <a:solidFill>
                  <a:schemeClr val="bg1"/>
                </a:solidFill>
              </a:rPr>
              <a:t>(“</a:t>
            </a:r>
            <a:r>
              <a:rPr lang="en-US" altLang="zh-TW" sz="2400" dirty="0" smtClean="0">
                <a:solidFill>
                  <a:srgbClr val="FF6600"/>
                </a:solidFill>
              </a:rPr>
              <a:t>Hello</a:t>
            </a:r>
            <a:r>
              <a:rPr lang="zh-TW" altLang="en-US" sz="2400" dirty="0" smtClean="0">
                <a:solidFill>
                  <a:srgbClr val="FF6600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”);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98580" y="3373494"/>
            <a:ext cx="409349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System.out.</a:t>
            </a:r>
            <a:r>
              <a:rPr lang="en-US" altLang="zh-TW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altLang="zh-TW" sz="2400" dirty="0" smtClean="0">
                <a:solidFill>
                  <a:schemeClr val="bg1"/>
                </a:solidFill>
              </a:rPr>
              <a:t>(name);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02926" y="2601991"/>
            <a:ext cx="605344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System.out.</a:t>
            </a:r>
            <a:r>
              <a:rPr lang="en-US" altLang="zh-TW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altLang="zh-TW" sz="2400" dirty="0" smtClean="0">
                <a:solidFill>
                  <a:schemeClr val="bg1"/>
                </a:solidFill>
              </a:rPr>
              <a:t>(“</a:t>
            </a:r>
            <a:r>
              <a:rPr lang="en-US" altLang="zh-TW" sz="2400" dirty="0" smtClean="0">
                <a:solidFill>
                  <a:srgbClr val="FF6600"/>
                </a:solidFill>
              </a:rPr>
              <a:t>Hello</a:t>
            </a:r>
            <a:r>
              <a:rPr lang="zh-TW" altLang="en-US" sz="2400" dirty="0" smtClean="0">
                <a:solidFill>
                  <a:srgbClr val="FF6600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” + name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+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“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rgbClr val="FF6600"/>
                </a:solidFill>
              </a:rPr>
              <a:t>！</a:t>
            </a:r>
            <a:r>
              <a:rPr lang="en-US" altLang="zh-TW" sz="2400" dirty="0" smtClean="0">
                <a:solidFill>
                  <a:schemeClr val="bg1"/>
                </a:solidFill>
              </a:rPr>
              <a:t>”);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  <p:sp>
        <p:nvSpPr>
          <p:cNvPr id="21" name="十字形 20"/>
          <p:cNvSpPr/>
          <p:nvPr/>
        </p:nvSpPr>
        <p:spPr>
          <a:xfrm>
            <a:off x="1462008" y="2484581"/>
            <a:ext cx="674254" cy="709812"/>
          </a:xfrm>
          <a:prstGeom prst="plus">
            <a:avLst>
              <a:gd name="adj" fmla="val 372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603464" y="4297433"/>
            <a:ext cx="409418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System.out.</a:t>
            </a:r>
            <a:r>
              <a:rPr lang="en-US" altLang="zh-TW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altLang="zh-TW" sz="2400" dirty="0" smtClean="0">
                <a:solidFill>
                  <a:schemeClr val="bg1"/>
                </a:solidFill>
              </a:rPr>
              <a:t>(“</a:t>
            </a:r>
            <a:r>
              <a:rPr lang="en-US" altLang="zh-TW" sz="2400" dirty="0" smtClean="0">
                <a:solidFill>
                  <a:srgbClr val="FF6600"/>
                </a:solidFill>
              </a:rPr>
              <a:t> </a:t>
            </a:r>
            <a:r>
              <a:rPr lang="zh-TW" altLang="en-US" sz="2400" dirty="0" smtClean="0">
                <a:solidFill>
                  <a:srgbClr val="FF6600"/>
                </a:solidFill>
              </a:rPr>
              <a:t>！</a:t>
            </a:r>
            <a:r>
              <a:rPr lang="en-US" altLang="zh-TW" sz="2400" dirty="0" smtClean="0">
                <a:solidFill>
                  <a:schemeClr val="bg1"/>
                </a:solidFill>
              </a:rPr>
              <a:t>”);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2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21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請幫自己準備一個</a:t>
            </a:r>
            <a:r>
              <a:rPr lang="en-US" altLang="zh-TW" dirty="0" smtClean="0"/>
              <a:t>Code book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一個特別的資料夾存放你的程式碼。</a:t>
            </a:r>
            <a:r>
              <a:rPr lang="en-US" altLang="zh-TW" dirty="0" smtClean="0"/>
              <a:t>(work space)</a:t>
            </a:r>
          </a:p>
          <a:p>
            <a:r>
              <a:rPr lang="zh-TW" altLang="en-US" dirty="0"/>
              <a:t>一個筆記本記錄對你有意義的重點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(code book)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79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7613" y="3665419"/>
            <a:ext cx="1196614" cy="753593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3814111" y="2343057"/>
            <a:ext cx="4211782" cy="33754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200" b="1" dirty="0" smtClean="0">
                <a:solidFill>
                  <a:srgbClr val="FF0000"/>
                </a:solidFill>
              </a:rPr>
              <a:t>System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關於輸入輸出的概念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用一座工廠的運作來比喻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0833" y1="46237" x2="20833" y2="46237"/>
                        <a14:foregroundMark x1="20000" y1="40054" x2="20000" y2="40054"/>
                        <a14:foregroundMark x1="18542" y1="39516" x2="18542" y2="39516"/>
                        <a14:foregroundMark x1="18333" y1="41398" x2="18333" y2="41398"/>
                        <a14:foregroundMark x1="20000" y1="55108" x2="20000" y2="55108"/>
                        <a14:foregroundMark x1="11250" y1="75000" x2="11250" y2="75000"/>
                        <a14:foregroundMark x1="9583" y1="76613" x2="9583" y2="76613"/>
                        <a14:foregroundMark x1="11250" y1="81720" x2="11250" y2="81720"/>
                        <a14:foregroundMark x1="44167" y1="81720" x2="44167" y2="81720"/>
                        <a14:foregroundMark x1="38958" y1="83065" x2="38958" y2="83065"/>
                        <a14:foregroundMark x1="35625" y1="84677" x2="35625" y2="84677"/>
                        <a14:foregroundMark x1="35000" y1="86290" x2="35000" y2="86290"/>
                        <a14:foregroundMark x1="46875" y1="78763" x2="46875" y2="78763"/>
                        <a14:foregroundMark x1="81667" y1="88978" x2="81667" y2="88978"/>
                        <a14:foregroundMark x1="84792" y1="88172" x2="84792" y2="88172"/>
                        <a14:foregroundMark x1="88750" y1="85484" x2="88750" y2="85484"/>
                        <a14:foregroundMark x1="92083" y1="82258" x2="92083" y2="82258"/>
                        <a14:foregroundMark x1="90208" y1="79570" x2="90208" y2="79570"/>
                        <a14:foregroundMark x1="93958" y1="82258" x2="93958" y2="82258"/>
                        <a14:foregroundMark x1="90625" y1="85215" x2="90625" y2="85215"/>
                        <a14:foregroundMark x1="85625" y1="89247" x2="85625" y2="892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9384" y="3865376"/>
            <a:ext cx="1254636" cy="97234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7857" y1="71020" x2="17857" y2="71020"/>
                        <a14:foregroundMark x1="25000" y1="77143" x2="25000" y2="77143"/>
                        <a14:foregroundMark x1="36071" y1="82857" x2="36071" y2="82857"/>
                        <a14:foregroundMark x1="42143" y1="86939" x2="42143" y2="86939"/>
                        <a14:foregroundMark x1="14643" y1="68980" x2="14643" y2="68980"/>
                        <a14:foregroundMark x1="92500" y1="56735" x2="92500" y2="567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7512" y="2254296"/>
            <a:ext cx="1232086" cy="1078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6287" y1="83588" x2="16287" y2="83588"/>
                        <a14:foregroundMark x1="24430" y1="77481" x2="24430" y2="77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84138" y="3922264"/>
            <a:ext cx="1604198" cy="1112280"/>
          </a:xfrm>
          <a:prstGeom prst="rect">
            <a:avLst/>
          </a:prstGeom>
        </p:spPr>
      </p:pic>
      <p:pic>
        <p:nvPicPr>
          <p:cNvPr id="6" name="Picture 2" descr="工業建築和工廠建築 sometric 集 - 免版稅工廠圖庫向量圖形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84" b="33594" l="67676" r="99219">
                        <a14:foregroundMark x1="73926" y1="15723" x2="73926" y2="15723"/>
                        <a14:foregroundMark x1="76270" y1="14355" x2="76270" y2="14355"/>
                        <a14:foregroundMark x1="77539" y1="14453" x2="77539" y2="14453"/>
                        <a14:foregroundMark x1="75684" y1="13574" x2="75684" y2="13574"/>
                        <a14:foregroundMark x1="74316" y1="14063" x2="74316" y2="1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67" b="66705"/>
          <a:stretch/>
        </p:blipFill>
        <p:spPr bwMode="auto">
          <a:xfrm>
            <a:off x="573996" y="3332371"/>
            <a:ext cx="1166935" cy="117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工業建築和工廠建築 sometric 集 - 免版稅工廠圖庫向量圖形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9258" b="62793" l="33691" r="66211">
                        <a14:foregroundMark x1="61328" y1="48535" x2="61328" y2="48535"/>
                        <a14:foregroundMark x1="60645" y1="46777" x2="60645" y2="46777"/>
                        <a14:backgroundMark x1="60449" y1="49609" x2="60449" y2="4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80" t="38350" r="33806" b="37371"/>
          <a:stretch/>
        </p:blipFill>
        <p:spPr bwMode="auto">
          <a:xfrm>
            <a:off x="722180" y="4664832"/>
            <a:ext cx="1434776" cy="104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人物站立素材-人物站立图片-人物站立素材图片下载-觅知网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000" b="100000" l="1000" r="96667">
                        <a14:foregroundMark x1="54333" y1="65333" x2="54333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226" y="3464973"/>
            <a:ext cx="1455036" cy="145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322794" y="3451038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in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83414" y="3569103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out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22308" y="3848802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20352704">
            <a:off x="7945139" y="4196939"/>
            <a:ext cx="1169705" cy="309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676103" y="3386555"/>
            <a:ext cx="1622777" cy="1071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2" descr="行李搬运工图标_行李搬运工icon_行李搬运工矢量图标_88ICON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39737" y1="40000" x2="39737" y2="40000"/>
                        <a14:foregroundMark x1="33947" y1="11842" x2="33947" y2="11842"/>
                        <a14:foregroundMark x1="62895" y1="96579" x2="62895" y2="96579"/>
                        <a14:foregroundMark x1="89737" y1="95263" x2="89737" y2="952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62486"/>
            <a:ext cx="633944" cy="7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2084165" y="315518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Scanner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89097" y="5517890"/>
            <a:ext cx="3321743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B0F0"/>
                </a:solidFill>
              </a:rPr>
              <a:t>import</a:t>
            </a:r>
            <a:r>
              <a:rPr lang="zh-TW" altLang="en-US" sz="1600" dirty="0">
                <a:solidFill>
                  <a:schemeClr val="bg1"/>
                </a:solidFill>
              </a:rPr>
              <a:t> java.util.Scanner</a:t>
            </a:r>
            <a:r>
              <a:rPr lang="zh-TW" altLang="en-US" sz="1600" dirty="0" smtClean="0">
                <a:solidFill>
                  <a:schemeClr val="bg1"/>
                </a:solidFill>
              </a:rPr>
              <a:t>;   買服務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89097" y="5937373"/>
            <a:ext cx="4886274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B0F0"/>
                </a:solidFill>
              </a:rPr>
              <a:t>Scanner </a:t>
            </a:r>
            <a:r>
              <a:rPr lang="zh-TW" altLang="en-US" sz="1600" dirty="0">
                <a:solidFill>
                  <a:schemeClr val="bg1"/>
                </a:solidFill>
              </a:rPr>
              <a:t>sc = </a:t>
            </a:r>
            <a:r>
              <a:rPr lang="zh-TW" altLang="en-US" sz="1600" dirty="0">
                <a:solidFill>
                  <a:srgbClr val="00B0F0"/>
                </a:solidFill>
              </a:rPr>
              <a:t>new Scanner</a:t>
            </a:r>
            <a:r>
              <a:rPr lang="zh-TW" altLang="en-US" sz="1600" dirty="0">
                <a:solidFill>
                  <a:schemeClr val="bg1"/>
                </a:solidFill>
              </a:rPr>
              <a:t>(System.in)</a:t>
            </a:r>
            <a:r>
              <a:rPr lang="zh-TW" altLang="en-US" sz="1600" dirty="0" smtClean="0">
                <a:solidFill>
                  <a:schemeClr val="bg1"/>
                </a:solidFill>
              </a:rPr>
              <a:t>;   配給一台車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89097" y="6362346"/>
            <a:ext cx="2799164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</a:rPr>
              <a:t>name = sc.</a:t>
            </a:r>
            <a:r>
              <a:rPr lang="zh-TW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nextLine</a:t>
            </a:r>
            <a:r>
              <a:rPr lang="zh-TW" altLang="en-US" sz="1600" dirty="0">
                <a:solidFill>
                  <a:schemeClr val="bg1"/>
                </a:solidFill>
              </a:rPr>
              <a:t>()</a:t>
            </a:r>
            <a:r>
              <a:rPr lang="zh-TW" altLang="en-US" sz="1600" dirty="0" smtClean="0">
                <a:solidFill>
                  <a:schemeClr val="bg1"/>
                </a:solidFill>
              </a:rPr>
              <a:t>;   送貨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192655" y="612136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name</a:t>
            </a:r>
            <a:endParaRPr lang="zh-TW" altLang="en-US" dirty="0"/>
          </a:p>
        </p:txBody>
      </p:sp>
      <p:sp>
        <p:nvSpPr>
          <p:cNvPr id="26" name="立方體 25"/>
          <p:cNvSpPr/>
          <p:nvPr/>
        </p:nvSpPr>
        <p:spPr>
          <a:xfrm>
            <a:off x="5342397" y="4778533"/>
            <a:ext cx="1246628" cy="8023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605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11471 0.007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37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0.07656 0.0141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9" grpId="0" animBg="1"/>
      <p:bldP spid="20" grpId="0"/>
      <p:bldP spid="22" grpId="0" animBg="1"/>
      <p:bldP spid="23" grpId="0" animBg="1"/>
      <p:bldP spid="24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en-US" altLang="zh-TW" dirty="0" smtClean="0">
                <a:solidFill>
                  <a:srgbClr val="FF0000"/>
                </a:solidFill>
              </a:rPr>
              <a:t>Read- </a:t>
            </a:r>
            <a:r>
              <a:rPr lang="en-US" altLang="zh-TW" dirty="0" err="1" smtClean="0">
                <a:solidFill>
                  <a:srgbClr val="FF0000"/>
                </a:solidFill>
              </a:rPr>
              <a:t>Eval</a:t>
            </a:r>
            <a:r>
              <a:rPr lang="en-US" altLang="zh-TW" dirty="0" smtClean="0">
                <a:solidFill>
                  <a:srgbClr val="FF0000"/>
                </a:solidFill>
              </a:rPr>
              <a:t>-Print</a:t>
            </a:r>
            <a:r>
              <a:rPr lang="en-US" altLang="zh-TW" dirty="0" smtClean="0"/>
              <a:t>-Loop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，運算跟輸出會混雜在一起。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0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</a:t>
            </a:r>
            <a:r>
              <a:rPr lang="zh-TW" altLang="en-US" b="1" u="sng" dirty="0" smtClean="0">
                <a:solidFill>
                  <a:srgbClr val="FF0000"/>
                </a:solidFill>
              </a:rPr>
              <a:t>。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endParaRPr lang="zh-TW" altLang="en-US" b="1" u="sng" dirty="0">
              <a:solidFill>
                <a:srgbClr val="FF0000"/>
              </a:solidFill>
            </a:endParaRP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變數</a:t>
            </a:r>
            <a:r>
              <a:rPr lang="zh-TW" altLang="en-US" u="sng" dirty="0"/>
              <a:t>要宣告後才能使用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zh-TW" altLang="en-US" dirty="0"/>
              <a:t>一代語言</a:t>
            </a:r>
            <a:r>
              <a:rPr lang="zh-TW" altLang="en-US" dirty="0" smtClean="0"/>
              <a:t>不一定</a:t>
            </a:r>
            <a:r>
              <a:rPr lang="en-US" altLang="zh-TW" dirty="0" smtClean="0"/>
              <a:t>)</a:t>
            </a: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026" name="Picture 2" descr="天鋼】導電零件櫃/抗靜電零件盒/防靜電零件箱- Tank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8" t="3933" r="18170" b="3324"/>
          <a:stretch/>
        </p:blipFill>
        <p:spPr bwMode="auto">
          <a:xfrm>
            <a:off x="6834907" y="1071419"/>
            <a:ext cx="2743201" cy="401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2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Scanner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宣告： </a:t>
            </a:r>
            <a:r>
              <a:rPr lang="en-US" altLang="zh-TW" dirty="0" smtClean="0"/>
              <a:t>Scanner </a:t>
            </a:r>
            <a:r>
              <a:rPr lang="en-US" altLang="zh-TW" dirty="0" err="1" smtClean="0"/>
              <a:t>sc</a:t>
            </a:r>
            <a:r>
              <a:rPr lang="en-US" altLang="zh-TW" dirty="0" smtClean="0"/>
              <a:t> = new Scanner(System.in);</a:t>
            </a:r>
          </a:p>
          <a:p>
            <a:r>
              <a:rPr lang="zh-TW" altLang="en-US" dirty="0"/>
              <a:t>輸入不同型別</a:t>
            </a:r>
            <a:r>
              <a:rPr lang="zh-TW" altLang="en-US" dirty="0" smtClean="0"/>
              <a:t>的變數用不同方法。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字串</a:t>
            </a:r>
            <a:r>
              <a:rPr lang="en-US" altLang="zh-TW" dirty="0" smtClean="0"/>
              <a:t>(String)</a:t>
            </a:r>
            <a:r>
              <a:rPr lang="zh-TW" altLang="en-US" dirty="0" smtClean="0"/>
              <a:t>： </a:t>
            </a:r>
            <a:r>
              <a:rPr lang="en-US" altLang="zh-TW" dirty="0" err="1"/>
              <a:t>sc.next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sc.nextLine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Byte: </a:t>
            </a:r>
            <a:r>
              <a:rPr lang="en-US" altLang="zh-TW" dirty="0" err="1" smtClean="0"/>
              <a:t>sc.nextByte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Short: </a:t>
            </a:r>
            <a:r>
              <a:rPr lang="en-US" altLang="zh-TW" dirty="0" err="1" smtClean="0"/>
              <a:t>sc.nextShort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sc.nextInt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Long: </a:t>
            </a:r>
            <a:r>
              <a:rPr lang="en-US" altLang="zh-TW" dirty="0" err="1" smtClean="0"/>
              <a:t>sc.nextLong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Boolean: </a:t>
            </a:r>
            <a:r>
              <a:rPr lang="en-US" altLang="zh-TW" dirty="0" err="1" smtClean="0"/>
              <a:t>sc.nextBoolean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Float: </a:t>
            </a:r>
            <a:r>
              <a:rPr lang="en-US" altLang="zh-TW" dirty="0" err="1" smtClean="0"/>
              <a:t>sc.nextFloat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Double: </a:t>
            </a:r>
            <a:r>
              <a:rPr lang="en-US" altLang="zh-TW" dirty="0" err="1" smtClean="0"/>
              <a:t>sc.nextDouble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sc.hasNext</a:t>
            </a:r>
            <a:r>
              <a:rPr lang="en-US" altLang="zh-TW" dirty="0" smtClean="0"/>
              <a:t>();  </a:t>
            </a:r>
            <a:r>
              <a:rPr lang="zh-TW" altLang="en-US" dirty="0" smtClean="0"/>
              <a:t>可以用來判斷是否還有輸入的內容。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4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0234" cy="3880773"/>
          </a:xfrm>
        </p:spPr>
        <p:txBody>
          <a:bodyPr/>
          <a:lstStyle/>
          <a:p>
            <a:r>
              <a:rPr lang="zh-TW" altLang="en-US" dirty="0"/>
              <a:t>識別字必須以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>
                <a:solidFill>
                  <a:schemeClr val="tx1"/>
                </a:solidFill>
              </a:rPr>
              <a:t>或是</a:t>
            </a:r>
            <a:r>
              <a:rPr lang="en-US" altLang="zh-TW" b="1" dirty="0">
                <a:solidFill>
                  <a:srgbClr val="FF0000"/>
                </a:solidFill>
              </a:rPr>
              <a:t>_,$</a:t>
            </a:r>
            <a:r>
              <a:rPr lang="zh-TW" altLang="en-US" b="1" dirty="0" smtClean="0">
                <a:solidFill>
                  <a:srgbClr val="FF0000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識別符號的</a:t>
            </a:r>
            <a:r>
              <a:rPr lang="zh-TW" altLang="en-US" dirty="0">
                <a:solidFill>
                  <a:srgbClr val="FF0000"/>
                </a:solidFill>
              </a:rPr>
              <a:t>長度沒有限制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識別符號不能和 </a:t>
            </a:r>
            <a:r>
              <a:rPr lang="en-US" altLang="zh-TW" dirty="0"/>
              <a:t>Java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48" y="2080548"/>
            <a:ext cx="6232935" cy="30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4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工具幫你抓錯！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98" y="1620455"/>
            <a:ext cx="10184272" cy="482664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55585" y="5312780"/>
            <a:ext cx="520861" cy="3356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894" y="1930400"/>
            <a:ext cx="3633575" cy="4516699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7174307" y="5873529"/>
            <a:ext cx="520861" cy="3356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592" y="2160589"/>
            <a:ext cx="3636877" cy="42865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068" y="2160589"/>
            <a:ext cx="3641401" cy="42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600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/>
              <a:t>sum,1 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/>
              <a:t>字元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8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/>
              <a:t>與</a:t>
            </a:r>
            <a:r>
              <a:rPr lang="en-US" altLang="zh-TW" dirty="0"/>
              <a:t>false</a:t>
            </a:r>
            <a:r>
              <a:rPr lang="zh-TW" altLang="en-US" dirty="0" smtClean="0"/>
              <a:t>。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err="1" smtClean="0"/>
              <a:t>boolean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/>
              <a:t>(Integral Data </a:t>
            </a:r>
            <a:r>
              <a:rPr lang="en-US" altLang="zh-TW" dirty="0" smtClean="0"/>
              <a:t>Type)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byte short,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long,</a:t>
            </a:r>
          </a:p>
          <a:p>
            <a:pPr lvl="1"/>
            <a:r>
              <a:rPr lang="zh-TW" altLang="en-US" dirty="0"/>
              <a:t>浮點數型別 </a:t>
            </a:r>
            <a:r>
              <a:rPr lang="en-US" altLang="zh-TW" dirty="0" smtClean="0"/>
              <a:t>(</a:t>
            </a:r>
            <a:r>
              <a:rPr lang="en-US" altLang="zh-TW" dirty="0"/>
              <a:t>Floating Point Data Type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float, double</a:t>
            </a:r>
            <a:endParaRPr lang="zh-TW" altLang="en-US" dirty="0"/>
          </a:p>
          <a:p>
            <a:r>
              <a:rPr lang="zh-TW" altLang="en-US" dirty="0" smtClean="0"/>
              <a:t>字元型別</a:t>
            </a:r>
            <a:r>
              <a:rPr lang="en-US" altLang="zh-TW" dirty="0" smtClean="0"/>
              <a:t>(char) </a:t>
            </a:r>
            <a:r>
              <a:rPr lang="en-US" altLang="zh-TW" dirty="0" smtClean="0">
                <a:sym typeface="Wingdings" panose="05000000000000000000" pitchFamily="2" charset="2"/>
              </a:rPr>
              <a:t> char</a:t>
            </a:r>
            <a:endParaRPr lang="en-US" altLang="zh-TW" dirty="0" smtClean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型</a:t>
            </a:r>
            <a:r>
              <a:rPr lang="zh-TW" altLang="en-US" dirty="0" smtClean="0"/>
              <a:t>別 </a:t>
            </a:r>
            <a:r>
              <a:rPr lang="en-US" altLang="zh-TW" dirty="0" smtClean="0">
                <a:sym typeface="Wingdings" panose="05000000000000000000" pitchFamily="2" charset="2"/>
              </a:rPr>
              <a:t> String</a:t>
            </a:r>
            <a:endParaRPr lang="en-US" altLang="zh-TW" dirty="0" smtClean="0"/>
          </a:p>
          <a:p>
            <a:r>
              <a:rPr lang="zh-TW" altLang="en-US" dirty="0"/>
              <a:t>參照型別 </a:t>
            </a:r>
            <a:r>
              <a:rPr lang="en-US" altLang="zh-TW" dirty="0"/>
              <a:t>(Reference Data Types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String, Array, Object</a:t>
            </a:r>
            <a:r>
              <a:rPr lang="zh-TW" altLang="en-US" dirty="0" smtClean="0">
                <a:sym typeface="Wingdings" panose="05000000000000000000" pitchFamily="2" charset="2"/>
              </a:rPr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寫程式就像是拚積木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同樣用基本積木塊，可是拚出來的車子千奇百怪！</a:t>
            </a:r>
            <a:endParaRPr lang="en-US" altLang="zh-TW" dirty="0" smtClean="0"/>
          </a:p>
          <a:p>
            <a:r>
              <a:rPr lang="zh-TW" altLang="en-US" dirty="0" smtClean="0"/>
              <a:t>有的簡單</a:t>
            </a:r>
            <a:r>
              <a:rPr lang="zh-TW" altLang="en-US" dirty="0"/>
              <a:t>，</a:t>
            </a:r>
            <a:r>
              <a:rPr lang="zh-TW" altLang="en-US" dirty="0" smtClean="0"/>
              <a:t>有的複雜</a:t>
            </a:r>
            <a:r>
              <a:rPr lang="zh-TW" altLang="en-US" dirty="0"/>
              <a:t>，</a:t>
            </a:r>
            <a:r>
              <a:rPr lang="zh-TW" altLang="en-US" dirty="0" smtClean="0"/>
              <a:t>有的漂亮、有的帥氣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但是都是</a:t>
            </a:r>
            <a:r>
              <a:rPr lang="zh-TW" altLang="en-US" dirty="0" smtClean="0"/>
              <a:t>車！</a:t>
            </a:r>
            <a:endParaRPr lang="en-US" altLang="zh-TW" dirty="0" smtClean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不論是黑貓白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貓，只要會抓老鼠的都是好貓？？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樂高積木LEGO《 LT10886 》Duplo 得寶系列- 我的第一套創意汽車組合- PChome 24h購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07" y="1166382"/>
            <a:ext cx="2413889" cy="24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創意造型積木之三種車款、一次滿足– CAVEDU教育團隊技術部落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2" y="3778735"/>
            <a:ext cx="2752217" cy="20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大創日本動物積木💕💕 - 女孩板 | D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4100975"/>
            <a:ext cx="3081907" cy="23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基本資料型別簡圖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40828" y="2496312"/>
            <a:ext cx="8869680" cy="2996410"/>
            <a:chOff x="932688" y="3044952"/>
            <a:chExt cx="8869680" cy="2996410"/>
          </a:xfrm>
        </p:grpSpPr>
        <p:sp>
          <p:nvSpPr>
            <p:cNvPr id="5" name="圓角矩形 4"/>
            <p:cNvSpPr/>
            <p:nvPr/>
          </p:nvSpPr>
          <p:spPr>
            <a:xfrm>
              <a:off x="932688" y="3044952"/>
              <a:ext cx="8869680" cy="29964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基本資料型別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(primitive data type)</a:t>
              </a: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60704" y="3813048"/>
              <a:ext cx="612648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數值類資料型別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152144" y="4590288"/>
              <a:ext cx="3730751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</a:rPr>
                <a:t>整數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5430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byte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841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short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995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74061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long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969763" y="4590288"/>
              <a:ext cx="2052829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</a:rPr>
                <a:t>浮</a:t>
              </a:r>
              <a:r>
                <a:rPr lang="zh-TW" altLang="en-US" b="1" smtClean="0">
                  <a:solidFill>
                    <a:srgbClr val="C00000"/>
                  </a:solidFill>
                </a:rPr>
                <a:t>點數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1342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float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5450" y="5184648"/>
              <a:ext cx="960118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double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284188" y="3813048"/>
              <a:ext cx="100942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字元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934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char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390612" y="3813048"/>
              <a:ext cx="1256308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布林型別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97077" y="5184648"/>
              <a:ext cx="1066961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boolean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575837" y="1973735"/>
            <a:ext cx="326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咦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String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呢？？</a:t>
            </a:r>
            <a:endParaRPr lang="zh-TW" altLang="en-US" sz="3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2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整數類型別的數字範圍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AAA211-36CB-8048-857B-3A3DF77F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0" y="1712976"/>
            <a:ext cx="7195718" cy="2505542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DD0124C-A657-9841-AF04-DC8A97B8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7" y="4218518"/>
            <a:ext cx="7123151" cy="14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ites.google.com/a/iharrow.org.uk/compsci/_/rsrc/1439759932812/1-1-data-representation/1-1-2-hexadecimal/4-ascii/Standard-ASCII-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33" y="1409163"/>
            <a:ext cx="7323404" cy="53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說到字元就要說說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88341" y="1785357"/>
            <a:ext cx="227756" cy="4111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8971" y="1778495"/>
            <a:ext cx="223358" cy="4118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57076" y="4148692"/>
            <a:ext cx="242969" cy="1632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5161657" y="17313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681714" y="332377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715898" y="37948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715897" y="6025496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722917" y="283284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57372" y="1135595"/>
            <a:ext cx="7003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merican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tandard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ode for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nformation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nterchange</a:t>
            </a:r>
            <a:r>
              <a:rPr lang="zh-TW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，</a:t>
            </a:r>
            <a:r>
              <a:rPr lang="zh-TW" alt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美國資訊交換標準代碼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8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輸入方式與變數宣告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4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5" y="2002377"/>
            <a:ext cx="6012701" cy="36579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186" y="3720095"/>
            <a:ext cx="3657917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變數的初始化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變數不是只能靠輸入設定內容，或是程式執行中用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號來設定</a:t>
            </a:r>
            <a:endParaRPr lang="en-US" altLang="zh-TW" dirty="0" smtClean="0"/>
          </a:p>
          <a:p>
            <a:r>
              <a:rPr lang="zh-TW" altLang="en-US" dirty="0"/>
              <a:t>程式設計師是很偷懶的</a:t>
            </a:r>
            <a:r>
              <a:rPr lang="zh-TW" altLang="en-US" dirty="0" smtClean="0"/>
              <a:t>！可以</a:t>
            </a:r>
            <a:r>
              <a:rPr lang="zh-TW" altLang="en-US" dirty="0"/>
              <a:t>坐就不要</a:t>
            </a:r>
            <a:r>
              <a:rPr lang="zh-TW" altLang="en-US" dirty="0" smtClean="0"/>
              <a:t>站，可以躺就不要坐。</a:t>
            </a:r>
            <a:endParaRPr lang="en-US" altLang="zh-TW" dirty="0" smtClean="0"/>
          </a:p>
          <a:p>
            <a:r>
              <a:rPr lang="zh-TW" altLang="en-US" dirty="0" smtClean="0"/>
              <a:t>所以宣告</a:t>
            </a:r>
            <a:r>
              <a:rPr lang="zh-TW" altLang="en-US" dirty="0"/>
              <a:t>變數時一併設定初始值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例如：原來是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偷懶變成：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簡言之：所有變數宣告後直接在後面</a:t>
            </a:r>
            <a:r>
              <a:rPr lang="zh-TW" altLang="en-US" dirty="0" smtClean="0"/>
              <a:t>加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</a:t>
            </a:r>
            <a:r>
              <a:rPr lang="zh-TW" altLang="en-US" dirty="0"/>
              <a:t>，接著是初始值即可。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80" y="3429000"/>
            <a:ext cx="1920157" cy="459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72" y="3429000"/>
            <a:ext cx="1590675" cy="704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626" y="4988944"/>
            <a:ext cx="3340584" cy="12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不怕錯，動手寫就對了！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程式執行結果對</a:t>
            </a:r>
            <a:r>
              <a:rPr lang="zh-TW" altLang="en-US" dirty="0" smtClean="0"/>
              <a:t>，就先不要計較好不好了！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初學者最重要的心態！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384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一切從</a:t>
            </a:r>
            <a:r>
              <a:rPr lang="en-US" altLang="zh-TW" dirty="0" smtClean="0"/>
              <a:t>Hello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World</a:t>
            </a:r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29" name="內容版面配置區 28"/>
          <p:cNvSpPr>
            <a:spLocks noGrp="1"/>
          </p:cNvSpPr>
          <p:nvPr>
            <p:ph idx="1"/>
          </p:nvPr>
        </p:nvSpPr>
        <p:spPr>
          <a:xfrm>
            <a:off x="677334" y="2160589"/>
            <a:ext cx="3271909" cy="3880773"/>
          </a:xfrm>
        </p:spPr>
        <p:txBody>
          <a:bodyPr/>
          <a:lstStyle/>
          <a:p>
            <a:r>
              <a:rPr lang="en-US" altLang="zh-TW" dirty="0" smtClean="0"/>
              <a:t>Repl.it</a:t>
            </a:r>
            <a:r>
              <a:rPr lang="zh-TW" altLang="en-US" dirty="0" smtClean="0"/>
              <a:t>每次開始一個新程式，就是先給一個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小程式。</a:t>
            </a:r>
            <a:endParaRPr lang="en-US" altLang="zh-TW" dirty="0" smtClean="0"/>
          </a:p>
          <a:p>
            <a:r>
              <a:rPr lang="zh-TW" altLang="en-US" dirty="0"/>
              <a:t>他是立即可以執行的</a:t>
            </a:r>
            <a:r>
              <a:rPr lang="zh-TW" altLang="en-US" dirty="0" smtClean="0"/>
              <a:t>程式。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243" y="1376218"/>
            <a:ext cx="8242757" cy="41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407" y="1319702"/>
            <a:ext cx="5919109" cy="43849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程式</a:t>
            </a:r>
            <a:r>
              <a:rPr lang="zh-TW" altLang="en-US" dirty="0" smtClean="0"/>
              <a:t>的基本組成</a:t>
            </a:r>
            <a:r>
              <a:rPr lang="zh-TW" altLang="en-US" dirty="0"/>
              <a:t>要素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主類別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Java </a:t>
            </a:r>
            <a:r>
              <a:rPr lang="zh-TW" altLang="en-US" dirty="0"/>
              <a:t>程式的起點</a:t>
            </a:r>
            <a:r>
              <a:rPr lang="en-US" altLang="zh-TW" dirty="0"/>
              <a:t>--main</a:t>
            </a:r>
          </a:p>
          <a:p>
            <a:r>
              <a:rPr lang="zh-TW" altLang="en-US" dirty="0" smtClean="0"/>
              <a:t>程式區</a:t>
            </a:r>
            <a:r>
              <a:rPr lang="zh-TW" altLang="en-US" dirty="0"/>
              <a:t>塊 </a:t>
            </a:r>
            <a:r>
              <a:rPr lang="en-US" altLang="zh-TW" dirty="0"/>
              <a:t>(Block)</a:t>
            </a:r>
          </a:p>
          <a:p>
            <a:r>
              <a:rPr lang="zh-TW" altLang="en-US" dirty="0" smtClean="0"/>
              <a:t>敘述 </a:t>
            </a:r>
            <a:r>
              <a:rPr lang="en-US" altLang="zh-TW" dirty="0"/>
              <a:t>(</a:t>
            </a:r>
            <a:r>
              <a:rPr lang="en-US" altLang="zh-TW" dirty="0" smtClean="0"/>
              <a:t>Statement, </a:t>
            </a:r>
            <a:r>
              <a:rPr lang="zh-TW" altLang="en-US" dirty="0" smtClean="0"/>
              <a:t>或者說是指令、命令、</a:t>
            </a:r>
            <a:r>
              <a:rPr lang="en-US" altLang="zh-TW" dirty="0" smtClean="0"/>
              <a:t>....)</a:t>
            </a:r>
            <a:endParaRPr lang="en-US" altLang="zh-TW" dirty="0"/>
          </a:p>
          <a:p>
            <a:r>
              <a:rPr lang="zh-TW" altLang="en-US" dirty="0"/>
              <a:t>為程式加上註解 </a:t>
            </a:r>
            <a:r>
              <a:rPr lang="en-US" altLang="zh-TW" dirty="0"/>
              <a:t>(Comment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兩</a:t>
            </a:r>
            <a:r>
              <a:rPr lang="zh-TW" altLang="en-US" dirty="0" smtClean="0"/>
              <a:t>種常用註解方式</a:t>
            </a:r>
            <a:r>
              <a:rPr lang="en-US" altLang="zh-TW" dirty="0" smtClean="0"/>
              <a:t>//</a:t>
            </a:r>
            <a:r>
              <a:rPr lang="zh-TW" altLang="en-US" dirty="0" smtClean="0"/>
              <a:t>與</a:t>
            </a:r>
            <a:r>
              <a:rPr lang="en-US" altLang="zh-TW" dirty="0" smtClean="0"/>
              <a:t>/*…*/</a:t>
            </a:r>
          </a:p>
          <a:p>
            <a:pPr lvl="1"/>
            <a:r>
              <a:rPr lang="zh-TW" altLang="en-US" dirty="0"/>
              <a:t>一種給</a:t>
            </a:r>
            <a:r>
              <a:rPr lang="en-US" altLang="zh-TW" dirty="0"/>
              <a:t>Javadoc</a:t>
            </a:r>
            <a:r>
              <a:rPr lang="zh-TW" altLang="en-US" dirty="0"/>
              <a:t>用的</a:t>
            </a:r>
            <a:r>
              <a:rPr lang="en-US" altLang="zh-TW" dirty="0" smtClean="0"/>
              <a:t>/**….*/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/>
              <a:t>http</a:t>
            </a:r>
            <a:r>
              <a:rPr lang="en-US" altLang="zh-TW" dirty="0"/>
              <a:t>://www.oracle.com/technetwork/java/javase/documentation/index-jsp-135444.html</a:t>
            </a:r>
            <a:endParaRPr lang="zh-TW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990088" y="2368296"/>
            <a:ext cx="4251221" cy="938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563112" y="2768027"/>
            <a:ext cx="3188670" cy="871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90088" y="3115721"/>
            <a:ext cx="3085624" cy="633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6133383" y="3429000"/>
            <a:ext cx="329184" cy="7963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4311360" y="2632748"/>
            <a:ext cx="4181647" cy="1872898"/>
          </a:xfrm>
          <a:prstGeom prst="arc">
            <a:avLst>
              <a:gd name="adj1" fmla="val 815204"/>
              <a:gd name="adj2" fmla="val 10510742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085" y="2041236"/>
            <a:ext cx="5418915" cy="40144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80537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98957" cy="401161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(class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一種物件導向電腦程式語言的構造，是建立物件的藍圖，描述了所建立的物件共同的屬性和方法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zh-TW" altLang="en-US" dirty="0" smtClean="0"/>
              <a:t>主</a:t>
            </a:r>
            <a:r>
              <a:rPr lang="zh-TW" altLang="en-US" dirty="0"/>
              <a:t>類別是甚麼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可執行的類別。類別中有定義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public static void main()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方法的類別，程式由此開始執行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主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類別名稱</a:t>
            </a:r>
            <a:r>
              <a:rPr lang="en-US" altLang="zh-TW" b="1" u="sng" dirty="0" smtClean="0">
                <a:solidFill>
                  <a:schemeClr val="accent5">
                    <a:lumMod val="75000"/>
                  </a:schemeClr>
                </a:solidFill>
              </a:rPr>
              <a:t>(Main)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必須跟檔案名稱</a:t>
            </a:r>
            <a:r>
              <a:rPr lang="en-US" altLang="zh-TW" b="1" u="sng" dirty="0" smtClean="0">
                <a:solidFill>
                  <a:schemeClr val="accent5">
                    <a:lumMod val="75000"/>
                  </a:schemeClr>
                </a:solidFill>
              </a:rPr>
              <a:t>(Main)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一致</a:t>
            </a:r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en-US" altLang="zh-TW" dirty="0" smtClean="0"/>
              <a:t>System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預先已經建立的類別。提供一些跟系統有關的屬性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(field)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與方法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(method) </a:t>
            </a:r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類別裡提供的標準輸出方法。主要輸出到終端機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(Console)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。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73085" y="2034770"/>
            <a:ext cx="1217861" cy="412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405902" y="3846354"/>
            <a:ext cx="516426" cy="273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是用在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螢幕輸出的方法。</a:t>
            </a:r>
            <a:endParaRPr lang="en-US" altLang="zh-TW" dirty="0" smtClean="0"/>
          </a:p>
          <a:p>
            <a:r>
              <a:rPr lang="en-US" altLang="zh-TW" dirty="0" smtClean="0"/>
              <a:t>print(…);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叫做</a:t>
            </a:r>
            <a:r>
              <a:rPr lang="zh-TW" altLang="en-US" b="1" dirty="0" smtClean="0">
                <a:solidFill>
                  <a:srgbClr val="C00000"/>
                </a:solidFill>
              </a:rPr>
              <a:t>參數</a:t>
            </a:r>
            <a:r>
              <a:rPr lang="zh-TW" altLang="en-US" dirty="0" smtClean="0"/>
              <a:t>，放的是想輸出在畫面的內容。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，雙引號用來框住一段文字，在電腦領域叫做</a:t>
            </a:r>
            <a:r>
              <a:rPr lang="en-US" altLang="zh-TW" dirty="0" smtClean="0"/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這個方法的參數原則上應該都是字串，但是如果不是字串應該要</a:t>
            </a:r>
            <a:r>
              <a:rPr lang="zh-TW" altLang="en-US" b="1" dirty="0" smtClean="0"/>
              <a:t>主動或自動</a:t>
            </a:r>
            <a:r>
              <a:rPr lang="zh-TW" altLang="en-US" dirty="0" smtClean="0"/>
              <a:t>轉換為字串。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字串可以</a:t>
            </a:r>
            <a:r>
              <a:rPr lang="zh-TW" altLang="en-US" b="1" dirty="0" smtClean="0">
                <a:solidFill>
                  <a:srgbClr val="C00000"/>
                </a:solidFill>
              </a:rPr>
              <a:t>用</a:t>
            </a:r>
            <a:r>
              <a:rPr lang="en-US" altLang="zh-TW" b="1" dirty="0" smtClean="0">
                <a:solidFill>
                  <a:srgbClr val="C00000"/>
                </a:solidFill>
              </a:rPr>
              <a:t>“</a:t>
            </a:r>
            <a:r>
              <a:rPr lang="zh-TW" altLang="en-US" b="1" dirty="0" smtClean="0">
                <a:solidFill>
                  <a:srgbClr val="C00000"/>
                </a:solidFill>
              </a:rPr>
              <a:t>＋</a:t>
            </a:r>
            <a:r>
              <a:rPr lang="en-US" altLang="zh-TW" b="1" dirty="0" smtClean="0">
                <a:solidFill>
                  <a:srgbClr val="C00000"/>
                </a:solidFill>
              </a:rPr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號</a:t>
            </a:r>
            <a:r>
              <a:rPr lang="zh-TW" altLang="en-US" b="1" dirty="0">
                <a:solidFill>
                  <a:srgbClr val="C00000"/>
                </a:solidFill>
              </a:rPr>
              <a:t>串</a:t>
            </a:r>
            <a:r>
              <a:rPr lang="zh-TW" altLang="en-US" b="1" dirty="0" smtClean="0">
                <a:solidFill>
                  <a:srgbClr val="C00000"/>
                </a:solidFill>
              </a:rPr>
              <a:t>接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abd</a:t>
            </a:r>
            <a:r>
              <a:rPr lang="en-US" altLang="zh-TW" dirty="0" smtClean="0"/>
              <a:t>” + “ xyz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”</a:t>
            </a:r>
            <a:r>
              <a:rPr lang="en-US" altLang="zh-TW" dirty="0" err="1" smtClean="0"/>
              <a:t>abcxyz</a:t>
            </a:r>
            <a:r>
              <a:rPr lang="en-US" altLang="zh-TW" dirty="0" smtClean="0"/>
              <a:t>“</a:t>
            </a:r>
          </a:p>
          <a:p>
            <a:r>
              <a:rPr lang="en-US" altLang="zh-TW" dirty="0" smtClean="0"/>
              <a:t>Print() vs. 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，後者在輸出完後會加上換行。前者不會。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1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或是用</a:t>
            </a:r>
            <a:r>
              <a:rPr lang="en-US" altLang="zh-TW" dirty="0" err="1" smtClean="0"/>
              <a:t>println</a:t>
            </a:r>
            <a:r>
              <a:rPr lang="zh-TW" altLang="en-US" dirty="0" smtClean="0"/>
              <a:t>方法。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8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2518</TotalTime>
  <Words>1996</Words>
  <Application>Microsoft Office PowerPoint</Application>
  <PresentationFormat>寬螢幕</PresentationFormat>
  <Paragraphs>420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初嘗Java咖啡</vt:lpstr>
      <vt:lpstr>請幫自己準備一個Code book </vt:lpstr>
      <vt:lpstr>寫程式就像是拚積木</vt:lpstr>
      <vt:lpstr>不怕錯，動手寫就對了！ 程式執行結果對，就先不要計較好不好了！</vt:lpstr>
      <vt:lpstr>一切從Hello World開始</vt:lpstr>
      <vt:lpstr>Java 程式的基本組成要素</vt:lpstr>
      <vt:lpstr>Hello World程式說明</vt:lpstr>
      <vt:lpstr>Print(println)使用方法</vt:lpstr>
      <vt:lpstr>Console螢幕輸出</vt:lpstr>
      <vt:lpstr>Console詳細看</vt:lpstr>
      <vt:lpstr>千里之行始於足下</vt:lpstr>
      <vt:lpstr>練習一 唐詩三百首，我只會一首</vt:lpstr>
      <vt:lpstr>Hello World進階</vt:lpstr>
      <vt:lpstr>練習二 跟你打招呼</vt:lpstr>
      <vt:lpstr>練習二參考解答</vt:lpstr>
      <vt:lpstr>Java最簡單的輸入方式    使用Scanner</vt:lpstr>
      <vt:lpstr>最基本的輸入指令用法</vt:lpstr>
      <vt:lpstr>輸入與變數的概念</vt:lpstr>
      <vt:lpstr>把變數顯示在終端機上</vt:lpstr>
      <vt:lpstr>關於輸入輸出的概念   用一座工廠的運作來比喻</vt:lpstr>
      <vt:lpstr>最基本的輸入-運算-輸出架構    Read- Eval-Print-Loop </vt:lpstr>
      <vt:lpstr>等(=)的意義</vt:lpstr>
      <vt:lpstr>變數</vt:lpstr>
      <vt:lpstr>取得輸入 Scanner用法</vt:lpstr>
      <vt:lpstr>變數命名規則</vt:lpstr>
      <vt:lpstr>用AI工具幫你抓錯！</vt:lpstr>
      <vt:lpstr>記不住這麼多不能用的名字怎麼辦！ 我的小撇步</vt:lpstr>
      <vt:lpstr>變數命名比一比</vt:lpstr>
      <vt:lpstr>資料型別</vt:lpstr>
      <vt:lpstr>基本資料型別簡圖</vt:lpstr>
      <vt:lpstr>整數類型別的數字範圍</vt:lpstr>
      <vt:lpstr>說到字元就要說說ASCII Code啦</vt:lpstr>
      <vt:lpstr>練習三 數字相乘</vt:lpstr>
      <vt:lpstr>練習三參考解答</vt:lpstr>
      <vt:lpstr>變數的初始化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初嘗Java咖啡</dc:title>
  <dc:creator>oldinmo@gmail.com</dc:creator>
  <cp:lastModifiedBy>User</cp:lastModifiedBy>
  <cp:revision>80</cp:revision>
  <dcterms:created xsi:type="dcterms:W3CDTF">2020-11-15T02:06:28Z</dcterms:created>
  <dcterms:modified xsi:type="dcterms:W3CDTF">2024-04-12T13:19:19Z</dcterms:modified>
</cp:coreProperties>
</file>