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FFF66"/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來寫個好玩的吧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113年3月3日星期日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隨機產生</a:t>
            </a:r>
            <a:r>
              <a:rPr lang="en-US" altLang="zh-TW" dirty="0"/>
              <a:t>n</a:t>
            </a:r>
            <a:r>
              <a:rPr lang="zh-TW" altLang="en-US" dirty="0"/>
              <a:t>位</a:t>
            </a:r>
            <a:r>
              <a:rPr lang="zh-TW" altLang="en-US" dirty="0" smtClean="0"/>
              <a:t>數字</a:t>
            </a:r>
            <a:r>
              <a:rPr lang="zh-TW" altLang="en-US" dirty="0"/>
              <a:t>，</a:t>
            </a:r>
            <a:r>
              <a:rPr lang="zh-TW" altLang="en-US" dirty="0" smtClean="0"/>
              <a:t>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位數字開始。</a:t>
            </a:r>
            <a:endParaRPr lang="en-US" altLang="zh-TW" dirty="0" smtClean="0"/>
          </a:p>
          <a:p>
            <a:r>
              <a:rPr lang="zh-TW" altLang="en-US" dirty="0"/>
              <a:t>玩家按下</a:t>
            </a:r>
            <a:r>
              <a:rPr lang="en-US" altLang="zh-TW" dirty="0"/>
              <a:t>Enter</a:t>
            </a:r>
            <a:r>
              <a:rPr lang="zh-TW" altLang="en-US" dirty="0"/>
              <a:t>後把字</a:t>
            </a:r>
            <a:r>
              <a:rPr lang="zh-TW" altLang="en-US" dirty="0" smtClean="0"/>
              <a:t>消除。</a:t>
            </a:r>
            <a:endParaRPr lang="en-US" altLang="zh-TW" dirty="0" smtClean="0"/>
          </a:p>
          <a:p>
            <a:r>
              <a:rPr lang="zh-TW" altLang="en-US" dirty="0"/>
              <a:t>讓玩家重新輸入剛才的數字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如果輸入正確</a:t>
            </a:r>
            <a:r>
              <a:rPr lang="zh-TW" altLang="en-US" dirty="0" smtClean="0"/>
              <a:t>，則位數增加。</a:t>
            </a:r>
            <a:endParaRPr lang="en-US" altLang="zh-TW" dirty="0" smtClean="0"/>
          </a:p>
          <a:p>
            <a:r>
              <a:rPr lang="zh-TW" altLang="en-US" dirty="0" smtClean="0"/>
              <a:t>如果錯誤則減一位數。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錯誤三次</a:t>
            </a:r>
            <a:r>
              <a:rPr lang="zh-TW" altLang="en-US" dirty="0" smtClean="0"/>
              <a:t>，則結束遊戲。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顯示最多正確位數的數字。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3656" y="2190782"/>
            <a:ext cx="5190071" cy="3112506"/>
          </a:xfrm>
          <a:prstGeom prst="rect">
            <a:avLst/>
          </a:prstGeom>
          <a:solidFill>
            <a:srgbClr val="2F2F2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27" y="2160589"/>
            <a:ext cx="5181600" cy="1971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27" y="2988679"/>
            <a:ext cx="4362450" cy="2305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56" y="2426738"/>
            <a:ext cx="4762500" cy="2876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656" y="3319511"/>
            <a:ext cx="4572000" cy="1971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56" y="3000407"/>
            <a:ext cx="4524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72640" y="951367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65374" y="786494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042980" y="3169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8328" y="383383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兩個字串是否相同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1816" y="579415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27681" y="46263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6300" y="1304638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8688" y="2255196"/>
            <a:ext cx="2788920" cy="64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顯示新的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後清除畫面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6329" y="5048124"/>
            <a:ext cx="1856232" cy="73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rgbClr val="FF0000"/>
                </a:solidFill>
              </a:rPr>
              <a:t>猜錯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減少位數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14" idx="3"/>
            <a:endCxn id="5" idx="3"/>
          </p:cNvCxnSpPr>
          <p:nvPr/>
        </p:nvCxnSpPr>
        <p:spPr>
          <a:xfrm flipH="1" flipV="1">
            <a:off x="4620415" y="957120"/>
            <a:ext cx="4092146" cy="4457807"/>
          </a:xfrm>
          <a:prstGeom prst="bentConnector3">
            <a:avLst>
              <a:gd name="adj1" fmla="val -5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38041" y="3941065"/>
            <a:ext cx="1874520" cy="65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chemeClr val="tx1"/>
                </a:solidFill>
              </a:rPr>
              <a:t>猜對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增加位數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1" idx="2"/>
            <a:endCxn id="12" idx="0"/>
          </p:cNvCxnSpPr>
          <p:nvPr/>
        </p:nvCxnSpPr>
        <p:spPr>
          <a:xfrm>
            <a:off x="4611816" y="1897221"/>
            <a:ext cx="1332" cy="357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2"/>
            <a:endCxn id="45" idx="0"/>
          </p:cNvCxnSpPr>
          <p:nvPr/>
        </p:nvCxnSpPr>
        <p:spPr>
          <a:xfrm>
            <a:off x="4613148" y="2900391"/>
            <a:ext cx="0" cy="273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1" idx="0"/>
          </p:cNvCxnSpPr>
          <p:nvPr/>
        </p:nvCxnSpPr>
        <p:spPr>
          <a:xfrm flipH="1">
            <a:off x="4611816" y="709168"/>
            <a:ext cx="2664" cy="595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16" idx="1"/>
          </p:cNvCxnSpPr>
          <p:nvPr/>
        </p:nvCxnSpPr>
        <p:spPr>
          <a:xfrm>
            <a:off x="5830632" y="4265817"/>
            <a:ext cx="1007409" cy="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6" idx="0"/>
            <a:endCxn id="4" idx="3"/>
          </p:cNvCxnSpPr>
          <p:nvPr/>
        </p:nvCxnSpPr>
        <p:spPr>
          <a:xfrm rot="16200000" flipV="1">
            <a:off x="4791955" y="957719"/>
            <a:ext cx="2819072" cy="31476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18688" y="3173745"/>
            <a:ext cx="2788920" cy="42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5" idx="2"/>
            <a:endCxn id="7" idx="0"/>
          </p:cNvCxnSpPr>
          <p:nvPr/>
        </p:nvCxnSpPr>
        <p:spPr>
          <a:xfrm>
            <a:off x="4613148" y="3601017"/>
            <a:ext cx="1332" cy="232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/>
          <p:cNvSpPr/>
          <p:nvPr/>
        </p:nvSpPr>
        <p:spPr>
          <a:xfrm>
            <a:off x="3395664" y="498294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錯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次了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單箭頭接點 84"/>
          <p:cNvCxnSpPr>
            <a:stCxn id="7" idx="2"/>
            <a:endCxn id="84" idx="0"/>
          </p:cNvCxnSpPr>
          <p:nvPr/>
        </p:nvCxnSpPr>
        <p:spPr>
          <a:xfrm flipH="1">
            <a:off x="4611816" y="4697800"/>
            <a:ext cx="2664" cy="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4" idx="3"/>
            <a:endCxn id="14" idx="1"/>
          </p:cNvCxnSpPr>
          <p:nvPr/>
        </p:nvCxnSpPr>
        <p:spPr>
          <a:xfrm>
            <a:off x="5827968" y="5414927"/>
            <a:ext cx="1028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6040824" y="507724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4042980" y="61634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97" name="直線單箭頭接點 96"/>
          <p:cNvCxnSpPr>
            <a:stCxn id="84" idx="2"/>
            <a:endCxn id="96" idx="0"/>
          </p:cNvCxnSpPr>
          <p:nvPr/>
        </p:nvCxnSpPr>
        <p:spPr>
          <a:xfrm>
            <a:off x="4611816" y="5846910"/>
            <a:ext cx="2664" cy="316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792868" y="39556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  <p:bldP spid="12" grpId="0" animBg="1"/>
      <p:bldP spid="14" grpId="0" animBg="1"/>
      <p:bldP spid="16" grpId="0" animBg="1"/>
      <p:bldP spid="45" grpId="0" animBg="1"/>
      <p:bldP spid="84" grpId="0" animBg="1"/>
      <p:bldP spid="95" grpId="0"/>
      <p:bldP spid="96" grpId="0" animBg="1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位數字串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寫成函式，呼叫後回傳產生的新字串。</a:t>
            </a:r>
            <a:endParaRPr lang="en-US" altLang="zh-TW" dirty="0" smtClean="0"/>
          </a:p>
          <a:p>
            <a:r>
              <a:rPr lang="zh-TW" altLang="en-US" dirty="0"/>
              <a:t>參數為整數</a:t>
            </a:r>
            <a:r>
              <a:rPr lang="en-US" altLang="zh-TW" dirty="0"/>
              <a:t>n</a:t>
            </a:r>
            <a:r>
              <a:rPr lang="zh-TW" altLang="en-US" dirty="0" smtClean="0"/>
              <a:t>，表示需產生幾位數字。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2936" y="3294285"/>
            <a:ext cx="6608064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newdigit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newdigit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連續換行</a:t>
            </a:r>
            <a:r>
              <a:rPr lang="en-US" altLang="zh-TW" dirty="0" smtClean="0"/>
              <a:t>40</a:t>
            </a:r>
            <a:r>
              <a:rPr lang="zh-TW" altLang="en-US" dirty="0" smtClean="0"/>
              <a:t>次，讓你看不到就好。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3293840"/>
            <a:ext cx="6096000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6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8392" y="86916"/>
            <a:ext cx="7961376" cy="67710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4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4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8DDA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4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請記住：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  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按下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[Enter]"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answer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正確！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wrongs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錯誤！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"!!!!!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遊戲結束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!!!!!"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6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猜大小過五關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用這個再多練習一下吧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7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隨機產生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1~13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不可重複，不含</a:t>
            </a:r>
            <a:r>
              <a:rPr lang="en-US" altLang="zh-TW" dirty="0" smtClean="0"/>
              <a:t>7)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第一次猜比</a:t>
            </a:r>
            <a:r>
              <a:rPr lang="en-US" altLang="zh-TW" dirty="0"/>
              <a:t>7</a:t>
            </a:r>
            <a:r>
              <a:rPr lang="zh-TW" altLang="en-US" dirty="0"/>
              <a:t>大還是比</a:t>
            </a:r>
            <a:r>
              <a:rPr lang="en-US" altLang="zh-TW" dirty="0"/>
              <a:t>7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r>
              <a:rPr lang="zh-TW" altLang="en-US" dirty="0"/>
              <a:t>猜對</a:t>
            </a:r>
            <a:r>
              <a:rPr lang="zh-TW" altLang="en-US" dirty="0" smtClean="0"/>
              <a:t>之後繼續猜比前一個數字大還是小。</a:t>
            </a:r>
            <a:endParaRPr lang="en-US" altLang="zh-TW" dirty="0" smtClean="0"/>
          </a:p>
          <a:p>
            <a:r>
              <a:rPr lang="zh-TW" altLang="en-US" dirty="0"/>
              <a:t>連續猜對</a:t>
            </a:r>
            <a:r>
              <a:rPr lang="en-US" altLang="zh-TW" dirty="0"/>
              <a:t>5</a:t>
            </a:r>
            <a:r>
              <a:rPr lang="zh-TW" altLang="en-US" dirty="0"/>
              <a:t>次稱為過五關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比照前一個題目</a:t>
            </a:r>
            <a:r>
              <a:rPr lang="zh-TW" altLang="en-US" dirty="0" smtClean="0"/>
              <a:t>，試著寫看看！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80283" y="2127926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80283" y="1971886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66488" y="533111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3621836" y="433923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猜對了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接點 8"/>
          <p:cNvCxnSpPr>
            <a:stCxn id="8" idx="2"/>
            <a:endCxn id="15" idx="0"/>
          </p:cNvCxnSpPr>
          <p:nvPr/>
        </p:nvCxnSpPr>
        <p:spPr>
          <a:xfrm rot="5400000">
            <a:off x="4679388" y="5360471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204285" y="440071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95442" y="51497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2472" y="1429889"/>
            <a:ext cx="2171032" cy="59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抽出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2196" y="2471315"/>
            <a:ext cx="278892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提示玩家輸入比前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個數字大還是小</a:t>
            </a:r>
            <a:r>
              <a:rPr lang="en-US" altLang="zh-TW" dirty="0" smtClean="0">
                <a:solidFill>
                  <a:schemeClr val="tx1"/>
                </a:solidFill>
              </a:rPr>
              <a:t>(1/2)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52472" y="3514879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檢查是否猜對</a:t>
            </a:r>
          </a:p>
        </p:txBody>
      </p:sp>
      <p:sp>
        <p:nvSpPr>
          <p:cNvPr id="15" name="矩形 14"/>
          <p:cNvSpPr/>
          <p:nvPr/>
        </p:nvSpPr>
        <p:spPr>
          <a:xfrm>
            <a:off x="3442196" y="5519072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顯示猜錯了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重新抽出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位數字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6" name="肘形接點 15"/>
          <p:cNvCxnSpPr>
            <a:stCxn id="15" idx="3"/>
            <a:endCxn id="6" idx="3"/>
          </p:cNvCxnSpPr>
          <p:nvPr/>
        </p:nvCxnSpPr>
        <p:spPr>
          <a:xfrm flipH="1" flipV="1">
            <a:off x="4835324" y="2142512"/>
            <a:ext cx="1395792" cy="3824900"/>
          </a:xfrm>
          <a:prstGeom prst="bentConnector3">
            <a:avLst>
              <a:gd name="adj1" fmla="val -2147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61283" y="4495511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2"/>
            <a:endCxn id="13" idx="0"/>
          </p:cNvCxnSpPr>
          <p:nvPr/>
        </p:nvCxnSpPr>
        <p:spPr>
          <a:xfrm flipH="1">
            <a:off x="4836656" y="2021931"/>
            <a:ext cx="1332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2"/>
            <a:endCxn id="14" idx="0"/>
          </p:cNvCxnSpPr>
          <p:nvPr/>
        </p:nvCxnSpPr>
        <p:spPr>
          <a:xfrm>
            <a:off x="4836656" y="3186076"/>
            <a:ext cx="1332" cy="32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2"/>
            <a:endCxn id="8" idx="0"/>
          </p:cNvCxnSpPr>
          <p:nvPr/>
        </p:nvCxnSpPr>
        <p:spPr>
          <a:xfrm>
            <a:off x="4837988" y="4004693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12" idx="0"/>
          </p:cNvCxnSpPr>
          <p:nvPr/>
        </p:nvCxnSpPr>
        <p:spPr>
          <a:xfrm>
            <a:off x="4837988" y="925287"/>
            <a:ext cx="0" cy="504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7" idx="1"/>
          </p:cNvCxnSpPr>
          <p:nvPr/>
        </p:nvCxnSpPr>
        <p:spPr>
          <a:xfrm flipV="1">
            <a:off x="6054140" y="4768865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7" idx="0"/>
            <a:endCxn id="5" idx="3"/>
          </p:cNvCxnSpPr>
          <p:nvPr/>
        </p:nvCxnSpPr>
        <p:spPr>
          <a:xfrm rot="16200000" flipV="1">
            <a:off x="5318455" y="1815422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小技巧提示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091" y="1693222"/>
            <a:ext cx="980901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//1~12 </a:t>
            </a:r>
            <a:r>
              <a:rPr lang="zh-TW" altLang="en-US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個不動，保持是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//1~12 </a:t>
            </a:r>
            <a:r>
              <a:rPr lang="zh-TW" altLang="en-US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個不動，保持是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左大括弧 4"/>
          <p:cNvSpPr/>
          <p:nvPr/>
        </p:nvSpPr>
        <p:spPr>
          <a:xfrm rot="5400000">
            <a:off x="7867897" y="-183244"/>
            <a:ext cx="450931" cy="330200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36509" y="8729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只有這些會被打亂順序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 rot="16200000">
            <a:off x="6800596" y="1664941"/>
            <a:ext cx="260268" cy="104602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940208" y="226379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抽出來用的</a:t>
            </a:r>
            <a:r>
              <a:rPr lang="en-US" altLang="zh-TW" dirty="0" smtClean="0">
                <a:solidFill>
                  <a:srgbClr val="FFFF00"/>
                </a:solidFill>
              </a:rPr>
              <a:t>5</a:t>
            </a:r>
            <a:r>
              <a:rPr lang="zh-TW" altLang="en-US" dirty="0" smtClean="0">
                <a:solidFill>
                  <a:srgbClr val="FFFF00"/>
                </a:solidFill>
              </a:rPr>
              <a:t>個數字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14255" y="5486400"/>
            <a:ext cx="676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例如：</a:t>
            </a:r>
            <a:r>
              <a:rPr lang="en-US" altLang="zh-TW" dirty="0"/>
              <a:t>numbers[] = {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</a:rPr>
              <a:t>,  10,  6,  12,  1,  9,     </a:t>
            </a:r>
            <a:r>
              <a:rPr lang="en-US" altLang="zh-TW" dirty="0" smtClean="0"/>
              <a:t>8, 13, 3, 2,11, 4,5}</a:t>
            </a:r>
            <a:endParaRPr lang="zh-TW" altLang="en-US" dirty="0"/>
          </a:p>
        </p:txBody>
      </p:sp>
      <p:sp>
        <p:nvSpPr>
          <p:cNvPr id="11" name="弧形箭號 (下彎) 10"/>
          <p:cNvSpPr/>
          <p:nvPr/>
        </p:nvSpPr>
        <p:spPr>
          <a:xfrm flipH="1">
            <a:off x="5384798" y="5324020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542" y="4932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3" name="弧形箭號 (下彎) 12"/>
          <p:cNvSpPr/>
          <p:nvPr/>
        </p:nvSpPr>
        <p:spPr>
          <a:xfrm rot="10970612">
            <a:off x="5833381" y="5786036"/>
            <a:ext cx="424873" cy="221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722651" y="6043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5" name="弧形箭號 (下彎) 14"/>
          <p:cNvSpPr/>
          <p:nvPr/>
        </p:nvSpPr>
        <p:spPr>
          <a:xfrm flipH="1">
            <a:off x="6206834" y="5340876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14578" y="494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7" name="弧形箭號 (下彎) 16"/>
          <p:cNvSpPr/>
          <p:nvPr/>
        </p:nvSpPr>
        <p:spPr>
          <a:xfrm flipH="1">
            <a:off x="6954980" y="5340876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62724" y="494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9" name="弧形箭號 (下彎) 18"/>
          <p:cNvSpPr/>
          <p:nvPr/>
        </p:nvSpPr>
        <p:spPr>
          <a:xfrm rot="10970612">
            <a:off x="6650288" y="5825646"/>
            <a:ext cx="424873" cy="221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539558" y="6082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6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心算練習機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又幾</a:t>
            </a:r>
            <a:r>
              <a:rPr lang="en-US" altLang="zh-TW" dirty="0" smtClean="0"/>
              <a:t>B ???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在兒子很小的時候，陪他們完的一個遊戲機。</a:t>
            </a:r>
            <a:endParaRPr lang="en-US" altLang="zh-TW" dirty="0" smtClean="0"/>
          </a:p>
          <a:p>
            <a:r>
              <a:rPr lang="zh-TW" altLang="en-US" dirty="0"/>
              <a:t>類似計算機畫面</a:t>
            </a:r>
            <a:r>
              <a:rPr lang="zh-TW" altLang="en-US" dirty="0" smtClean="0"/>
              <a:t>，會在一定時間內連續出題，都是固定一位數的加減法。</a:t>
            </a:r>
            <a:endParaRPr lang="en-US" altLang="zh-TW" dirty="0" smtClean="0"/>
          </a:p>
          <a:p>
            <a:r>
              <a:rPr lang="zh-TW" altLang="en-US" dirty="0" smtClean="0"/>
              <a:t>可以用來跟小朋友比賽，在遊戲中練出心算的速度。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5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心算練習機說明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連續出題</a:t>
            </a:r>
            <a:r>
              <a:rPr lang="en-US" altLang="zh-TW" dirty="0" smtClean="0"/>
              <a:t>(20</a:t>
            </a:r>
            <a:r>
              <a:rPr lang="zh-TW" altLang="en-US" dirty="0" smtClean="0"/>
              <a:t>題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，每一題都是簡單的</a:t>
            </a:r>
            <a:r>
              <a:rPr lang="en-US" altLang="zh-TW" dirty="0" smtClean="0"/>
              <a:t>1~9</a:t>
            </a:r>
            <a:r>
              <a:rPr lang="zh-TW" altLang="en-US" dirty="0" smtClean="0"/>
              <a:t>的一位數加法。</a:t>
            </a:r>
            <a:endParaRPr lang="en-US" altLang="zh-TW" dirty="0" smtClean="0"/>
          </a:p>
          <a:p>
            <a:r>
              <a:rPr lang="zh-TW" altLang="en-US" dirty="0"/>
              <a:t>回答完</a:t>
            </a:r>
            <a:r>
              <a:rPr lang="zh-TW" altLang="en-US" dirty="0" smtClean="0"/>
              <a:t>後如果</a:t>
            </a:r>
            <a:r>
              <a:rPr lang="zh-TW" altLang="en-US" b="1" dirty="0" smtClean="0">
                <a:solidFill>
                  <a:srgbClr val="FF0000"/>
                </a:solidFill>
              </a:rPr>
              <a:t>錯了會用同一題繼續要求回答。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答對了會換下一題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計算</a:t>
            </a:r>
            <a:r>
              <a:rPr lang="zh-TW" altLang="en-US" dirty="0" smtClean="0"/>
              <a:t>答對所有題目</a:t>
            </a:r>
            <a:r>
              <a:rPr lang="en-US" altLang="zh-TW" dirty="0" smtClean="0"/>
              <a:t>(20</a:t>
            </a:r>
            <a:r>
              <a:rPr lang="zh-TW" altLang="en-US" dirty="0" smtClean="0"/>
              <a:t>題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時間。</a:t>
            </a:r>
          </a:p>
        </p:txBody>
      </p:sp>
    </p:spTree>
    <p:extLst>
      <p:ext uri="{BB962C8B-B14F-4D97-AF65-F5344CB8AC3E}">
        <p14:creationId xmlns:p14="http://schemas.microsoft.com/office/powerpoint/2010/main" val="38570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6683" y="220441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86683" y="204837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672888" y="6096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4025570" y="4543024"/>
            <a:ext cx="2432304" cy="7381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答對了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接點 8"/>
          <p:cNvCxnSpPr>
            <a:stCxn id="8" idx="2"/>
            <a:endCxn id="57" idx="0"/>
          </p:cNvCxnSpPr>
          <p:nvPr/>
        </p:nvCxnSpPr>
        <p:spPr>
          <a:xfrm rot="16200000" flipH="1">
            <a:off x="5053221" y="5469706"/>
            <a:ext cx="37700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610685" y="447719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01842" y="522622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7263" y="2019186"/>
            <a:ext cx="2788919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隨機產生兩個</a:t>
            </a:r>
            <a:r>
              <a:rPr lang="en-US" altLang="zh-TW" dirty="0" smtClean="0">
                <a:solidFill>
                  <a:schemeClr val="tx1"/>
                </a:solidFill>
              </a:rPr>
              <a:t>1~9</a:t>
            </a:r>
            <a:r>
              <a:rPr lang="zh-TW" altLang="en-US" dirty="0" smtClean="0">
                <a:solidFill>
                  <a:schemeClr val="tx1"/>
                </a:solidFill>
              </a:rPr>
              <a:t>的整數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55802" y="2706673"/>
            <a:ext cx="278038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顯示計算式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玩家輸入他的答案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6206" y="3755037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檢查</a:t>
            </a:r>
            <a:r>
              <a:rPr lang="zh-TW" altLang="en-US" dirty="0" smtClean="0">
                <a:solidFill>
                  <a:schemeClr val="tx1"/>
                </a:solidFill>
              </a:rPr>
              <a:t>是否答對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2628" y="4028859"/>
            <a:ext cx="1697482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提示已完成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並</a:t>
            </a:r>
            <a:r>
              <a:rPr lang="zh-TW" altLang="en-US" dirty="0" smtClean="0">
                <a:solidFill>
                  <a:schemeClr val="tx1"/>
                </a:solidFill>
              </a:rPr>
              <a:t>顯示時間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6" name="肘形接點 15"/>
          <p:cNvCxnSpPr>
            <a:stCxn id="57" idx="3"/>
            <a:endCxn id="12" idx="3"/>
          </p:cNvCxnSpPr>
          <p:nvPr/>
        </p:nvCxnSpPr>
        <p:spPr>
          <a:xfrm flipV="1">
            <a:off x="6457875" y="2236863"/>
            <a:ext cx="178307" cy="3803004"/>
          </a:xfrm>
          <a:prstGeom prst="bentConnector3">
            <a:avLst>
              <a:gd name="adj1" fmla="val 17770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66393" y="4641311"/>
            <a:ext cx="1436776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顯示答錯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2"/>
            <a:endCxn id="13" idx="0"/>
          </p:cNvCxnSpPr>
          <p:nvPr/>
        </p:nvCxnSpPr>
        <p:spPr>
          <a:xfrm>
            <a:off x="5241723" y="2454540"/>
            <a:ext cx="4269" cy="25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2"/>
            <a:endCxn id="14" idx="0"/>
          </p:cNvCxnSpPr>
          <p:nvPr/>
        </p:nvCxnSpPr>
        <p:spPr>
          <a:xfrm flipH="1">
            <a:off x="5241722" y="3421434"/>
            <a:ext cx="4270" cy="333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2"/>
            <a:endCxn id="8" idx="0"/>
          </p:cNvCxnSpPr>
          <p:nvPr/>
        </p:nvCxnSpPr>
        <p:spPr>
          <a:xfrm>
            <a:off x="5241722" y="4244851"/>
            <a:ext cx="0" cy="29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113" idx="0"/>
          </p:cNvCxnSpPr>
          <p:nvPr/>
        </p:nvCxnSpPr>
        <p:spPr>
          <a:xfrm flipH="1">
            <a:off x="5241722" y="1001776"/>
            <a:ext cx="2666" cy="320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7" idx="1"/>
          </p:cNvCxnSpPr>
          <p:nvPr/>
        </p:nvCxnSpPr>
        <p:spPr>
          <a:xfrm>
            <a:off x="6457874" y="4912115"/>
            <a:ext cx="1108519" cy="13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7" idx="0"/>
            <a:endCxn id="13" idx="3"/>
          </p:cNvCxnSpPr>
          <p:nvPr/>
        </p:nvCxnSpPr>
        <p:spPr>
          <a:xfrm rot="16200000" flipV="1">
            <a:off x="6671854" y="3028383"/>
            <a:ext cx="1577257" cy="16485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菱形 56"/>
          <p:cNvSpPr/>
          <p:nvPr/>
        </p:nvSpPr>
        <p:spPr>
          <a:xfrm>
            <a:off x="4025571" y="5658209"/>
            <a:ext cx="2432304" cy="76331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20</a:t>
            </a:r>
            <a:r>
              <a:rPr lang="zh-TW" altLang="en-US" dirty="0" smtClean="0">
                <a:solidFill>
                  <a:schemeClr val="tx1"/>
                </a:solidFill>
              </a:rPr>
              <a:t>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172594" y="562021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473848" y="562021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7" name="肘形接點 66"/>
          <p:cNvCxnSpPr>
            <a:stCxn id="57" idx="1"/>
            <a:endCxn id="15" idx="2"/>
          </p:cNvCxnSpPr>
          <p:nvPr/>
        </p:nvCxnSpPr>
        <p:spPr>
          <a:xfrm rot="10800000">
            <a:off x="2651369" y="4925539"/>
            <a:ext cx="1374202" cy="11143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15" idx="0"/>
            <a:endCxn id="113" idx="1"/>
          </p:cNvCxnSpPr>
          <p:nvPr/>
        </p:nvCxnSpPr>
        <p:spPr>
          <a:xfrm rot="5400000" flipH="1" flipV="1">
            <a:off x="2126644" y="2064616"/>
            <a:ext cx="2488969" cy="14395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4090888" y="1322213"/>
            <a:ext cx="2301668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紀錄開始時間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15" name="直線單箭頭接點 114"/>
          <p:cNvCxnSpPr>
            <a:stCxn id="113" idx="2"/>
            <a:endCxn id="12" idx="0"/>
          </p:cNvCxnSpPr>
          <p:nvPr/>
        </p:nvCxnSpPr>
        <p:spPr>
          <a:xfrm>
            <a:off x="5241722" y="1757567"/>
            <a:ext cx="1" cy="261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57" grpId="0" animBg="1"/>
      <p:bldP spid="61" grpId="0"/>
      <p:bldP spid="62" grpId="0"/>
      <p:bldP spid="1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計算時間的方式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用兩個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整數紀錄開始時間跟結束時間。</a:t>
            </a:r>
            <a:endParaRPr lang="en-US" altLang="zh-TW" dirty="0" smtClean="0"/>
          </a:p>
          <a:p>
            <a:pPr lvl="1"/>
            <a:r>
              <a:rPr lang="zh-TW" altLang="en-US" dirty="0"/>
              <a:t>他的單位是千分之一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zh-TW" altLang="en-US" dirty="0"/>
              <a:t>兩個數相</a:t>
            </a:r>
            <a:r>
              <a:rPr lang="zh-TW" altLang="en-US" dirty="0" smtClean="0"/>
              <a:t>減再除以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就會得到相差的秒數。</a:t>
            </a:r>
            <a:endParaRPr lang="en-US" altLang="zh-TW" dirty="0" smtClean="0"/>
          </a:p>
          <a:p>
            <a:pPr lvl="1"/>
            <a:r>
              <a:rPr lang="zh-TW" altLang="en-US" dirty="0"/>
              <a:t>小數點後可以利用 </a:t>
            </a:r>
            <a:r>
              <a:rPr lang="en-US" altLang="zh-TW" dirty="0"/>
              <a:t>% 1000</a:t>
            </a:r>
            <a:r>
              <a:rPr lang="zh-TW" altLang="en-US" dirty="0"/>
              <a:t>取得。</a:t>
            </a:r>
          </a:p>
        </p:txBody>
      </p:sp>
      <p:sp>
        <p:nvSpPr>
          <p:cNvPr id="5" name="矩形 4"/>
          <p:cNvSpPr/>
          <p:nvPr/>
        </p:nvSpPr>
        <p:spPr>
          <a:xfrm>
            <a:off x="1514763" y="3733038"/>
            <a:ext cx="6437745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()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花了：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					+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秒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2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?A?B</a:t>
            </a:r>
            <a:r>
              <a:rPr lang="zh-TW" altLang="en-US" dirty="0" smtClean="0"/>
              <a:t> 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隨機產生一個四位數字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數字不重複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玩家每次猜</a:t>
            </a:r>
            <a:r>
              <a:rPr lang="en-US" altLang="zh-TW" dirty="0"/>
              <a:t>4</a:t>
            </a:r>
            <a:r>
              <a:rPr lang="zh-TW" altLang="en-US" dirty="0" smtClean="0"/>
              <a:t>個數。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如果有相同數字在相同位置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1A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如果有相同數字在不同位置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最終要猜</a:t>
            </a:r>
            <a:r>
              <a:rPr lang="zh-TW" altLang="en-US" dirty="0" smtClean="0"/>
              <a:t>到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zh-TW" altLang="en-US" dirty="0"/>
              <a:t>數字與位置都正確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73" y="1692655"/>
            <a:ext cx="4426093" cy="44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3122538" y="211869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122538" y="196265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8743" y="52387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264091" y="4330001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4A</a:t>
            </a:r>
            <a:r>
              <a:rPr lang="zh-TW" altLang="en-US" dirty="0" smtClean="0">
                <a:solidFill>
                  <a:schemeClr val="tx1"/>
                </a:solidFill>
              </a:rPr>
              <a:t>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肘形接點 5"/>
          <p:cNvCxnSpPr>
            <a:stCxn id="5" idx="2"/>
            <a:endCxn id="16" idx="0"/>
          </p:cNvCxnSpPr>
          <p:nvPr/>
        </p:nvCxnSpPr>
        <p:spPr>
          <a:xfrm rot="5400000">
            <a:off x="3321643" y="5351235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431172" y="514519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50896" y="43063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94727" y="1420653"/>
            <a:ext cx="2171032" cy="59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產生不重複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84451" y="2462079"/>
            <a:ext cx="278892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提示玩家輸入四位數字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並等玩家</a:t>
            </a:r>
            <a:r>
              <a:rPr lang="zh-TW" altLang="en-US" dirty="0">
                <a:solidFill>
                  <a:schemeClr val="tx1"/>
                </a:solidFill>
              </a:rPr>
              <a:t>輸入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4727" y="3505643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算算</a:t>
            </a:r>
            <a:r>
              <a:rPr lang="en-US" altLang="zh-TW" dirty="0" smtClean="0">
                <a:solidFill>
                  <a:schemeClr val="tx1"/>
                </a:solidFill>
              </a:rPr>
              <a:t>?A?B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4451" y="5509836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產生不重複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位</a:t>
            </a:r>
            <a:r>
              <a:rPr lang="zh-TW" altLang="en-US" dirty="0" smtClean="0">
                <a:solidFill>
                  <a:schemeClr val="tx1"/>
                </a:solidFill>
              </a:rPr>
              <a:t>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肘形接點 18"/>
          <p:cNvCxnSpPr>
            <a:stCxn id="16" idx="3"/>
            <a:endCxn id="56" idx="3"/>
          </p:cNvCxnSpPr>
          <p:nvPr/>
        </p:nvCxnSpPr>
        <p:spPr>
          <a:xfrm flipH="1" flipV="1">
            <a:off x="3477579" y="2133276"/>
            <a:ext cx="1395792" cy="3824900"/>
          </a:xfrm>
          <a:prstGeom prst="bentConnector3">
            <a:avLst>
              <a:gd name="adj1" fmla="val -2147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03538" y="4486275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en-US" altLang="zh-TW" dirty="0" err="1" smtClean="0">
                <a:solidFill>
                  <a:schemeClr val="tx1"/>
                </a:solidFill>
              </a:rPr>
              <a:t>xAxB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9" idx="2"/>
            <a:endCxn id="12" idx="0"/>
          </p:cNvCxnSpPr>
          <p:nvPr/>
        </p:nvCxnSpPr>
        <p:spPr>
          <a:xfrm flipH="1">
            <a:off x="3478911" y="2012695"/>
            <a:ext cx="1332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2" idx="2"/>
            <a:endCxn id="13" idx="0"/>
          </p:cNvCxnSpPr>
          <p:nvPr/>
        </p:nvCxnSpPr>
        <p:spPr>
          <a:xfrm>
            <a:off x="3478911" y="3176840"/>
            <a:ext cx="1332" cy="32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5" idx="0"/>
          </p:cNvCxnSpPr>
          <p:nvPr/>
        </p:nvCxnSpPr>
        <p:spPr>
          <a:xfrm>
            <a:off x="3480243" y="3995457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" idx="2"/>
            <a:endCxn id="9" idx="0"/>
          </p:cNvCxnSpPr>
          <p:nvPr/>
        </p:nvCxnSpPr>
        <p:spPr>
          <a:xfrm>
            <a:off x="3480243" y="916051"/>
            <a:ext cx="0" cy="504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3"/>
            <a:endCxn id="27" idx="1"/>
          </p:cNvCxnSpPr>
          <p:nvPr/>
        </p:nvCxnSpPr>
        <p:spPr>
          <a:xfrm flipV="1">
            <a:off x="4696395" y="4759629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7" idx="0"/>
            <a:endCxn id="78" idx="3"/>
          </p:cNvCxnSpPr>
          <p:nvPr/>
        </p:nvCxnSpPr>
        <p:spPr>
          <a:xfrm rot="16200000" flipV="1">
            <a:off x="3960710" y="1806186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81" y="609599"/>
            <a:ext cx="3665391" cy="36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2" grpId="0" animBg="1"/>
      <p:bldP spid="13" grpId="0" animBg="1"/>
      <p:bldP spid="1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如何產生不重複四位數字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7049"/>
            <a:ext cx="8596668" cy="4514314"/>
          </a:xfrm>
        </p:spPr>
        <p:txBody>
          <a:bodyPr/>
          <a:lstStyle/>
          <a:p>
            <a:r>
              <a:rPr lang="zh-TW" altLang="en-US" dirty="0" smtClean="0"/>
              <a:t>先宣告一個陣列大小為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，並初始化內容為</a:t>
            </a:r>
            <a:r>
              <a:rPr lang="en-US" altLang="zh-TW" dirty="0" smtClean="0"/>
              <a:t>0 ~ 9</a:t>
            </a:r>
            <a:r>
              <a:rPr lang="zh-TW" altLang="en-US" dirty="0" smtClean="0"/>
              <a:t>的數字不重複。</a:t>
            </a:r>
            <a:endParaRPr lang="en-US" altLang="zh-TW" dirty="0" smtClean="0"/>
          </a:p>
          <a:p>
            <a:r>
              <a:rPr lang="zh-TW" altLang="en-US" dirty="0"/>
              <a:t>寫一個函式 </a:t>
            </a:r>
            <a:r>
              <a:rPr lang="en-US" altLang="zh-TW" dirty="0" err="1" smtClean="0"/>
              <a:t>GetNumber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亂數隨機對調陣列中兩個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次。</a:t>
            </a:r>
            <a:endParaRPr lang="en-US" altLang="zh-TW" dirty="0" smtClean="0"/>
          </a:p>
          <a:p>
            <a:pPr lvl="1"/>
            <a:r>
              <a:rPr lang="zh-TW" altLang="en-US" dirty="0"/>
              <a:t>此時陣列中的數字會混亂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我們把陣列編號</a:t>
            </a:r>
            <a:r>
              <a:rPr lang="en-US" altLang="zh-TW" dirty="0"/>
              <a:t>0~3</a:t>
            </a:r>
            <a:r>
              <a:rPr lang="zh-TW" altLang="en-US" dirty="0"/>
              <a:t>當作答案</a:t>
            </a:r>
            <a:r>
              <a:rPr lang="zh-TW" altLang="en-US" dirty="0" smtClean="0"/>
              <a:t>。個位數到千位數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672" y="3498556"/>
            <a:ext cx="8253984" cy="28931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右大括弧 4"/>
          <p:cNvSpPr/>
          <p:nvPr/>
        </p:nvSpPr>
        <p:spPr>
          <a:xfrm>
            <a:off x="5669280" y="5093208"/>
            <a:ext cx="484632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6653784" y="4625066"/>
            <a:ext cx="304800" cy="358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53912" y="522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交換數字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58584" y="4619607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產生兩個</a:t>
            </a:r>
            <a:r>
              <a:rPr lang="en-US" altLang="zh-TW" dirty="0" smtClean="0">
                <a:solidFill>
                  <a:schemeClr val="bg1"/>
                </a:solidFill>
              </a:rPr>
              <a:t>0~9</a:t>
            </a:r>
            <a:r>
              <a:rPr lang="zh-TW" altLang="en-US" dirty="0" smtClean="0">
                <a:solidFill>
                  <a:schemeClr val="bg1"/>
                </a:solidFill>
              </a:rPr>
              <a:t>的隨機數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62437"/>
              </p:ext>
            </p:extLst>
          </p:nvPr>
        </p:nvGraphicFramePr>
        <p:xfrm>
          <a:off x="5911596" y="1920127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1943"/>
              </p:ext>
            </p:extLst>
          </p:nvPr>
        </p:nvGraphicFramePr>
        <p:xfrm>
          <a:off x="5911596" y="2749881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14" name="弧形 13"/>
          <p:cNvSpPr/>
          <p:nvPr/>
        </p:nvSpPr>
        <p:spPr>
          <a:xfrm>
            <a:off x="6653784" y="2065773"/>
            <a:ext cx="1461516" cy="548734"/>
          </a:xfrm>
          <a:prstGeom prst="arc">
            <a:avLst>
              <a:gd name="adj1" fmla="val 21595763"/>
              <a:gd name="adj2" fmla="val 10866248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8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9184" y="2020825"/>
            <a:ext cx="8944818" cy="4020538"/>
          </a:xfrm>
        </p:spPr>
        <p:txBody>
          <a:bodyPr/>
          <a:lstStyle/>
          <a:p>
            <a:r>
              <a:rPr lang="zh-TW" altLang="en-US" dirty="0" smtClean="0"/>
              <a:t>宣告兩個全域變數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nA,nB</a:t>
            </a:r>
            <a:r>
              <a:rPr lang="en-US" altLang="zh-TW" dirty="0" smtClean="0"/>
              <a:t>)</a:t>
            </a:r>
            <a:r>
              <a:rPr lang="zh-TW" altLang="en-US" dirty="0" smtClean="0"/>
              <a:t>存放結果。</a:t>
            </a:r>
            <a:endParaRPr lang="en-US" altLang="zh-TW" dirty="0" smtClean="0"/>
          </a:p>
          <a:p>
            <a:r>
              <a:rPr lang="zh-TW" altLang="en-US" dirty="0" smtClean="0"/>
              <a:t>首先將輸入的字串改回整數。</a:t>
            </a:r>
            <a:endParaRPr lang="en-US" altLang="zh-TW" dirty="0" smtClean="0"/>
          </a:p>
          <a:p>
            <a:r>
              <a:rPr lang="zh-TW" altLang="en-US" dirty="0"/>
              <a:t>用一個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% 10 </a:t>
            </a:r>
            <a:r>
              <a:rPr lang="zh-TW" altLang="en-US" dirty="0" smtClean="0"/>
              <a:t>取得個位數字。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/ 10</a:t>
            </a:r>
            <a:r>
              <a:rPr lang="zh-TW" altLang="en-US" dirty="0" smtClean="0"/>
              <a:t>去掉個位數字。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數字整個變小，</a:t>
            </a:r>
            <a:r>
              <a:rPr lang="zh-TW" altLang="en-US" dirty="0"/>
              <a:t>例</a:t>
            </a:r>
            <a:r>
              <a:rPr lang="zh-TW" altLang="en-US" dirty="0" smtClean="0"/>
              <a:t>如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會變成</a:t>
            </a:r>
            <a:r>
              <a:rPr lang="en-US" altLang="zh-TW" dirty="0" smtClean="0"/>
              <a:t>123)</a:t>
            </a:r>
          </a:p>
          <a:p>
            <a:r>
              <a:rPr lang="zh-TW" altLang="en-US" dirty="0"/>
              <a:t>取出的個位數跟</a:t>
            </a:r>
            <a:r>
              <a:rPr lang="en-US" altLang="zh-TW" dirty="0"/>
              <a:t>numbers[]</a:t>
            </a:r>
            <a:r>
              <a:rPr lang="zh-TW" altLang="en-US" dirty="0"/>
              <a:t>中的第</a:t>
            </a:r>
            <a:r>
              <a:rPr lang="en-US" altLang="zh-TW" dirty="0"/>
              <a:t>0~3</a:t>
            </a:r>
            <a:r>
              <a:rPr lang="zh-TW" altLang="en-US" dirty="0"/>
              <a:t>個數比較是否相同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如果相同再看看順序是否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一樣表示同位置同數字，所以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++</a:t>
            </a:r>
          </a:p>
          <a:p>
            <a:pPr lvl="2"/>
            <a:r>
              <a:rPr lang="zh-TW" altLang="en-US" dirty="0"/>
              <a:t>不一樣表示不同位置同數字</a:t>
            </a:r>
            <a:r>
              <a:rPr lang="zh-TW" altLang="en-US" dirty="0" smtClean="0"/>
              <a:t>，所以</a:t>
            </a:r>
            <a:r>
              <a:rPr lang="en-US" altLang="zh-TW" dirty="0" err="1" smtClean="0"/>
              <a:t>nB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3868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如何檢查幾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B?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943724" y="2795485"/>
            <a:ext cx="5248275" cy="3830199"/>
            <a:chOff x="6598920" y="2470701"/>
            <a:chExt cx="5593080" cy="4154984"/>
          </a:xfrm>
        </p:grpSpPr>
        <p:sp>
          <p:nvSpPr>
            <p:cNvPr id="4" name="矩形 3"/>
            <p:cNvSpPr/>
            <p:nvPr/>
          </p:nvSpPr>
          <p:spPr>
            <a:xfrm>
              <a:off x="6598920" y="2840033"/>
              <a:ext cx="5593080" cy="378565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CheckNumbers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altLang="zh-TW" sz="16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6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parseInt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for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++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%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for</a:t>
              </a:r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8DDAF8"/>
                  </a:solidFill>
                  <a:latin typeface="Consolas" panose="020B0609020204030204" pitchFamily="49" charset="0"/>
                </a:rPr>
                <a:t>numbers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]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else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endParaRPr lang="zh-TW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598920" y="2470701"/>
              <a:ext cx="5593080" cy="3693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dirty="0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50519"/>
              </p:ext>
            </p:extLst>
          </p:nvPr>
        </p:nvGraphicFramePr>
        <p:xfrm>
          <a:off x="5062521" y="1941982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82692" y="1624712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K=  0     1     2    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9628" y="324427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digit=2</a:t>
            </a:r>
            <a:endParaRPr lang="zh-TW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5850651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649628" y="323667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digit=5</a:t>
            </a:r>
            <a:endParaRPr lang="zh-TW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5622852" y="2652029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649628" y="3243106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digit=0</a:t>
            </a:r>
            <a:endParaRPr lang="zh-TW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5397957" y="2657414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635179" y="323667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digit=8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20174" y="266823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Guess= </a:t>
            </a:r>
            <a:r>
              <a:rPr lang="en-US" altLang="zh-TW" sz="2000" dirty="0" smtClean="0">
                <a:solidFill>
                  <a:srgbClr val="FF0000"/>
                </a:solidFill>
              </a:rPr>
              <a:t>8 0 5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53940" y="128823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注意：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 </a:t>
            </a:r>
            <a:r>
              <a:rPr lang="en-US" altLang="zh-TW" b="1" dirty="0" smtClean="0">
                <a:solidFill>
                  <a:srgbClr val="FF0000"/>
                </a:solidFill>
              </a:rPr>
              <a:t>6    2     5    3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0625" y="111885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na</a:t>
            </a:r>
            <a:r>
              <a:rPr lang="en-US" altLang="zh-TW" dirty="0" smtClean="0"/>
              <a:t> =&gt; 1  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5</a:t>
            </a:r>
          </a:p>
          <a:p>
            <a:r>
              <a:rPr lang="en-US" altLang="zh-TW" dirty="0" err="1" smtClean="0"/>
              <a:t>nb</a:t>
            </a:r>
            <a:r>
              <a:rPr lang="en-US" altLang="zh-TW" dirty="0" smtClean="0"/>
              <a:t> =&gt; 1  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0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9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10" grpId="0"/>
      <p:bldP spid="2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6560" y="727698"/>
            <a:ext cx="7970520" cy="56938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do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請輸入四位數字：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guess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CheckNumbers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恭喜猜中了！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"================================="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"\t\t\t"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nB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60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13" y="984885"/>
            <a:ext cx="55721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你的記憶力好嗎？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5406</TotalTime>
  <Words>1633</Words>
  <Application>Microsoft Office PowerPoint</Application>
  <PresentationFormat>寬螢幕</PresentationFormat>
  <Paragraphs>284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Consolas</vt:lpstr>
      <vt:lpstr>Trebuchet MS</vt:lpstr>
      <vt:lpstr>Wingdings 3</vt:lpstr>
      <vt:lpstr>多面向</vt:lpstr>
      <vt:lpstr>來寫個好玩的吧</vt:lpstr>
      <vt:lpstr>幾A又幾B ???</vt:lpstr>
      <vt:lpstr>猜數字?A?B 基本說明</vt:lpstr>
      <vt:lpstr>流程圖</vt:lpstr>
      <vt:lpstr>如何產生不重複四位數字</vt:lpstr>
      <vt:lpstr>如何檢查幾A幾B?</vt:lpstr>
      <vt:lpstr>主程式</vt:lpstr>
      <vt:lpstr>遊戲畫面</vt:lpstr>
      <vt:lpstr>你的記憶力好嗎？</vt:lpstr>
      <vt:lpstr>遊戲說明</vt:lpstr>
      <vt:lpstr>遊戲流程</vt:lpstr>
      <vt:lpstr>產生n位數字串</vt:lpstr>
      <vt:lpstr>清除畫面</vt:lpstr>
      <vt:lpstr>主程式</vt:lpstr>
      <vt:lpstr>猜大小過五關</vt:lpstr>
      <vt:lpstr>遊戲說明</vt:lpstr>
      <vt:lpstr>流程圖</vt:lpstr>
      <vt:lpstr>小技巧提示</vt:lpstr>
      <vt:lpstr>心算練習機</vt:lpstr>
      <vt:lpstr>起源</vt:lpstr>
      <vt:lpstr>心算練習機說明</vt:lpstr>
      <vt:lpstr>流程圖</vt:lpstr>
      <vt:lpstr>計算時間的方式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167</cp:revision>
  <dcterms:created xsi:type="dcterms:W3CDTF">2020-12-09T08:06:07Z</dcterms:created>
  <dcterms:modified xsi:type="dcterms:W3CDTF">2024-03-03T13:20:30Z</dcterms:modified>
</cp:coreProperties>
</file>