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3"/>
  </p:notesMasterIdLst>
  <p:sldIdLst>
    <p:sldId id="281" r:id="rId2"/>
    <p:sldId id="282" r:id="rId3"/>
    <p:sldId id="256" r:id="rId4"/>
    <p:sldId id="262" r:id="rId5"/>
    <p:sldId id="280" r:id="rId6"/>
    <p:sldId id="263" r:id="rId7"/>
    <p:sldId id="258" r:id="rId8"/>
    <p:sldId id="283" r:id="rId9"/>
    <p:sldId id="257" r:id="rId10"/>
    <p:sldId id="27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80424" autoAdjust="0"/>
  </p:normalViewPr>
  <p:slideViewPr>
    <p:cSldViewPr snapToGrid="0" showGuides="1">
      <p:cViewPr varScale="1">
        <p:scale>
          <a:sx n="66" d="100"/>
          <a:sy n="66" d="100"/>
        </p:scale>
        <p:origin x="1046" y="53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150" d="100"/>
          <a:sy n="150" d="100"/>
        </p:scale>
        <p:origin x="1243" y="-16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AF808-CE74-4BA5-9003-D27BEBBFCC85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3A24C-DB44-4AD6-8D2A-CC6544851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26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哈嘍，大家好，歡迎來到白羊說程式。我是白羊。</a:t>
            </a:r>
            <a:endParaRPr lang="en-US" altLang="zh-TW" dirty="0" smtClean="0"/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白羊老師是一個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LKK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的程式設計師，從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 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時代開始自學玩電腦，一直到現在已經過了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四十多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年。這期間白羊老師玩過的程式語言不下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二十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種，從組合語言到高階程式語言，還有網頁設計以及資料庫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語言，通通是自學而來。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白楊老師在學校教過十餘年程式設計，用過很多教科書，但是卻發現，市面上九成以上的程式語言書籍都不適合初學者。因此，白楊老師決定把自己學程式的方式公諸於世。希望可以對所有想要了解程式、學習程式設計的初學者朋友們有所幫助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白羊老師教程式的順序跟強調的重點在於從一個初學著的角度去看，初學程式要入門的一個一個小步驟，每次學一點，不是一開始就來很多難懂的細節，例如一開始就說一堆變數的種類跟呈現方式，有上過學校程式設計克的應該知道我在說甚麼，很可怕很難懂是吧？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以前學過被深深打擊的人，或是第一次想要學程式設計的人，都很適合這系列影片。希望可以對您有所幫助。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3A24C-DB44-4AD6-8D2A-CC6544851C8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14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這是一個</a:t>
            </a:r>
            <a:r>
              <a:rPr lang="zh-TW" altLang="en-US" b="1" dirty="0" smtClean="0"/>
              <a:t>大數據、人工智慧、物聯網</a:t>
            </a:r>
            <a:r>
              <a:rPr lang="zh-TW" altLang="en-US" dirty="0" smtClean="0"/>
              <a:t>等資訊科技大爆發的時代。全世界進入了高科技競賽之中。</a:t>
            </a:r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您正活在一個資訊科技與應用蓬勃發展的階段，學習寫程式已經變得舉足輕重。程式設計不僅是一項技能，更是一種具有廣泛應用價值的核心能力。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台灣在</a:t>
            </a:r>
            <a:r>
              <a:rPr lang="en-US" altLang="zh-TW" dirty="0" smtClean="0"/>
              <a:t>108</a:t>
            </a:r>
            <a:r>
              <a:rPr lang="zh-TW" altLang="en-US" dirty="0" smtClean="0"/>
              <a:t>課綱中就把式語言納入課程，還有高中升大學階段推動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想想再過幾年，職場中的每個人都或多或少懂一點程式，到那時候，你如果還完全不懂程式，那該怎麼辦？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學寫程式不僅僅是為了成為一名軟體工程師，更是為了提升自己的解決問題和創新能力，並適應現代社會中快速變化的需求。無論你的職業目標是什麼，程式設計都是一項值得學習的重要技能。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再不學程式，你就落伍了！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3A24C-DB44-4AD6-8D2A-CC6544851C8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372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學程式設計不只單純的是要成為軟體工程師。</a:t>
            </a:r>
            <a:endParaRPr lang="en-US" altLang="zh-TW" dirty="0" smtClean="0"/>
          </a:p>
          <a:p>
            <a:r>
              <a:rPr lang="zh-TW" altLang="en-US" dirty="0" smtClean="0"/>
              <a:t>學程式設計同時還能學到解決問題的能力。</a:t>
            </a:r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程式設計教導我們如何分析問題、提出解決方案並逐步實現。這種邏輯思考和問題解決的能力對於各種領域都至關重要，無論是在科學、工程、商業還是生活中。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再來，學習程式設計有助於培養創新思維，激發創造力。這種思考方式不僅在科技領域中有所體現，還可以應用於各種跨學科領域，促使更具革命性的想法浮現。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此外，資訊技術在現代職場中扮演著日益重要的角色。具備程式設計能力可以使你在就業市場上更具競爭力，不論你的專業領域是什麼，能夠理解並應用程式設計對於職涯發展至關重要。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我們生活在一個數位時代，科技的應用已經深入到我們的生活的方方面面。學習程式設計讓我們更好地理解和參與這個數位化的世界，使我們能夠更靈活地應對未來的挑戰。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3A24C-DB44-4AD6-8D2A-CC6544851C8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32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可是程式語言百百種，要學哪一種好？這個系列白羊主要採用了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來教學，各位就跟著學吧。反正你應該是哪個語言你都不孰悉吧，孰悉你就不該來看這個影片了。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3A24C-DB44-4AD6-8D2A-CC6544851C8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0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全球程式語言排行榜，到</a:t>
            </a:r>
            <a:r>
              <a:rPr lang="en-US" altLang="zh-TW" dirty="0" smtClean="0"/>
              <a:t>2020</a:t>
            </a:r>
            <a:r>
              <a:rPr lang="zh-TW" altLang="en-US" dirty="0" smtClean="0"/>
              <a:t>年是全球第三，據我最後一次看是已經排到第二還是第一了。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畫面的資料有點舊，反正這種排名年年變化，只要知道最近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排名正在上升就對了。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3A24C-DB44-4AD6-8D2A-CC6544851C8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621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Python</a:t>
            </a:r>
            <a:r>
              <a:rPr lang="zh-TW" altLang="en-US" dirty="0" smtClean="0"/>
              <a:t>是電腦程式語言的新起之秀，目前在很多領域都有廣泛應用。</a:t>
            </a:r>
          </a:p>
          <a:p>
            <a:r>
              <a:rPr lang="zh-TW" altLang="en-US" dirty="0" smtClean="0"/>
              <a:t>初學著學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的好處是他很簡潔，上手方便。而且功能完整，尤其在</a:t>
            </a:r>
            <a:r>
              <a:rPr lang="en-US" altLang="zh-TW" dirty="0" smtClean="0"/>
              <a:t>AI</a:t>
            </a:r>
            <a:r>
              <a:rPr lang="zh-TW" altLang="en-US" dirty="0" smtClean="0"/>
              <a:t>方面的資源豐富，所以不論新手或是老鳥，使用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的比例都相當高。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3A24C-DB44-4AD6-8D2A-CC6544851C8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99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介紹到這邊，如果你決定了要學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，那麼就繼續看本系列影片吧！希望你會因此學會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、愛上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光說不練假把式！</a:t>
            </a:r>
            <a:endParaRPr lang="en-US" altLang="zh-TW" dirty="0" smtClean="0"/>
          </a:p>
          <a:p>
            <a:r>
              <a:rPr lang="zh-TW" altLang="en-US" dirty="0" smtClean="0"/>
              <a:t>接著，我們在影片最後就看一個程式碼。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3A24C-DB44-4AD6-8D2A-CC6544851C8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51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由這個只有三行的程式，相望能給你一個印象，了解到底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有多強大、簡潔！</a:t>
            </a:r>
            <a:endParaRPr lang="en-US" altLang="zh-TW" dirty="0" smtClean="0"/>
          </a:p>
          <a:p>
            <a:r>
              <a:rPr lang="zh-TW" altLang="en-US" dirty="0" smtClean="0"/>
              <a:t>這個程式就是簡單的抓取網頁內容，然後顯示在螢幕畫面上。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說得很簡單，但是，想當年，老師我寫了快</a:t>
            </a:r>
            <a:r>
              <a:rPr lang="en-US" altLang="zh-TW" dirty="0" smtClean="0"/>
              <a:t>500</a:t>
            </a:r>
            <a:r>
              <a:rPr lang="zh-TW" altLang="en-US" dirty="0" smtClean="0"/>
              <a:t>行</a:t>
            </a:r>
            <a:r>
              <a:rPr lang="en-US" altLang="zh-TW" dirty="0" smtClean="0"/>
              <a:t>Pascal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…..</a:t>
            </a:r>
            <a:r>
              <a:rPr lang="zh-TW" altLang="en-US" dirty="0" smtClean="0"/>
              <a:t>真是好累啊！</a:t>
            </a:r>
            <a:endParaRPr lang="en-US" altLang="zh-TW" dirty="0" smtClean="0"/>
          </a:p>
          <a:p>
            <a:r>
              <a:rPr lang="zh-TW" altLang="en-US" dirty="0" smtClean="0"/>
              <a:t>重點是，寫了</a:t>
            </a:r>
            <a:r>
              <a:rPr lang="en-US" altLang="zh-TW" dirty="0" smtClean="0"/>
              <a:t>500</a:t>
            </a:r>
            <a:r>
              <a:rPr lang="zh-TW" altLang="en-US" dirty="0" smtClean="0"/>
              <a:t>行的程式還有錯誤啊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現在只要三行！三行啊！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時代在進步，程式設計領域站在前人的肩膀上前進，愈來愈容易學！</a:t>
            </a:r>
            <a:endParaRPr lang="en-US" altLang="zh-TW" dirty="0" smtClean="0"/>
          </a:p>
          <a:p>
            <a:r>
              <a:rPr lang="zh-TW" altLang="en-US" dirty="0" smtClean="0"/>
              <a:t>希望，遠比我幸福的各位，可以很快學會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，愛上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3A24C-DB44-4AD6-8D2A-CC6544851C8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88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63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5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287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9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87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9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3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2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8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4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9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21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5400" b="1" dirty="0" smtClean="0"/>
              <a:t>白</a:t>
            </a:r>
            <a:r>
              <a:rPr lang="zh-TW" altLang="en-US" sz="5400" b="1" dirty="0" smtClean="0"/>
              <a:t>羊</a:t>
            </a:r>
            <a:r>
              <a:rPr lang="zh-TW" altLang="en-US" sz="5400" b="1" dirty="0"/>
              <a:t>老師</a:t>
            </a:r>
            <a:r>
              <a:rPr lang="zh-TW" altLang="en-US" sz="5400" b="1" dirty="0" smtClean="0"/>
              <a:t>說</a:t>
            </a:r>
            <a:r>
              <a:rPr lang="zh-TW" altLang="en-US" sz="5400" b="1" dirty="0" smtClean="0"/>
              <a:t>程式</a:t>
            </a:r>
            <a:endParaRPr lang="zh-TW" altLang="en-US" sz="5400" b="1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6F4B59AF-A611-46AF-822D-A1F7FAD9AA32}" type="datetime2">
              <a:rPr lang="zh-TW" altLang="en-US" smtClean="0"/>
              <a:t>2023年12月25日</a:t>
            </a:fld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6" y="2255346"/>
            <a:ext cx="2958633" cy="2892386"/>
          </a:xfrm>
        </p:spPr>
      </p:pic>
    </p:spTree>
    <p:extLst>
      <p:ext uri="{BB962C8B-B14F-4D97-AF65-F5344CB8AC3E}">
        <p14:creationId xmlns:p14="http://schemas.microsoft.com/office/powerpoint/2010/main" val="54625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希望你會愛上</a:t>
            </a:r>
            <a:r>
              <a:rPr lang="zh-TW" altLang="en-US" b="1" dirty="0" smtClean="0">
                <a:solidFill>
                  <a:srgbClr val="FF0000"/>
                </a:solidFill>
              </a:rPr>
              <a:t>派桑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1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有多精簡？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下面是簡單範例</a:t>
            </a:r>
            <a:endParaRPr lang="en-US" altLang="zh-TW" dirty="0" smtClean="0"/>
          </a:p>
          <a:p>
            <a:r>
              <a:rPr lang="zh-TW" altLang="en-US" dirty="0" smtClean="0"/>
              <a:t>幾行指令就抓取</a:t>
            </a:r>
            <a:r>
              <a:rPr lang="en-US" altLang="zh-TW" dirty="0" smtClean="0"/>
              <a:t>Web</a:t>
            </a:r>
            <a:r>
              <a:rPr lang="zh-TW" altLang="en-US" dirty="0" smtClean="0"/>
              <a:t>的內容。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想當年</a:t>
            </a:r>
            <a:r>
              <a:rPr lang="zh-TW" altLang="en-US" dirty="0" smtClean="0"/>
              <a:t>，老師我寫了快</a:t>
            </a:r>
            <a:r>
              <a:rPr lang="en-US" altLang="zh-TW" dirty="0" smtClean="0"/>
              <a:t>500</a:t>
            </a:r>
            <a:r>
              <a:rPr lang="zh-TW" altLang="en-US" dirty="0" smtClean="0"/>
              <a:t>行</a:t>
            </a:r>
            <a:r>
              <a:rPr lang="en-US" altLang="zh-TW" dirty="0" smtClean="0"/>
              <a:t>Pascal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…..</a:t>
            </a:r>
            <a:r>
              <a:rPr lang="zh-TW" altLang="en-US" dirty="0" smtClean="0"/>
              <a:t>累啊！</a:t>
            </a:r>
            <a:endParaRPr lang="en-US" altLang="zh-TW" dirty="0" smtClean="0"/>
          </a:p>
          <a:p>
            <a:r>
              <a:rPr lang="zh-TW" altLang="en-US" dirty="0"/>
              <a:t>時代在進步</a:t>
            </a:r>
            <a:r>
              <a:rPr lang="zh-TW" altLang="en-US" dirty="0" smtClean="0"/>
              <a:t>，程式設計領域站在前人的肩膀上前進，愈來愈容易學！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80" y="3062993"/>
            <a:ext cx="7800975" cy="1257300"/>
          </a:xfrm>
          <a:prstGeom prst="rect">
            <a:avLst/>
          </a:prstGeom>
        </p:spPr>
      </p:pic>
      <p:sp>
        <p:nvSpPr>
          <p:cNvPr id="5" name="文字方塊 4">
            <a:hlinkClick r:id="rId4" action="ppaction://hlinksldjump"/>
          </p:cNvPr>
          <p:cNvSpPr txBox="1"/>
          <p:nvPr/>
        </p:nvSpPr>
        <p:spPr>
          <a:xfrm>
            <a:off x="11265408" y="63367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Back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2609" y="2922713"/>
            <a:ext cx="83263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3462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重點是</a:t>
            </a:r>
            <a:r>
              <a:rPr lang="zh-TW" altLang="en-US" sz="5400" b="1" dirty="0">
                <a:ln w="13462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：寫了</a:t>
            </a:r>
            <a:r>
              <a:rPr lang="en-US" altLang="zh-TW" sz="5400" b="1" dirty="0">
                <a:ln w="13462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500</a:t>
            </a:r>
            <a:r>
              <a:rPr lang="zh-TW" altLang="en-US" sz="5400" b="1" dirty="0">
                <a:ln w="13462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行的</a:t>
            </a:r>
            <a:r>
              <a:rPr lang="zh-TW" altLang="en-US" sz="5400" b="1" dirty="0" smtClean="0">
                <a:ln w="13462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程式</a:t>
            </a:r>
            <a:endParaRPr lang="en-US" altLang="zh-TW" sz="5400" b="1" dirty="0" smtClean="0">
              <a:ln w="13462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zh-TW" altLang="en-US" sz="5400" b="1" dirty="0" smtClean="0">
                <a:ln w="13462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還有</a:t>
            </a:r>
            <a:r>
              <a:rPr lang="zh-TW" altLang="en-US" sz="5400" b="1" dirty="0">
                <a:ln w="13462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錯誤啊</a:t>
            </a:r>
            <a:r>
              <a:rPr lang="en-US" altLang="zh-TW" sz="5400" b="1" dirty="0">
                <a:ln w="13462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2271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程式語言用書的價格推薦- 2023年11月| 比價比個夠Big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008" y="439066"/>
            <a:ext cx="5325683" cy="532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程式- 優惠推薦- 2023年12月| 蝦皮購物台灣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25" y1="62375" x2="4625" y2="62375"/>
                        <a14:foregroundMark x1="6500" y1="78375" x2="6500" y2="78375"/>
                        <a14:foregroundMark x1="7375" y1="83250" x2="6625" y2="83250"/>
                        <a14:foregroundMark x1="13000" y1="84125" x2="15000" y2="84125"/>
                        <a14:foregroundMark x1="27750" y1="84375" x2="27750" y2="84375"/>
                        <a14:foregroundMark x1="43875" y1="84125" x2="45500" y2="84375"/>
                        <a14:foregroundMark x1="12500" y1="70750" x2="13500" y2="68000"/>
                        <a14:foregroundMark x1="13500" y1="60250" x2="13750" y2="56875"/>
                        <a14:foregroundMark x1="10750" y1="41500" x2="10750" y2="40500"/>
                        <a14:foregroundMark x1="8875" y1="31000" x2="8875" y2="31000"/>
                        <a14:foregroundMark x1="1875" y1="27375" x2="1875" y2="27375"/>
                        <a14:foregroundMark x1="94625" y1="64125" x2="94625" y2="64125"/>
                        <a14:foregroundMark x1="25000" y1="40125" x2="25000" y2="40125"/>
                        <a14:foregroundMark x1="22125" y1="64125" x2="22125" y2="64125"/>
                        <a14:foregroundMark x1="95375" y1="35375" x2="95375" y2="35375"/>
                        <a14:foregroundMark x1="2750" y1="54375" x2="2750" y2="54375"/>
                        <a14:foregroundMark x1="2625" y1="73000" x2="2625" y2="73000"/>
                        <a14:foregroundMark x1="2125" y1="82250" x2="2125" y2="82250"/>
                        <a14:foregroundMark x1="5125" y1="80000" x2="5125" y2="78625"/>
                        <a14:foregroundMark x1="5125" y1="72125" x2="5125" y2="72125"/>
                        <a14:foregroundMark x1="95125" y1="52625" x2="95125" y2="52625"/>
                        <a14:foregroundMark x1="99000" y1="40500" x2="99000" y2="38500"/>
                        <a14:foregroundMark x1="87125" y1="31500" x2="87125" y2="3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217" b="12499"/>
          <a:stretch/>
        </p:blipFill>
        <p:spPr bwMode="auto">
          <a:xfrm>
            <a:off x="2550112" y="814789"/>
            <a:ext cx="7091776" cy="533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孩子要學文字式程式語言，該從哪個語言開始學習？. 很多人會問我一個問題：「我想開始學程式，請問我該從哪個程式語言開始？」其實這個問… | by  成長思維駭客南哥|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9" y="1139556"/>
            <a:ext cx="7845425" cy="534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11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老白羊</a:t>
            </a:r>
            <a:endParaRPr lang="en-US" altLang="zh-TW" dirty="0" smtClean="0"/>
          </a:p>
          <a:p>
            <a:fld id="{F45BEF4E-E6DA-4F2D-99A2-66E946C36785}" type="datetime4">
              <a:rPr lang="zh-TW" altLang="zh-TW" smtClean="0"/>
              <a:t>112年12月25日星期一</a:t>
            </a:fld>
            <a:endParaRPr lang="zh-TW" altLang="en-US" dirty="0"/>
          </a:p>
        </p:txBody>
      </p:sp>
      <p:pic>
        <p:nvPicPr>
          <p:cNvPr id="9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1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為什麼要學程式？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大數據、人工智慧、物聯網</a:t>
            </a:r>
            <a:r>
              <a:rPr lang="zh-TW" altLang="en-US" dirty="0" smtClean="0"/>
              <a:t>等資訊科技發展</a:t>
            </a:r>
            <a:r>
              <a:rPr lang="zh-TW" altLang="en-US" dirty="0"/>
              <a:t>如日中天，如何和電腦對話逐漸成為現代人必備</a:t>
            </a:r>
            <a:r>
              <a:rPr lang="zh-TW" altLang="en-US" dirty="0" smtClean="0"/>
              <a:t>的技能</a:t>
            </a:r>
            <a:r>
              <a:rPr lang="zh-TW" altLang="en-US" dirty="0"/>
              <a:t>之一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108</a:t>
            </a:r>
            <a:r>
              <a:rPr lang="zh-TW" altLang="en-US" dirty="0"/>
              <a:t>課綱首度將程式語言納入</a:t>
            </a:r>
            <a:r>
              <a:rPr lang="zh-TW" altLang="en-US" b="1" dirty="0"/>
              <a:t>中學</a:t>
            </a:r>
            <a:r>
              <a:rPr lang="zh-TW" altLang="en-US" dirty="0" smtClean="0"/>
              <a:t>課程。</a:t>
            </a:r>
            <a:endParaRPr lang="en-US" altLang="zh-TW" dirty="0" smtClean="0"/>
          </a:p>
          <a:p>
            <a:pPr lvl="1"/>
            <a:r>
              <a:rPr lang="zh-TW" altLang="en-US" dirty="0"/>
              <a:t>推動</a:t>
            </a:r>
            <a:r>
              <a:rPr lang="en-US" altLang="zh-TW" dirty="0"/>
              <a:t>STEM</a:t>
            </a:r>
            <a:r>
              <a:rPr lang="zh-TW" altLang="en-US" dirty="0" smtClean="0"/>
              <a:t>教育：</a:t>
            </a:r>
            <a:endParaRPr lang="en-US" altLang="zh-TW" dirty="0" smtClean="0"/>
          </a:p>
          <a:p>
            <a:pPr lvl="2"/>
            <a:r>
              <a:rPr lang="zh-TW" altLang="en-US" b="1" dirty="0" smtClean="0"/>
              <a:t>科學</a:t>
            </a:r>
            <a:r>
              <a:rPr lang="en-US" altLang="zh-TW" b="1" dirty="0"/>
              <a:t>(</a:t>
            </a:r>
            <a:r>
              <a:rPr lang="en-US" altLang="zh-TW" b="1" dirty="0" err="1"/>
              <a:t>Sience</a:t>
            </a:r>
            <a:r>
              <a:rPr lang="en-US" altLang="zh-TW" b="1" dirty="0"/>
              <a:t>)</a:t>
            </a:r>
            <a:r>
              <a:rPr lang="zh-TW" altLang="en-US" b="1" dirty="0"/>
              <a:t>、科技</a:t>
            </a:r>
            <a:r>
              <a:rPr lang="en-US" altLang="zh-TW" b="1" dirty="0"/>
              <a:t>(Technology)</a:t>
            </a:r>
            <a:r>
              <a:rPr lang="zh-TW" altLang="en-US" b="1" dirty="0"/>
              <a:t>、工程</a:t>
            </a:r>
            <a:r>
              <a:rPr lang="en-US" altLang="zh-TW" b="1" dirty="0"/>
              <a:t>(Engineering)</a:t>
            </a:r>
            <a:r>
              <a:rPr lang="zh-TW" altLang="en-US" b="1" dirty="0"/>
              <a:t>以及數學</a:t>
            </a:r>
            <a:r>
              <a:rPr lang="en-US" altLang="zh-TW" b="1" dirty="0"/>
              <a:t>(Math)</a:t>
            </a:r>
            <a:endParaRPr lang="en-US" altLang="zh-TW" dirty="0" smtClean="0"/>
          </a:p>
          <a:p>
            <a:r>
              <a:rPr lang="zh-TW" altLang="en-US" dirty="0" smtClean="0"/>
              <a:t>高中升大學推動</a:t>
            </a:r>
            <a:r>
              <a:rPr lang="en-US" altLang="zh-TW" dirty="0" smtClean="0"/>
              <a:t>APCS</a:t>
            </a:r>
          </a:p>
          <a:p>
            <a:pPr lvl="1"/>
            <a:r>
              <a:rPr lang="en-US" altLang="zh-TW" dirty="0"/>
              <a:t>Advanced Placement Computer </a:t>
            </a:r>
            <a:r>
              <a:rPr lang="en-US" altLang="zh-TW" dirty="0" smtClean="0"/>
              <a:t>Science</a:t>
            </a:r>
          </a:p>
          <a:p>
            <a:pPr lvl="1"/>
            <a:r>
              <a:rPr lang="zh-TW" altLang="en-US" dirty="0"/>
              <a:t>大學</a:t>
            </a:r>
            <a:r>
              <a:rPr lang="zh-TW" altLang="en-US" dirty="0" smtClean="0"/>
              <a:t>程式設計</a:t>
            </a:r>
            <a:r>
              <a:rPr lang="zh-TW" altLang="en-US" dirty="0"/>
              <a:t>先修</a:t>
            </a:r>
            <a:r>
              <a:rPr lang="zh-TW" altLang="en-US" dirty="0" smtClean="0"/>
              <a:t>檢測</a:t>
            </a:r>
            <a:endParaRPr lang="en-US" altLang="zh-TW" dirty="0" smtClean="0"/>
          </a:p>
          <a:p>
            <a:r>
              <a:rPr lang="zh-TW" altLang="en-US" sz="3200" b="1" dirty="0" smtClean="0">
                <a:solidFill>
                  <a:srgbClr val="FF0000"/>
                </a:solidFill>
              </a:rPr>
              <a:t>再不學程式，你就落伍了！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6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學程式設計的好處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 smtClean="0"/>
              <a:t>學到解決</a:t>
            </a:r>
            <a:r>
              <a:rPr lang="zh-TW" altLang="en-US" sz="2400" dirty="0"/>
              <a:t>問題的</a:t>
            </a:r>
            <a:r>
              <a:rPr lang="zh-TW" altLang="en-US" sz="2400" dirty="0" smtClean="0"/>
              <a:t>能力</a:t>
            </a:r>
            <a:endParaRPr lang="en-US" altLang="zh-TW" sz="2400" dirty="0"/>
          </a:p>
          <a:p>
            <a:r>
              <a:rPr lang="zh-TW" altLang="en-US" sz="2400" dirty="0" smtClean="0"/>
              <a:t>促進</a:t>
            </a:r>
            <a:r>
              <a:rPr lang="zh-TW" altLang="en-US" sz="2400" dirty="0"/>
              <a:t>創新</a:t>
            </a:r>
            <a:r>
              <a:rPr lang="zh-TW" altLang="en-US" sz="2400" dirty="0" smtClean="0"/>
              <a:t>思維</a:t>
            </a:r>
            <a:endParaRPr lang="en-US" altLang="zh-TW" sz="2400" dirty="0" smtClean="0"/>
          </a:p>
          <a:p>
            <a:r>
              <a:rPr lang="zh-TW" altLang="en-US" sz="2400" dirty="0" smtClean="0"/>
              <a:t>提升就業競爭力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9629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程式語言百百種</a:t>
            </a:r>
            <a:r>
              <a:rPr lang="en-US" altLang="zh-TW" dirty="0" smtClean="0"/>
              <a:t>……….</a:t>
            </a:r>
            <a:endParaRPr lang="zh-TW" altLang="en-US" dirty="0"/>
          </a:p>
        </p:txBody>
      </p:sp>
      <p:pic>
        <p:nvPicPr>
          <p:cNvPr id="4098" name="Picture 2" descr="Word cloud programming languages or IT related — Stock Photo © Mattz90  #438536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30" y="1383916"/>
            <a:ext cx="8435476" cy="509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7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全球程式</a:t>
            </a:r>
            <a:r>
              <a:rPr lang="zh-TW" altLang="en-US" dirty="0"/>
              <a:t>語言排行榜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7" name="內容版面配置區 23"/>
          <p:cNvSpPr txBox="1">
            <a:spLocks/>
          </p:cNvSpPr>
          <p:nvPr/>
        </p:nvSpPr>
        <p:spPr>
          <a:xfrm>
            <a:off x="6574536" y="2160589"/>
            <a:ext cx="3191256" cy="3630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TIOBE</a:t>
            </a:r>
            <a:r>
              <a:rPr lang="zh-TW" altLang="en-US" dirty="0" smtClean="0"/>
              <a:t>編程社區索引是編程語言受歡迎程度的指標。索引每月更新一次。評級基於全球熟練的工程師，課程和第三方供應商的數量。諸如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Bing</a:t>
            </a:r>
            <a:r>
              <a:rPr lang="zh-TW" altLang="en-US" dirty="0" smtClean="0"/>
              <a:t>，</a:t>
            </a:r>
            <a:r>
              <a:rPr lang="en-US" altLang="zh-TW" dirty="0" smtClean="0"/>
              <a:t>Yahoo</a:t>
            </a:r>
            <a:r>
              <a:rPr lang="zh-TW" altLang="en-US" dirty="0" smtClean="0"/>
              <a:t>！，</a:t>
            </a:r>
            <a:r>
              <a:rPr lang="en-US" altLang="zh-TW" dirty="0" smtClean="0"/>
              <a:t>Wikipedia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Amazon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YouTube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Baidu</a:t>
            </a:r>
            <a:r>
              <a:rPr lang="zh-TW" altLang="en-US" dirty="0" smtClean="0"/>
              <a:t>等流行的搜索引擎用於計算評分。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77334" y="2063834"/>
          <a:ext cx="589720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50">
                  <a:extLst>
                    <a:ext uri="{9D8B030D-6E8A-4147-A177-3AD203B41FA5}">
                      <a16:colId xmlns:a16="http://schemas.microsoft.com/office/drawing/2014/main" val="222352481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264429631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1224602550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2657242068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47639663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1705947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</a:rPr>
                        <a:t>Dec 2020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</a:rPr>
                        <a:t>Dec 2019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</a:rPr>
                        <a:t>Change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Programming Language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Ratings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Change</a:t>
                      </a: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70767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dirty="0">
                          <a:effectLst/>
                        </a:rPr>
                        <a:t>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</a:t>
                      </a:r>
                      <a:endParaRPr lang="zh-TW" altLang="en-US" sz="16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C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16.48%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+0.40%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6834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 dirty="0" smtClean="0">
                          <a:solidFill>
                            <a:srgbClr val="C00000"/>
                          </a:solidFill>
                          <a:effectLst/>
                          <a:sym typeface="Wingdings" panose="05000000000000000000" pitchFamily="2" charset="2"/>
                        </a:rPr>
                        <a:t></a:t>
                      </a:r>
                      <a:endParaRPr lang="zh-TW" altLang="en-US" sz="16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Java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12.53%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-4.72%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8839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dirty="0">
                          <a:effectLst/>
                        </a:rPr>
                        <a:t>3</a:t>
                      </a:r>
                    </a:p>
                  </a:txBody>
                  <a:tcPr marL="60960" marR="6096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dirty="0">
                          <a:effectLst/>
                        </a:rPr>
                        <a:t>3</a:t>
                      </a:r>
                    </a:p>
                  </a:txBody>
                  <a:tcPr marL="60960" marR="6096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TW" altLang="en-US" sz="1600" dirty="0">
                        <a:effectLst/>
                      </a:endParaRPr>
                    </a:p>
                  </a:txBody>
                  <a:tcPr marL="60960" marR="6096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Python</a:t>
                      </a:r>
                    </a:p>
                  </a:txBody>
                  <a:tcPr marL="60960" marR="6096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dirty="0">
                          <a:effectLst/>
                        </a:rPr>
                        <a:t>12.21%</a:t>
                      </a:r>
                    </a:p>
                  </a:txBody>
                  <a:tcPr marL="60960" marR="6096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dirty="0">
                          <a:effectLst/>
                        </a:rPr>
                        <a:t>+1.90%</a:t>
                      </a:r>
                    </a:p>
                  </a:txBody>
                  <a:tcPr marL="60960" marR="6096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6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endParaRPr lang="zh-TW" altLang="en-US" sz="16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C++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6.91%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+0.71%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5156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endParaRPr lang="zh-TW" altLang="en-US" sz="16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C#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4.20%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-0.60%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26098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6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6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endParaRPr lang="zh-TW" altLang="en-US" sz="160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Visual Basic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3.92%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-0.83%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2340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endParaRPr lang="zh-TW" altLang="en-US" sz="160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JavaScript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dirty="0">
                          <a:effectLst/>
                        </a:rPr>
                        <a:t>2.35%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+0.26%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8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8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8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endParaRPr lang="zh-TW" altLang="en-US" sz="160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PHP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dirty="0">
                          <a:effectLst/>
                        </a:rPr>
                        <a:t>2.12%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dirty="0">
                          <a:effectLst/>
                        </a:rPr>
                        <a:t>+0.07%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5114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9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16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endParaRPr lang="zh-TW" altLang="en-US" sz="160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1.60%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dirty="0">
                          <a:effectLst/>
                        </a:rPr>
                        <a:t>+0.60%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36945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b="1" dirty="0">
                          <a:effectLst/>
                        </a:rPr>
                        <a:t>10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b="1">
                          <a:effectLst/>
                        </a:rPr>
                        <a:t>9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endParaRPr lang="zh-TW" altLang="en-US" sz="1600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effectLst/>
                        </a:rPr>
                        <a:t>SQL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b="1">
                          <a:effectLst/>
                        </a:rPr>
                        <a:t>1.53%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b="1" dirty="0">
                          <a:effectLst/>
                        </a:rPr>
                        <a:t>-0.31%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237802467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660136" y="3392488"/>
            <a:ext cx="914400" cy="393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5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06162" cy="1320800"/>
          </a:xfrm>
        </p:spPr>
        <p:txBody>
          <a:bodyPr/>
          <a:lstStyle/>
          <a:p>
            <a:r>
              <a:rPr lang="en-US" altLang="zh-TW" dirty="0" smtClean="0"/>
              <a:t>Top 10 Programming Language(2002~2022)</a:t>
            </a:r>
            <a:endParaRPr lang="zh-TW" altLang="en-US" dirty="0"/>
          </a:p>
        </p:txBody>
      </p:sp>
      <p:pic>
        <p:nvPicPr>
          <p:cNvPr id="1026" name="Picture 2" descr="歷年程式語言排名走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31" y="1647126"/>
            <a:ext cx="8991600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向右箭號 5"/>
          <p:cNvSpPr/>
          <p:nvPr/>
        </p:nvSpPr>
        <p:spPr>
          <a:xfrm rot="14404911">
            <a:off x="1364764" y="5936141"/>
            <a:ext cx="643812" cy="26834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9483786" y="3559042"/>
            <a:ext cx="643812" cy="3184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7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 </a:t>
            </a:r>
            <a:r>
              <a:rPr lang="en-US" altLang="zh-TW" dirty="0"/>
              <a:t>Python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7899739" cy="3880773"/>
          </a:xfrm>
        </p:spPr>
        <p:txBody>
          <a:bodyPr/>
          <a:lstStyle/>
          <a:p>
            <a:r>
              <a:rPr lang="zh-TW" altLang="en-US" dirty="0"/>
              <a:t>一種廣泛使用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chemeClr val="tx1"/>
                </a:solidFill>
              </a:rPr>
              <a:t>                     </a:t>
            </a:r>
            <a:r>
              <a:rPr lang="en-US" altLang="zh-TW" dirty="0" smtClean="0"/>
              <a:t>﹐</a:t>
            </a:r>
            <a:r>
              <a:rPr lang="zh-TW" altLang="en-US" dirty="0"/>
              <a:t>屬於</a:t>
            </a:r>
            <a:r>
              <a:rPr lang="zh-TW" altLang="en-US" b="1" dirty="0"/>
              <a:t>通用型程式語言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一種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/>
              <a:t>的設計哲學強調代碼的</a:t>
            </a:r>
            <a:r>
              <a:rPr lang="zh-TW" altLang="en-US" b="1" dirty="0">
                <a:solidFill>
                  <a:srgbClr val="FF0000"/>
                </a:solidFill>
              </a:rPr>
              <a:t>可讀性</a:t>
            </a:r>
            <a:r>
              <a:rPr lang="zh-TW" altLang="en-US" dirty="0" smtClean="0"/>
              <a:t>和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相比於</a:t>
            </a:r>
            <a:r>
              <a:rPr lang="en-US" altLang="zh-TW" dirty="0"/>
              <a:t>C++</a:t>
            </a:r>
            <a:r>
              <a:rPr lang="zh-TW" altLang="en-US" dirty="0"/>
              <a:t>或</a:t>
            </a:r>
            <a:r>
              <a:rPr lang="en-US" altLang="zh-TW" dirty="0"/>
              <a:t>Java</a:t>
            </a:r>
            <a:r>
              <a:rPr lang="zh-TW" altLang="en-US" dirty="0"/>
              <a:t>，</a:t>
            </a:r>
            <a:r>
              <a:rPr lang="en-US" altLang="zh-TW" dirty="0"/>
              <a:t>Python</a:t>
            </a:r>
            <a:r>
              <a:rPr lang="zh-TW" altLang="en-US" dirty="0"/>
              <a:t>讓開發者能夠用</a:t>
            </a:r>
            <a:r>
              <a:rPr lang="zh-TW" altLang="en-US" b="1" dirty="0"/>
              <a:t>更少的代碼</a:t>
            </a:r>
            <a:r>
              <a:rPr lang="zh-TW" altLang="en-US" dirty="0"/>
              <a:t>表達想法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不管</a:t>
            </a:r>
            <a:r>
              <a:rPr lang="zh-TW" altLang="en-US" dirty="0"/>
              <a:t>是小型還是大型程式</a:t>
            </a:r>
            <a:r>
              <a:rPr lang="en-US" altLang="zh-TW" dirty="0" smtClean="0"/>
              <a:t>﹐Python</a:t>
            </a:r>
            <a:r>
              <a:rPr lang="zh-TW" altLang="en-US" dirty="0" smtClean="0"/>
              <a:t>都</a:t>
            </a:r>
            <a:r>
              <a:rPr lang="zh-TW" altLang="en-US" dirty="0"/>
              <a:t>試圖讓程式的結構清晰</a:t>
            </a:r>
            <a:r>
              <a:rPr lang="zh-TW" altLang="en-US" dirty="0" smtClean="0"/>
              <a:t>明瞭。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人人學</a:t>
            </a:r>
            <a:r>
              <a:rPr lang="en-US" altLang="zh-TW" dirty="0"/>
              <a:t>Python</a:t>
            </a:r>
            <a:r>
              <a:rPr lang="zh-TW" altLang="en-US" dirty="0"/>
              <a:t>已經是未來的趨勢，它的易用性、多功能與廣泛應用，賦予許多</a:t>
            </a:r>
            <a:r>
              <a:rPr lang="zh-TW" altLang="en-US" b="1" dirty="0"/>
              <a:t>非本科系</a:t>
            </a:r>
            <a:r>
              <a:rPr lang="zh-TW" altLang="en-US" dirty="0"/>
              <a:t>的學生、白領工作者握有進入人工智慧領域的鑰匙。</a:t>
            </a:r>
            <a:endParaRPr lang="en-US" altLang="zh-TW" dirty="0" smtClean="0"/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3076" name="Picture 4" descr="https://upload.wikimedia.org/wikipedia/commons/thumb/9/94/Guido_van_Rossum_OSCON_2006_cropped.png/150px-Guido_van_Rossum_OSCON_2006_cropp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319" y="1249363"/>
            <a:ext cx="14287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677594" y="3419938"/>
            <a:ext cx="28621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Python</a:t>
            </a:r>
            <a:r>
              <a:rPr lang="zh-TW" altLang="en-US" sz="1600" dirty="0"/>
              <a:t>的</a:t>
            </a:r>
            <a:r>
              <a:rPr lang="zh-TW" altLang="en-US" sz="1600" dirty="0" smtClean="0"/>
              <a:t>創始人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吉</a:t>
            </a:r>
            <a:r>
              <a:rPr lang="zh-TW" altLang="en-US" sz="1600" dirty="0"/>
              <a:t>多</a:t>
            </a:r>
            <a:r>
              <a:rPr lang="en-US" altLang="zh-TW" sz="1600" dirty="0"/>
              <a:t>·</a:t>
            </a:r>
            <a:r>
              <a:rPr lang="zh-TW" altLang="en-US" sz="1600" dirty="0"/>
              <a:t>范羅蘇</a:t>
            </a:r>
            <a:r>
              <a:rPr lang="zh-TW" altLang="en-US" sz="1600" dirty="0" smtClean="0"/>
              <a:t>姆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（</a:t>
            </a:r>
            <a:r>
              <a:rPr lang="en-US" altLang="zh-TW" sz="1600" dirty="0"/>
              <a:t>Guido van Rossum</a:t>
            </a:r>
            <a:r>
              <a:rPr lang="zh-TW" altLang="en-US" sz="1600" dirty="0"/>
              <a:t>）</a:t>
            </a:r>
          </a:p>
        </p:txBody>
      </p:sp>
      <p:sp>
        <p:nvSpPr>
          <p:cNvPr id="5" name="文字方塊 4">
            <a:hlinkClick r:id="" action="ppaction://noaction"/>
          </p:cNvPr>
          <p:cNvSpPr txBox="1"/>
          <p:nvPr/>
        </p:nvSpPr>
        <p:spPr>
          <a:xfrm>
            <a:off x="2670048" y="21697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/>
              <a:t>高階程式語言</a:t>
            </a:r>
            <a:endParaRPr lang="zh-TW" altLang="en-US" u="sng" dirty="0"/>
          </a:p>
        </p:txBody>
      </p:sp>
      <p:sp>
        <p:nvSpPr>
          <p:cNvPr id="7" name="文字方塊 6">
            <a:hlinkClick r:id="" action="ppaction://noaction"/>
          </p:cNvPr>
          <p:cNvSpPr txBox="1"/>
          <p:nvPr/>
        </p:nvSpPr>
        <p:spPr>
          <a:xfrm>
            <a:off x="1514856" y="25507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/>
              <a:t>直譯</a:t>
            </a:r>
            <a:r>
              <a:rPr lang="zh-TW" altLang="en-US" b="1" u="sng" dirty="0" smtClean="0"/>
              <a:t>式</a:t>
            </a:r>
            <a:r>
              <a:rPr lang="zh-TW" altLang="en-US" b="1" u="sng" dirty="0"/>
              <a:t>語言</a:t>
            </a:r>
            <a:endParaRPr lang="zh-TW" altLang="en-US" u="sng" dirty="0"/>
          </a:p>
        </p:txBody>
      </p:sp>
      <p:sp>
        <p:nvSpPr>
          <p:cNvPr id="6" name="矩形 5">
            <a:hlinkClick r:id="rId4" action="ppaction://hlinksldjump"/>
          </p:cNvPr>
          <p:cNvSpPr/>
          <p:nvPr/>
        </p:nvSpPr>
        <p:spPr>
          <a:xfrm>
            <a:off x="4951098" y="297001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u="sng" dirty="0">
                <a:solidFill>
                  <a:srgbClr val="FF0000"/>
                </a:solidFill>
              </a:rPr>
              <a:t>簡潔的語法</a:t>
            </a:r>
            <a:endParaRPr lang="en-US" altLang="zh-TW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1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948</TotalTime>
  <Words>1460</Words>
  <Application>Microsoft Office PowerPoint</Application>
  <PresentationFormat>寬螢幕</PresentationFormat>
  <Paragraphs>153</Paragraphs>
  <Slides>11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Trebuchet MS</vt:lpstr>
      <vt:lpstr>Wingdings</vt:lpstr>
      <vt:lpstr>Wingdings 3</vt:lpstr>
      <vt:lpstr>多面向</vt:lpstr>
      <vt:lpstr>白羊老師說程式</vt:lpstr>
      <vt:lpstr>PowerPoint 簡報</vt:lpstr>
      <vt:lpstr>Python簡介</vt:lpstr>
      <vt:lpstr>為什麼要學程式？</vt:lpstr>
      <vt:lpstr>學程式設計的好處</vt:lpstr>
      <vt:lpstr>程式語言百百種……….</vt:lpstr>
      <vt:lpstr>全球程式語言排行榜</vt:lpstr>
      <vt:lpstr>Top 10 Programming Language(2002~2022)</vt:lpstr>
      <vt:lpstr>什麼是 Python？</vt:lpstr>
      <vt:lpstr>希望你會愛上派桑</vt:lpstr>
      <vt:lpstr>Python有多精簡？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Python簡介</dc:title>
  <dc:creator>oldinmo@gmail.com</dc:creator>
  <cp:lastModifiedBy>User</cp:lastModifiedBy>
  <cp:revision>51</cp:revision>
  <dcterms:created xsi:type="dcterms:W3CDTF">2020-12-26T06:14:52Z</dcterms:created>
  <dcterms:modified xsi:type="dcterms:W3CDTF">2023-12-25T16:54:21Z</dcterms:modified>
</cp:coreProperties>
</file>