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72" r:id="rId3"/>
    <p:sldId id="270" r:id="rId4"/>
    <p:sldId id="271" r:id="rId5"/>
    <p:sldId id="257" r:id="rId6"/>
    <p:sldId id="258" r:id="rId7"/>
    <p:sldId id="259" r:id="rId8"/>
    <p:sldId id="260" r:id="rId9"/>
    <p:sldId id="264" r:id="rId10"/>
    <p:sldId id="262" r:id="rId11"/>
    <p:sldId id="263" r:id="rId12"/>
    <p:sldId id="261" r:id="rId13"/>
    <p:sldId id="266" r:id="rId14"/>
    <p:sldId id="267" r:id="rId15"/>
    <p:sldId id="265"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showGuides="1">
      <p:cViewPr varScale="1">
        <p:scale>
          <a:sx n="83" d="100"/>
          <a:sy n="83" d="100"/>
        </p:scale>
        <p:origin x="76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800">
                <a:solidFill>
                  <a:srgbClr val="0070C0"/>
                </a:solidFill>
              </a:defRPr>
            </a:lvl1pPr>
          </a:lstStyle>
          <a:p>
            <a:r>
              <a:rPr lang="zh-TW" altLang="en-US" dirty="0"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264431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69548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4401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319646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1240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514752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1750628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30369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300069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21488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C04B068-0BC1-4366-925A-40167D424D2E}" type="datetimeFigureOut">
              <a:rPr lang="zh-TW" altLang="en-US" smtClean="0"/>
              <a:t>2023/12/21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361652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C04B068-0BC1-4366-925A-40167D424D2E}" type="datetimeFigureOut">
              <a:rPr lang="zh-TW" altLang="en-US" smtClean="0"/>
              <a:t>2023/12/21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35563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C04B068-0BC1-4366-925A-40167D424D2E}" type="datetimeFigureOut">
              <a:rPr lang="zh-TW" altLang="en-US" smtClean="0"/>
              <a:t>2023/12/21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4137784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4B068-0BC1-4366-925A-40167D424D2E}" type="datetimeFigureOut">
              <a:rPr lang="zh-TW" altLang="en-US" smtClean="0"/>
              <a:t>2023/12/21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395663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C04B068-0BC1-4366-925A-40167D424D2E}" type="datetimeFigureOut">
              <a:rPr lang="zh-TW" altLang="en-US" smtClean="0"/>
              <a:t>2023/12/21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156188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AAC6091-ACDD-4887-8D72-749A044EAACD}" type="slidenum">
              <a:rPr lang="zh-TW" altLang="en-US" smtClean="0"/>
              <a:t>‹#›</a:t>
            </a:fld>
            <a:endParaRPr lang="zh-TW" altLang="en-US"/>
          </a:p>
        </p:txBody>
      </p:sp>
      <p:sp>
        <p:nvSpPr>
          <p:cNvPr id="5" name="Date Placeholder 4"/>
          <p:cNvSpPr>
            <a:spLocks noGrp="1"/>
          </p:cNvSpPr>
          <p:nvPr>
            <p:ph type="dt" sz="half" idx="10"/>
          </p:nvPr>
        </p:nvSpPr>
        <p:spPr/>
        <p:txBody>
          <a:bodyPr/>
          <a:lstStyle/>
          <a:p>
            <a:fld id="{1C04B068-0BC1-4366-925A-40167D424D2E}" type="datetimeFigureOut">
              <a:rPr lang="zh-TW" altLang="en-US" smtClean="0"/>
              <a:t>2023/12/21</a:t>
            </a:fld>
            <a:endParaRPr lang="zh-TW" altLang="en-US"/>
          </a:p>
        </p:txBody>
      </p:sp>
    </p:spTree>
    <p:extLst>
      <p:ext uri="{BB962C8B-B14F-4D97-AF65-F5344CB8AC3E}">
        <p14:creationId xmlns:p14="http://schemas.microsoft.com/office/powerpoint/2010/main" val="415777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04B068-0BC1-4366-925A-40167D424D2E}" type="datetimeFigureOut">
              <a:rPr lang="zh-TW" altLang="en-US" smtClean="0"/>
              <a:t>2023/12/21</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AC6091-ACDD-4887-8D72-749A044EAACD}" type="slidenum">
              <a:rPr lang="zh-TW" altLang="en-US" smtClean="0"/>
              <a:t>‹#›</a:t>
            </a:fld>
            <a:endParaRPr lang="zh-TW" altLang="en-US"/>
          </a:p>
        </p:txBody>
      </p:sp>
      <p:pic>
        <p:nvPicPr>
          <p:cNvPr id="18" name="Picture 2" descr="upload.wikimedia.org/wikipedia/commons/thumb/f/..."/>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44818" y="55853"/>
            <a:ext cx="1271606" cy="377243"/>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userDrawn="1"/>
        </p:nvSpPr>
        <p:spPr>
          <a:xfrm>
            <a:off x="447147" y="6406487"/>
            <a:ext cx="3251211" cy="369332"/>
          </a:xfrm>
          <a:prstGeom prst="rect">
            <a:avLst/>
          </a:prstGeom>
        </p:spPr>
        <p:txBody>
          <a:bodyPr wrap="none">
            <a:spAutoFit/>
          </a:bodyPr>
          <a:lstStyle/>
          <a:p>
            <a:r>
              <a:rPr lang="en-US" altLang="zh-TW" dirty="0" smtClean="0"/>
              <a:t>https://gg.gg/ARIES_PYTHON</a:t>
            </a:r>
            <a:endParaRPr lang="zh-TW" altLang="en-US" sz="1800" dirty="0"/>
          </a:p>
        </p:txBody>
      </p:sp>
    </p:spTree>
    <p:extLst>
      <p:ext uri="{BB962C8B-B14F-4D97-AF65-F5344CB8AC3E}">
        <p14:creationId xmlns:p14="http://schemas.microsoft.com/office/powerpoint/2010/main" val="107445686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rgbClr val="0070C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rgbClr val="C00000"/>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rgbClr val="0070C0"/>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07/relationships/hdphoto" Target="../media/hdphoto3.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0" Type="http://schemas.microsoft.com/office/2007/relationships/hdphoto" Target="../media/hdphoto1.wdp"/><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關於運算思維</a:t>
            </a:r>
            <a:endParaRPr lang="zh-TW" altLang="en-US" dirty="0"/>
          </a:p>
        </p:txBody>
      </p:sp>
      <p:sp>
        <p:nvSpPr>
          <p:cNvPr id="3" name="副標題 2"/>
          <p:cNvSpPr>
            <a:spLocks noGrp="1"/>
          </p:cNvSpPr>
          <p:nvPr>
            <p:ph type="subTitle" idx="1"/>
          </p:nvPr>
        </p:nvSpPr>
        <p:spPr/>
        <p:txBody>
          <a:bodyPr/>
          <a:lstStyle/>
          <a:p>
            <a:pPr algn="r"/>
            <a:r>
              <a:rPr lang="zh-TW" altLang="en-US" dirty="0" smtClean="0"/>
              <a:t>劉</a:t>
            </a:r>
            <a:r>
              <a:rPr lang="zh-TW" altLang="en-US" dirty="0"/>
              <a:t>崇</a:t>
            </a:r>
            <a:r>
              <a:rPr lang="zh-TW" altLang="en-US" dirty="0" smtClean="0"/>
              <a:t>汎</a:t>
            </a:r>
            <a:endParaRPr lang="en-US" altLang="zh-TW" dirty="0" smtClean="0"/>
          </a:p>
          <a:p>
            <a:pPr algn="r"/>
            <a:fld id="{DA74FC97-8647-474D-B375-8E81E8B358FB}" type="datetime4">
              <a:rPr lang="zh-TW" altLang="zh-TW"/>
              <a:t>112年12月21日星期四</a:t>
            </a:fld>
            <a:endParaRPr lang="zh-TW" altLang="en-US" dirty="0"/>
          </a:p>
        </p:txBody>
      </p:sp>
      <p:pic>
        <p:nvPicPr>
          <p:cNvPr id="5" name="Picture 2" descr="upload.wikimedia.org/wikipedia/commons/thumb/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866" y="4993541"/>
            <a:ext cx="4743328" cy="1407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133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1128599428"/>
              </p:ext>
            </p:extLst>
          </p:nvPr>
        </p:nvGraphicFramePr>
        <p:xfrm>
          <a:off x="1178387" y="3153856"/>
          <a:ext cx="4166575" cy="2924650"/>
        </p:xfrm>
        <a:graphic>
          <a:graphicData uri="http://schemas.openxmlformats.org/drawingml/2006/table">
            <a:tbl>
              <a:tblPr firstRow="1" bandRow="1">
                <a:tableStyleId>{5C22544A-7EE6-4342-B048-85BDC9FD1C3A}</a:tableStyleId>
              </a:tblPr>
              <a:tblGrid>
                <a:gridCol w="595225">
                  <a:extLst>
                    <a:ext uri="{9D8B030D-6E8A-4147-A177-3AD203B41FA5}">
                      <a16:colId xmlns:a16="http://schemas.microsoft.com/office/drawing/2014/main" val="2665197505"/>
                    </a:ext>
                  </a:extLst>
                </a:gridCol>
                <a:gridCol w="595225">
                  <a:extLst>
                    <a:ext uri="{9D8B030D-6E8A-4147-A177-3AD203B41FA5}">
                      <a16:colId xmlns:a16="http://schemas.microsoft.com/office/drawing/2014/main" val="2353678961"/>
                    </a:ext>
                  </a:extLst>
                </a:gridCol>
                <a:gridCol w="595225">
                  <a:extLst>
                    <a:ext uri="{9D8B030D-6E8A-4147-A177-3AD203B41FA5}">
                      <a16:colId xmlns:a16="http://schemas.microsoft.com/office/drawing/2014/main" val="2430963679"/>
                    </a:ext>
                  </a:extLst>
                </a:gridCol>
                <a:gridCol w="595225">
                  <a:extLst>
                    <a:ext uri="{9D8B030D-6E8A-4147-A177-3AD203B41FA5}">
                      <a16:colId xmlns:a16="http://schemas.microsoft.com/office/drawing/2014/main" val="1388671552"/>
                    </a:ext>
                  </a:extLst>
                </a:gridCol>
                <a:gridCol w="595225">
                  <a:extLst>
                    <a:ext uri="{9D8B030D-6E8A-4147-A177-3AD203B41FA5}">
                      <a16:colId xmlns:a16="http://schemas.microsoft.com/office/drawing/2014/main" val="2408212926"/>
                    </a:ext>
                  </a:extLst>
                </a:gridCol>
                <a:gridCol w="595225">
                  <a:extLst>
                    <a:ext uri="{9D8B030D-6E8A-4147-A177-3AD203B41FA5}">
                      <a16:colId xmlns:a16="http://schemas.microsoft.com/office/drawing/2014/main" val="3363564987"/>
                    </a:ext>
                  </a:extLst>
                </a:gridCol>
                <a:gridCol w="595225">
                  <a:extLst>
                    <a:ext uri="{9D8B030D-6E8A-4147-A177-3AD203B41FA5}">
                      <a16:colId xmlns:a16="http://schemas.microsoft.com/office/drawing/2014/main" val="1720363817"/>
                    </a:ext>
                  </a:extLst>
                </a:gridCol>
              </a:tblGrid>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233005292"/>
                  </a:ext>
                </a:extLst>
              </a:tr>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309695753"/>
                  </a:ext>
                </a:extLst>
              </a:tr>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18285296"/>
                  </a:ext>
                </a:extLst>
              </a:tr>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5825883"/>
                  </a:ext>
                </a:extLst>
              </a:tr>
              <a:tr h="58493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3384529"/>
                  </a:ext>
                </a:extLst>
              </a:tr>
            </a:tbl>
          </a:graphicData>
        </a:graphic>
      </p:graphicFrame>
      <p:sp>
        <p:nvSpPr>
          <p:cNvPr id="2" name="標題 1"/>
          <p:cNvSpPr>
            <a:spLocks noGrp="1"/>
          </p:cNvSpPr>
          <p:nvPr>
            <p:ph type="title"/>
          </p:nvPr>
        </p:nvSpPr>
        <p:spPr/>
        <p:txBody>
          <a:bodyPr/>
          <a:lstStyle/>
          <a:p>
            <a:r>
              <a:rPr lang="zh-TW" altLang="en-US" dirty="0" smtClean="0"/>
              <a:t>練習一</a:t>
            </a:r>
            <a:endParaRPr lang="zh-TW" altLang="en-US" dirty="0"/>
          </a:p>
        </p:txBody>
      </p:sp>
      <p:sp>
        <p:nvSpPr>
          <p:cNvPr id="3" name="內容版面配置區 2"/>
          <p:cNvSpPr>
            <a:spLocks noGrp="1"/>
          </p:cNvSpPr>
          <p:nvPr>
            <p:ph idx="1"/>
          </p:nvPr>
        </p:nvSpPr>
        <p:spPr/>
        <p:txBody>
          <a:bodyPr/>
          <a:lstStyle/>
          <a:p>
            <a:r>
              <a:rPr lang="zh-TW" altLang="en-US" dirty="0" smtClean="0"/>
              <a:t>有一台車子，只能往前直走跟倒車同時右轉。</a:t>
            </a:r>
            <a:endParaRPr lang="en-US" altLang="zh-TW" dirty="0" smtClean="0"/>
          </a:p>
          <a:p>
            <a:r>
              <a:rPr lang="zh-TW" altLang="en-US" dirty="0"/>
              <a:t>如何把車子開進位置？</a:t>
            </a:r>
          </a:p>
        </p:txBody>
      </p:sp>
      <p:pic>
        <p:nvPicPr>
          <p:cNvPr id="26" name="圖片 25"/>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Effect>
                      <a14:saturation sat="0"/>
                    </a14:imgEffect>
                  </a14:imgLayer>
                </a14:imgProps>
              </a:ext>
            </a:extLst>
          </a:blip>
          <a:stretch>
            <a:fillRect/>
          </a:stretch>
        </p:blipFill>
        <p:spPr>
          <a:xfrm rot="16200000">
            <a:off x="2973638" y="4216609"/>
            <a:ext cx="576072" cy="813816"/>
          </a:xfrm>
          <a:prstGeom prst="rect">
            <a:avLst/>
          </a:prstGeom>
        </p:spPr>
      </p:pic>
      <p:sp>
        <p:nvSpPr>
          <p:cNvPr id="28" name="文字方塊 27"/>
          <p:cNvSpPr txBox="1"/>
          <p:nvPr/>
        </p:nvSpPr>
        <p:spPr>
          <a:xfrm>
            <a:off x="3013816" y="4829365"/>
            <a:ext cx="482824" cy="830997"/>
          </a:xfrm>
          <a:prstGeom prst="rect">
            <a:avLst/>
          </a:prstGeom>
          <a:noFill/>
        </p:spPr>
        <p:txBody>
          <a:bodyPr wrap="none" rtlCol="0">
            <a:spAutoFit/>
          </a:bodyPr>
          <a:lstStyle/>
          <a:p>
            <a:r>
              <a:rPr lang="en-US" altLang="zh-TW" sz="4800" dirty="0" smtClean="0">
                <a:solidFill>
                  <a:srgbClr val="C00000"/>
                </a:solidFill>
                <a:latin typeface="微軟正黑體" panose="020B0604030504040204" pitchFamily="34" charset="-120"/>
                <a:ea typeface="微軟正黑體" panose="020B0604030504040204" pitchFamily="34" charset="-120"/>
              </a:rPr>
              <a:t>?</a:t>
            </a:r>
            <a:endParaRPr lang="zh-TW" altLang="en-US" sz="4800" dirty="0">
              <a:solidFill>
                <a:srgbClr val="C00000"/>
              </a:solidFill>
              <a:latin typeface="微軟正黑體" panose="020B0604030504040204" pitchFamily="34" charset="-120"/>
              <a:ea typeface="微軟正黑體" panose="020B0604030504040204" pitchFamily="34" charset="-120"/>
            </a:endParaRPr>
          </a:p>
        </p:txBody>
      </p:sp>
      <p:graphicFrame>
        <p:nvGraphicFramePr>
          <p:cNvPr id="11" name="表格 10"/>
          <p:cNvGraphicFramePr>
            <a:graphicFrameLocks noGrp="1"/>
          </p:cNvGraphicFramePr>
          <p:nvPr>
            <p:extLst>
              <p:ext uri="{D42A27DB-BD31-4B8C-83A1-F6EECF244321}">
                <p14:modId xmlns:p14="http://schemas.microsoft.com/office/powerpoint/2010/main" val="4028976396"/>
              </p:ext>
            </p:extLst>
          </p:nvPr>
        </p:nvGraphicFramePr>
        <p:xfrm>
          <a:off x="6366181" y="3301413"/>
          <a:ext cx="2380900" cy="1754790"/>
        </p:xfrm>
        <a:graphic>
          <a:graphicData uri="http://schemas.openxmlformats.org/drawingml/2006/table">
            <a:tbl>
              <a:tblPr firstRow="1" bandRow="1">
                <a:tableStyleId>{5C22544A-7EE6-4342-B048-85BDC9FD1C3A}</a:tableStyleId>
              </a:tblPr>
              <a:tblGrid>
                <a:gridCol w="595225">
                  <a:extLst>
                    <a:ext uri="{9D8B030D-6E8A-4147-A177-3AD203B41FA5}">
                      <a16:colId xmlns:a16="http://schemas.microsoft.com/office/drawing/2014/main" val="1623169834"/>
                    </a:ext>
                  </a:extLst>
                </a:gridCol>
                <a:gridCol w="595225">
                  <a:extLst>
                    <a:ext uri="{9D8B030D-6E8A-4147-A177-3AD203B41FA5}">
                      <a16:colId xmlns:a16="http://schemas.microsoft.com/office/drawing/2014/main" val="2957044760"/>
                    </a:ext>
                  </a:extLst>
                </a:gridCol>
                <a:gridCol w="595225">
                  <a:extLst>
                    <a:ext uri="{9D8B030D-6E8A-4147-A177-3AD203B41FA5}">
                      <a16:colId xmlns:a16="http://schemas.microsoft.com/office/drawing/2014/main" val="4237458675"/>
                    </a:ext>
                  </a:extLst>
                </a:gridCol>
                <a:gridCol w="595225">
                  <a:extLst>
                    <a:ext uri="{9D8B030D-6E8A-4147-A177-3AD203B41FA5}">
                      <a16:colId xmlns:a16="http://schemas.microsoft.com/office/drawing/2014/main" val="2670339195"/>
                    </a:ext>
                  </a:extLst>
                </a:gridCol>
              </a:tblGrid>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424574"/>
                  </a:ext>
                </a:extLst>
              </a:tr>
              <a:tr h="58493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0105091"/>
                  </a:ext>
                </a:extLst>
              </a:tr>
              <a:tr h="58493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10864640"/>
                  </a:ext>
                </a:extLst>
              </a:tr>
            </a:tbl>
          </a:graphicData>
        </a:graphic>
      </p:graphicFrame>
      <p:pic>
        <p:nvPicPr>
          <p:cNvPr id="29" name="圖片 28"/>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8160014" y="3819884"/>
            <a:ext cx="587840" cy="796297"/>
          </a:xfrm>
          <a:prstGeom prst="rect">
            <a:avLst/>
          </a:prstGeom>
        </p:spPr>
      </p:pic>
      <p:pic>
        <p:nvPicPr>
          <p:cNvPr id="30" name="圖片 29"/>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5400000">
            <a:off x="7564503" y="3197185"/>
            <a:ext cx="587840" cy="796297"/>
          </a:xfrm>
          <a:prstGeom prst="rect">
            <a:avLst/>
          </a:prstGeom>
        </p:spPr>
      </p:pic>
      <p:sp>
        <p:nvSpPr>
          <p:cNvPr id="31" name="上彎箭號 30"/>
          <p:cNvSpPr/>
          <p:nvPr/>
        </p:nvSpPr>
        <p:spPr>
          <a:xfrm rot="5400000">
            <a:off x="7775285" y="3988369"/>
            <a:ext cx="355079" cy="335280"/>
          </a:xfrm>
          <a:prstGeom prst="ben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2" name="圖片 31"/>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5400000">
            <a:off x="6414641" y="3780660"/>
            <a:ext cx="587840" cy="796297"/>
          </a:xfrm>
          <a:prstGeom prst="rect">
            <a:avLst/>
          </a:prstGeom>
        </p:spPr>
      </p:pic>
      <p:sp>
        <p:nvSpPr>
          <p:cNvPr id="33" name="向上箭號 32"/>
          <p:cNvSpPr/>
          <p:nvPr/>
        </p:nvSpPr>
        <p:spPr>
          <a:xfrm>
            <a:off x="6559526" y="3419487"/>
            <a:ext cx="246888" cy="36576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4" name="圖片 33"/>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2957629" y="4818345"/>
            <a:ext cx="587840" cy="796297"/>
          </a:xfrm>
          <a:prstGeom prst="rect">
            <a:avLst/>
          </a:prstGeom>
        </p:spPr>
      </p:pic>
      <p:pic>
        <p:nvPicPr>
          <p:cNvPr id="35" name="圖片 34"/>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2352969" y="4818344"/>
            <a:ext cx="587840" cy="796297"/>
          </a:xfrm>
          <a:prstGeom prst="rect">
            <a:avLst/>
          </a:prstGeom>
        </p:spPr>
      </p:pic>
      <p:pic>
        <p:nvPicPr>
          <p:cNvPr id="36" name="圖片 35"/>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16200000">
            <a:off x="2948481" y="4236727"/>
            <a:ext cx="587840" cy="796297"/>
          </a:xfrm>
          <a:prstGeom prst="rect">
            <a:avLst/>
          </a:prstGeom>
        </p:spPr>
      </p:pic>
      <p:pic>
        <p:nvPicPr>
          <p:cNvPr id="27" name="圖片 26"/>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3552409" y="4829365"/>
            <a:ext cx="587840" cy="796297"/>
          </a:xfrm>
          <a:prstGeom prst="rect">
            <a:avLst/>
          </a:prstGeom>
        </p:spPr>
      </p:pic>
    </p:spTree>
    <p:extLst>
      <p:ext uri="{BB962C8B-B14F-4D97-AF65-F5344CB8AC3E}">
        <p14:creationId xmlns:p14="http://schemas.microsoft.com/office/powerpoint/2010/main" val="372466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練習二</a:t>
            </a:r>
            <a:endParaRPr lang="zh-TW" altLang="en-US" dirty="0"/>
          </a:p>
        </p:txBody>
      </p:sp>
      <p:sp>
        <p:nvSpPr>
          <p:cNvPr id="3" name="內容版面配置區 2"/>
          <p:cNvSpPr>
            <a:spLocks noGrp="1"/>
          </p:cNvSpPr>
          <p:nvPr>
            <p:ph idx="1"/>
          </p:nvPr>
        </p:nvSpPr>
        <p:spPr/>
        <p:txBody>
          <a:bodyPr/>
          <a:lstStyle/>
          <a:p>
            <a:r>
              <a:rPr lang="zh-TW" altLang="en-US" dirty="0"/>
              <a:t>有一台車子，只能往前直走跟倒車同時右轉。</a:t>
            </a:r>
          </a:p>
          <a:p>
            <a:r>
              <a:rPr lang="zh-TW" altLang="en-US" dirty="0"/>
              <a:t>如何把車子開進位置？</a:t>
            </a:r>
          </a:p>
          <a:p>
            <a:endParaRPr lang="zh-TW" altLang="en-US" dirty="0"/>
          </a:p>
        </p:txBody>
      </p:sp>
      <p:graphicFrame>
        <p:nvGraphicFramePr>
          <p:cNvPr id="34" name="表格 33"/>
          <p:cNvGraphicFramePr>
            <a:graphicFrameLocks noGrp="1"/>
          </p:cNvGraphicFramePr>
          <p:nvPr>
            <p:extLst>
              <p:ext uri="{D42A27DB-BD31-4B8C-83A1-F6EECF244321}">
                <p14:modId xmlns:p14="http://schemas.microsoft.com/office/powerpoint/2010/main" val="3753456201"/>
              </p:ext>
            </p:extLst>
          </p:nvPr>
        </p:nvGraphicFramePr>
        <p:xfrm>
          <a:off x="1178387" y="3153856"/>
          <a:ext cx="4166575" cy="2924650"/>
        </p:xfrm>
        <a:graphic>
          <a:graphicData uri="http://schemas.openxmlformats.org/drawingml/2006/table">
            <a:tbl>
              <a:tblPr firstRow="1" bandRow="1">
                <a:tableStyleId>{5C22544A-7EE6-4342-B048-85BDC9FD1C3A}</a:tableStyleId>
              </a:tblPr>
              <a:tblGrid>
                <a:gridCol w="595225">
                  <a:extLst>
                    <a:ext uri="{9D8B030D-6E8A-4147-A177-3AD203B41FA5}">
                      <a16:colId xmlns:a16="http://schemas.microsoft.com/office/drawing/2014/main" val="2665197505"/>
                    </a:ext>
                  </a:extLst>
                </a:gridCol>
                <a:gridCol w="595225">
                  <a:extLst>
                    <a:ext uri="{9D8B030D-6E8A-4147-A177-3AD203B41FA5}">
                      <a16:colId xmlns:a16="http://schemas.microsoft.com/office/drawing/2014/main" val="2353678961"/>
                    </a:ext>
                  </a:extLst>
                </a:gridCol>
                <a:gridCol w="595225">
                  <a:extLst>
                    <a:ext uri="{9D8B030D-6E8A-4147-A177-3AD203B41FA5}">
                      <a16:colId xmlns:a16="http://schemas.microsoft.com/office/drawing/2014/main" val="2430963679"/>
                    </a:ext>
                  </a:extLst>
                </a:gridCol>
                <a:gridCol w="595225">
                  <a:extLst>
                    <a:ext uri="{9D8B030D-6E8A-4147-A177-3AD203B41FA5}">
                      <a16:colId xmlns:a16="http://schemas.microsoft.com/office/drawing/2014/main" val="1388671552"/>
                    </a:ext>
                  </a:extLst>
                </a:gridCol>
                <a:gridCol w="595225">
                  <a:extLst>
                    <a:ext uri="{9D8B030D-6E8A-4147-A177-3AD203B41FA5}">
                      <a16:colId xmlns:a16="http://schemas.microsoft.com/office/drawing/2014/main" val="2408212926"/>
                    </a:ext>
                  </a:extLst>
                </a:gridCol>
                <a:gridCol w="595225">
                  <a:extLst>
                    <a:ext uri="{9D8B030D-6E8A-4147-A177-3AD203B41FA5}">
                      <a16:colId xmlns:a16="http://schemas.microsoft.com/office/drawing/2014/main" val="3363564987"/>
                    </a:ext>
                  </a:extLst>
                </a:gridCol>
                <a:gridCol w="595225">
                  <a:extLst>
                    <a:ext uri="{9D8B030D-6E8A-4147-A177-3AD203B41FA5}">
                      <a16:colId xmlns:a16="http://schemas.microsoft.com/office/drawing/2014/main" val="1720363817"/>
                    </a:ext>
                  </a:extLst>
                </a:gridCol>
              </a:tblGrid>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233005292"/>
                  </a:ext>
                </a:extLst>
              </a:tr>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309695753"/>
                  </a:ext>
                </a:extLst>
              </a:tr>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18285296"/>
                  </a:ext>
                </a:extLst>
              </a:tr>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5825883"/>
                  </a:ext>
                </a:extLst>
              </a:tr>
              <a:tr h="58493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3384529"/>
                  </a:ext>
                </a:extLst>
              </a:tr>
            </a:tbl>
          </a:graphicData>
        </a:graphic>
      </p:graphicFrame>
      <p:pic>
        <p:nvPicPr>
          <p:cNvPr id="35" name="圖片 34"/>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Effect>
                      <a14:saturation sat="0"/>
                    </a14:imgEffect>
                  </a14:imgLayer>
                </a14:imgProps>
              </a:ext>
            </a:extLst>
          </a:blip>
          <a:stretch>
            <a:fillRect/>
          </a:stretch>
        </p:blipFill>
        <p:spPr>
          <a:xfrm rot="5400000">
            <a:off x="2973638" y="4216609"/>
            <a:ext cx="576072" cy="813816"/>
          </a:xfrm>
          <a:prstGeom prst="rect">
            <a:avLst/>
          </a:prstGeom>
        </p:spPr>
      </p:pic>
      <p:pic>
        <p:nvPicPr>
          <p:cNvPr id="36" name="圖片 35"/>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3557429" y="4809457"/>
            <a:ext cx="587840" cy="796297"/>
          </a:xfrm>
          <a:prstGeom prst="rect">
            <a:avLst/>
          </a:prstGeom>
        </p:spPr>
      </p:pic>
      <p:graphicFrame>
        <p:nvGraphicFramePr>
          <p:cNvPr id="38" name="表格 37"/>
          <p:cNvGraphicFramePr>
            <a:graphicFrameLocks noGrp="1"/>
          </p:cNvGraphicFramePr>
          <p:nvPr>
            <p:extLst>
              <p:ext uri="{D42A27DB-BD31-4B8C-83A1-F6EECF244321}">
                <p14:modId xmlns:p14="http://schemas.microsoft.com/office/powerpoint/2010/main" val="743543339"/>
              </p:ext>
            </p:extLst>
          </p:nvPr>
        </p:nvGraphicFramePr>
        <p:xfrm>
          <a:off x="6366181" y="3301413"/>
          <a:ext cx="2380900" cy="1754790"/>
        </p:xfrm>
        <a:graphic>
          <a:graphicData uri="http://schemas.openxmlformats.org/drawingml/2006/table">
            <a:tbl>
              <a:tblPr firstRow="1" bandRow="1">
                <a:tableStyleId>{5C22544A-7EE6-4342-B048-85BDC9FD1C3A}</a:tableStyleId>
              </a:tblPr>
              <a:tblGrid>
                <a:gridCol w="595225">
                  <a:extLst>
                    <a:ext uri="{9D8B030D-6E8A-4147-A177-3AD203B41FA5}">
                      <a16:colId xmlns:a16="http://schemas.microsoft.com/office/drawing/2014/main" val="1623169834"/>
                    </a:ext>
                  </a:extLst>
                </a:gridCol>
                <a:gridCol w="595225">
                  <a:extLst>
                    <a:ext uri="{9D8B030D-6E8A-4147-A177-3AD203B41FA5}">
                      <a16:colId xmlns:a16="http://schemas.microsoft.com/office/drawing/2014/main" val="2957044760"/>
                    </a:ext>
                  </a:extLst>
                </a:gridCol>
                <a:gridCol w="595225">
                  <a:extLst>
                    <a:ext uri="{9D8B030D-6E8A-4147-A177-3AD203B41FA5}">
                      <a16:colId xmlns:a16="http://schemas.microsoft.com/office/drawing/2014/main" val="4237458675"/>
                    </a:ext>
                  </a:extLst>
                </a:gridCol>
                <a:gridCol w="595225">
                  <a:extLst>
                    <a:ext uri="{9D8B030D-6E8A-4147-A177-3AD203B41FA5}">
                      <a16:colId xmlns:a16="http://schemas.microsoft.com/office/drawing/2014/main" val="2670339195"/>
                    </a:ext>
                  </a:extLst>
                </a:gridCol>
              </a:tblGrid>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424574"/>
                  </a:ext>
                </a:extLst>
              </a:tr>
              <a:tr h="58493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0105091"/>
                  </a:ext>
                </a:extLst>
              </a:tr>
              <a:tr h="58493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10864640"/>
                  </a:ext>
                </a:extLst>
              </a:tr>
            </a:tbl>
          </a:graphicData>
        </a:graphic>
      </p:graphicFrame>
      <p:pic>
        <p:nvPicPr>
          <p:cNvPr id="39" name="圖片 38"/>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8160014" y="3819884"/>
            <a:ext cx="587840" cy="796297"/>
          </a:xfrm>
          <a:prstGeom prst="rect">
            <a:avLst/>
          </a:prstGeom>
        </p:spPr>
      </p:pic>
      <p:pic>
        <p:nvPicPr>
          <p:cNvPr id="40" name="圖片 39"/>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5400000">
            <a:off x="7564503" y="3197185"/>
            <a:ext cx="587840" cy="796297"/>
          </a:xfrm>
          <a:prstGeom prst="rect">
            <a:avLst/>
          </a:prstGeom>
        </p:spPr>
      </p:pic>
      <p:sp>
        <p:nvSpPr>
          <p:cNvPr id="41" name="上彎箭號 40"/>
          <p:cNvSpPr/>
          <p:nvPr/>
        </p:nvSpPr>
        <p:spPr>
          <a:xfrm rot="5400000">
            <a:off x="7775285" y="3988369"/>
            <a:ext cx="355079" cy="335280"/>
          </a:xfrm>
          <a:prstGeom prst="ben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2" name="圖片 41"/>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5400000">
            <a:off x="6414641" y="3780660"/>
            <a:ext cx="587840" cy="796297"/>
          </a:xfrm>
          <a:prstGeom prst="rect">
            <a:avLst/>
          </a:prstGeom>
        </p:spPr>
      </p:pic>
      <p:sp>
        <p:nvSpPr>
          <p:cNvPr id="43" name="向上箭號 42"/>
          <p:cNvSpPr/>
          <p:nvPr/>
        </p:nvSpPr>
        <p:spPr>
          <a:xfrm>
            <a:off x="6559526" y="3419487"/>
            <a:ext cx="246888" cy="36576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3520641" y="4200682"/>
            <a:ext cx="1508746" cy="830997"/>
          </a:xfrm>
          <a:prstGeom prst="rect">
            <a:avLst/>
          </a:prstGeom>
          <a:noFill/>
        </p:spPr>
        <p:txBody>
          <a:bodyPr wrap="none" rtlCol="0">
            <a:spAutoFit/>
          </a:bodyPr>
          <a:lstStyle/>
          <a:p>
            <a:r>
              <a:rPr lang="en-US" altLang="zh-TW" sz="4800" dirty="0" smtClean="0">
                <a:solidFill>
                  <a:srgbClr val="C00000"/>
                </a:solidFill>
                <a:latin typeface="微軟正黑體" panose="020B0604030504040204" pitchFamily="34" charset="-120"/>
                <a:ea typeface="微軟正黑體" panose="020B0604030504040204" pitchFamily="34" charset="-120"/>
              </a:rPr>
              <a:t>?</a:t>
            </a:r>
            <a:r>
              <a:rPr lang="zh-TW" altLang="en-US" sz="2000" dirty="0" smtClean="0">
                <a:solidFill>
                  <a:srgbClr val="C00000"/>
                </a:solidFill>
                <a:latin typeface="微軟正黑體" panose="020B0604030504040204" pitchFamily="34" charset="-120"/>
                <a:ea typeface="微軟正黑體" panose="020B0604030504040204" pitchFamily="34" charset="-120"/>
              </a:rPr>
              <a:t>有差嗎？</a:t>
            </a:r>
            <a:endParaRPr lang="zh-TW" altLang="en-US" sz="4800" dirty="0">
              <a:solidFill>
                <a:srgbClr val="C00000"/>
              </a:solidFill>
              <a:latin typeface="微軟正黑體" panose="020B0604030504040204" pitchFamily="34" charset="-120"/>
              <a:ea typeface="微軟正黑體" panose="020B0604030504040204" pitchFamily="34" charset="-120"/>
            </a:endParaRPr>
          </a:p>
        </p:txBody>
      </p:sp>
      <p:pic>
        <p:nvPicPr>
          <p:cNvPr id="44" name="圖片 43"/>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2967754" y="4809457"/>
            <a:ext cx="587840" cy="796297"/>
          </a:xfrm>
          <a:prstGeom prst="rect">
            <a:avLst/>
          </a:prstGeom>
        </p:spPr>
      </p:pic>
      <p:pic>
        <p:nvPicPr>
          <p:cNvPr id="45" name="圖片 44"/>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2352030" y="4809456"/>
            <a:ext cx="587840" cy="796297"/>
          </a:xfrm>
          <a:prstGeom prst="rect">
            <a:avLst/>
          </a:prstGeom>
        </p:spPr>
      </p:pic>
      <p:pic>
        <p:nvPicPr>
          <p:cNvPr id="46" name="圖片 45"/>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16200000">
            <a:off x="2961001" y="4218031"/>
            <a:ext cx="587840" cy="796297"/>
          </a:xfrm>
          <a:prstGeom prst="rect">
            <a:avLst/>
          </a:prstGeom>
        </p:spPr>
      </p:pic>
      <p:pic>
        <p:nvPicPr>
          <p:cNvPr id="47" name="圖片 46"/>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16200000">
            <a:off x="2958222" y="4819093"/>
            <a:ext cx="587840" cy="796297"/>
          </a:xfrm>
          <a:prstGeom prst="rect">
            <a:avLst/>
          </a:prstGeom>
        </p:spPr>
      </p:pic>
      <p:pic>
        <p:nvPicPr>
          <p:cNvPr id="48" name="圖片 47"/>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16200000">
            <a:off x="2958222" y="5395855"/>
            <a:ext cx="587840" cy="796297"/>
          </a:xfrm>
          <a:prstGeom prst="rect">
            <a:avLst/>
          </a:prstGeom>
        </p:spPr>
      </p:pic>
      <p:pic>
        <p:nvPicPr>
          <p:cNvPr id="49" name="圖片 48"/>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10800000">
            <a:off x="2368760" y="4800038"/>
            <a:ext cx="587840" cy="796297"/>
          </a:xfrm>
          <a:prstGeom prst="rect">
            <a:avLst/>
          </a:prstGeom>
        </p:spPr>
      </p:pic>
      <p:pic>
        <p:nvPicPr>
          <p:cNvPr id="50" name="圖片 49"/>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10800000">
            <a:off x="2961001" y="4818610"/>
            <a:ext cx="587840" cy="796297"/>
          </a:xfrm>
          <a:prstGeom prst="rect">
            <a:avLst/>
          </a:prstGeom>
        </p:spPr>
      </p:pic>
      <p:pic>
        <p:nvPicPr>
          <p:cNvPr id="51" name="圖片 50"/>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10800000">
            <a:off x="3562348" y="4800037"/>
            <a:ext cx="587840" cy="796297"/>
          </a:xfrm>
          <a:prstGeom prst="rect">
            <a:avLst/>
          </a:prstGeom>
        </p:spPr>
      </p:pic>
      <p:pic>
        <p:nvPicPr>
          <p:cNvPr id="52" name="圖片 51"/>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5400000">
            <a:off x="2964975" y="5391243"/>
            <a:ext cx="587840" cy="796297"/>
          </a:xfrm>
          <a:prstGeom prst="rect">
            <a:avLst/>
          </a:prstGeom>
        </p:spPr>
      </p:pic>
      <p:pic>
        <p:nvPicPr>
          <p:cNvPr id="53" name="圖片 52"/>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5400000">
            <a:off x="2951468" y="4813068"/>
            <a:ext cx="587840" cy="796297"/>
          </a:xfrm>
          <a:prstGeom prst="rect">
            <a:avLst/>
          </a:prstGeom>
        </p:spPr>
      </p:pic>
      <p:pic>
        <p:nvPicPr>
          <p:cNvPr id="54" name="圖片 53"/>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5400000">
            <a:off x="2976194" y="4215942"/>
            <a:ext cx="587840" cy="796297"/>
          </a:xfrm>
          <a:prstGeom prst="rect">
            <a:avLst/>
          </a:prstGeom>
        </p:spPr>
      </p:pic>
    </p:spTree>
    <p:extLst>
      <p:ext uri="{BB962C8B-B14F-4D97-AF65-F5344CB8AC3E}">
        <p14:creationId xmlns:p14="http://schemas.microsoft.com/office/powerpoint/2010/main" val="315463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3"/>
                                        </p:tgtEl>
                                        <p:attrNameLst>
                                          <p:attrName>style.visibility</p:attrName>
                                        </p:attrNameLst>
                                      </p:cBhvr>
                                      <p:to>
                                        <p:strVal val="visible"/>
                                      </p:to>
                                    </p:se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4"/>
                                        </p:tgtEl>
                                        <p:attrNameLst>
                                          <p:attrName>style.visibility</p:attrName>
                                        </p:attrNameLst>
                                      </p:cBhvr>
                                      <p:to>
                                        <p:strVal val="visible"/>
                                      </p:to>
                                    </p:set>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練習三</a:t>
            </a:r>
            <a:endParaRPr lang="zh-TW" altLang="en-US" dirty="0"/>
          </a:p>
        </p:txBody>
      </p:sp>
      <p:sp>
        <p:nvSpPr>
          <p:cNvPr id="3" name="內容版面配置區 2"/>
          <p:cNvSpPr>
            <a:spLocks noGrp="1"/>
          </p:cNvSpPr>
          <p:nvPr>
            <p:ph idx="1"/>
          </p:nvPr>
        </p:nvSpPr>
        <p:spPr/>
        <p:txBody>
          <a:bodyPr/>
          <a:lstStyle/>
          <a:p>
            <a:r>
              <a:rPr lang="zh-TW" altLang="en-US" dirty="0" smtClean="0"/>
              <a:t>給你十個數字，請找出最大的數字是多少？</a:t>
            </a:r>
            <a:endParaRPr lang="en-US" altLang="zh-TW" dirty="0" smtClean="0"/>
          </a:p>
          <a:p>
            <a:endParaRPr lang="en-US" altLang="zh-TW" dirty="0"/>
          </a:p>
          <a:p>
            <a:r>
              <a:rPr lang="zh-TW" altLang="en-US" dirty="0" smtClean="0"/>
              <a:t>人怎麼思考？</a:t>
            </a:r>
            <a:endParaRPr lang="en-US" altLang="zh-TW" dirty="0" smtClean="0"/>
          </a:p>
          <a:p>
            <a:r>
              <a:rPr lang="zh-TW" altLang="en-US" dirty="0"/>
              <a:t>電腦怎麼解決問題</a:t>
            </a:r>
            <a:r>
              <a:rPr lang="zh-TW" altLang="en-US" dirty="0" smtClean="0"/>
              <a:t>？</a:t>
            </a:r>
            <a:endParaRPr lang="en-US" altLang="zh-TW" dirty="0" smtClean="0"/>
          </a:p>
          <a:p>
            <a:pPr lvl="1"/>
            <a:r>
              <a:rPr lang="zh-TW" altLang="en-US" dirty="0" smtClean="0"/>
              <a:t>拆解成小步驟。</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87107119"/>
              </p:ext>
            </p:extLst>
          </p:nvPr>
        </p:nvGraphicFramePr>
        <p:xfrm>
          <a:off x="1584747" y="4250387"/>
          <a:ext cx="6525810" cy="752518"/>
        </p:xfrm>
        <a:graphic>
          <a:graphicData uri="http://schemas.openxmlformats.org/drawingml/2006/table">
            <a:tbl>
              <a:tblPr firstRow="1" bandRow="1">
                <a:tableStyleId>{5C22544A-7EE6-4342-B048-85BDC9FD1C3A}</a:tableStyleId>
              </a:tblPr>
              <a:tblGrid>
                <a:gridCol w="652581">
                  <a:extLst>
                    <a:ext uri="{9D8B030D-6E8A-4147-A177-3AD203B41FA5}">
                      <a16:colId xmlns:a16="http://schemas.microsoft.com/office/drawing/2014/main" val="2705383370"/>
                    </a:ext>
                  </a:extLst>
                </a:gridCol>
                <a:gridCol w="652581">
                  <a:extLst>
                    <a:ext uri="{9D8B030D-6E8A-4147-A177-3AD203B41FA5}">
                      <a16:colId xmlns:a16="http://schemas.microsoft.com/office/drawing/2014/main" val="2844190125"/>
                    </a:ext>
                  </a:extLst>
                </a:gridCol>
                <a:gridCol w="652581">
                  <a:extLst>
                    <a:ext uri="{9D8B030D-6E8A-4147-A177-3AD203B41FA5}">
                      <a16:colId xmlns:a16="http://schemas.microsoft.com/office/drawing/2014/main" val="2014148948"/>
                    </a:ext>
                  </a:extLst>
                </a:gridCol>
                <a:gridCol w="652581">
                  <a:extLst>
                    <a:ext uri="{9D8B030D-6E8A-4147-A177-3AD203B41FA5}">
                      <a16:colId xmlns:a16="http://schemas.microsoft.com/office/drawing/2014/main" val="279163920"/>
                    </a:ext>
                  </a:extLst>
                </a:gridCol>
                <a:gridCol w="652581">
                  <a:extLst>
                    <a:ext uri="{9D8B030D-6E8A-4147-A177-3AD203B41FA5}">
                      <a16:colId xmlns:a16="http://schemas.microsoft.com/office/drawing/2014/main" val="1210402196"/>
                    </a:ext>
                  </a:extLst>
                </a:gridCol>
                <a:gridCol w="652581">
                  <a:extLst>
                    <a:ext uri="{9D8B030D-6E8A-4147-A177-3AD203B41FA5}">
                      <a16:colId xmlns:a16="http://schemas.microsoft.com/office/drawing/2014/main" val="2839229281"/>
                    </a:ext>
                  </a:extLst>
                </a:gridCol>
                <a:gridCol w="652581">
                  <a:extLst>
                    <a:ext uri="{9D8B030D-6E8A-4147-A177-3AD203B41FA5}">
                      <a16:colId xmlns:a16="http://schemas.microsoft.com/office/drawing/2014/main" val="773669187"/>
                    </a:ext>
                  </a:extLst>
                </a:gridCol>
                <a:gridCol w="652581">
                  <a:extLst>
                    <a:ext uri="{9D8B030D-6E8A-4147-A177-3AD203B41FA5}">
                      <a16:colId xmlns:a16="http://schemas.microsoft.com/office/drawing/2014/main" val="2726142893"/>
                    </a:ext>
                  </a:extLst>
                </a:gridCol>
                <a:gridCol w="652581">
                  <a:extLst>
                    <a:ext uri="{9D8B030D-6E8A-4147-A177-3AD203B41FA5}">
                      <a16:colId xmlns:a16="http://schemas.microsoft.com/office/drawing/2014/main" val="3558725404"/>
                    </a:ext>
                  </a:extLst>
                </a:gridCol>
                <a:gridCol w="652581">
                  <a:extLst>
                    <a:ext uri="{9D8B030D-6E8A-4147-A177-3AD203B41FA5}">
                      <a16:colId xmlns:a16="http://schemas.microsoft.com/office/drawing/2014/main" val="2450490748"/>
                    </a:ext>
                  </a:extLst>
                </a:gridCol>
              </a:tblGrid>
              <a:tr h="752518">
                <a:tc>
                  <a:txBody>
                    <a:bodyPr/>
                    <a:lstStyle/>
                    <a:p>
                      <a:pPr algn="ctr"/>
                      <a:r>
                        <a:rPr lang="en-US" altLang="zh-TW" dirty="0" smtClean="0">
                          <a:solidFill>
                            <a:schemeClr val="tx1"/>
                          </a:solidFill>
                        </a:rPr>
                        <a:t>3</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15</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7</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24</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22</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8</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77</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9</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65</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6717400"/>
                  </a:ext>
                </a:extLst>
              </a:tr>
            </a:tbl>
          </a:graphicData>
        </a:graphic>
      </p:graphicFrame>
      <p:sp>
        <p:nvSpPr>
          <p:cNvPr id="5" name="矩形 4"/>
          <p:cNvSpPr/>
          <p:nvPr/>
        </p:nvSpPr>
        <p:spPr>
          <a:xfrm>
            <a:off x="6044184" y="4100975"/>
            <a:ext cx="868680" cy="1033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2542032" y="5365345"/>
            <a:ext cx="707245" cy="369332"/>
          </a:xfrm>
          <a:prstGeom prst="rect">
            <a:avLst/>
          </a:prstGeom>
          <a:noFill/>
        </p:spPr>
        <p:txBody>
          <a:bodyPr wrap="none" rtlCol="0">
            <a:spAutoFit/>
          </a:bodyPr>
          <a:lstStyle/>
          <a:p>
            <a:r>
              <a:rPr lang="en-US" altLang="zh-TW" dirty="0" smtClean="0"/>
              <a:t>Max=</a:t>
            </a:r>
            <a:endParaRPr lang="zh-TW" altLang="en-US" dirty="0"/>
          </a:p>
        </p:txBody>
      </p:sp>
      <p:sp>
        <p:nvSpPr>
          <p:cNvPr id="7" name="文字方塊 6"/>
          <p:cNvSpPr txBox="1"/>
          <p:nvPr/>
        </p:nvSpPr>
        <p:spPr>
          <a:xfrm>
            <a:off x="3249277" y="5349956"/>
            <a:ext cx="335348" cy="400110"/>
          </a:xfrm>
          <a:prstGeom prst="rect">
            <a:avLst/>
          </a:prstGeom>
          <a:solidFill>
            <a:schemeClr val="bg1"/>
          </a:solidFill>
        </p:spPr>
        <p:txBody>
          <a:bodyPr wrap="none" rtlCol="0">
            <a:spAutoFit/>
          </a:bodyPr>
          <a:lstStyle/>
          <a:p>
            <a:r>
              <a:rPr lang="en-US" altLang="zh-TW" sz="2000" b="1" dirty="0" smtClean="0">
                <a:solidFill>
                  <a:srgbClr val="C00000"/>
                </a:solidFill>
              </a:rPr>
              <a:t>3</a:t>
            </a:r>
            <a:endParaRPr lang="zh-TW" altLang="en-US" sz="2000" b="1" dirty="0">
              <a:solidFill>
                <a:srgbClr val="C00000"/>
              </a:solidFill>
            </a:endParaRPr>
          </a:p>
        </p:txBody>
      </p:sp>
      <p:sp>
        <p:nvSpPr>
          <p:cNvPr id="8" name="文字方塊 7"/>
          <p:cNvSpPr txBox="1"/>
          <p:nvPr/>
        </p:nvSpPr>
        <p:spPr>
          <a:xfrm>
            <a:off x="3173936" y="5367843"/>
            <a:ext cx="486030" cy="400110"/>
          </a:xfrm>
          <a:prstGeom prst="rect">
            <a:avLst/>
          </a:prstGeom>
          <a:solidFill>
            <a:schemeClr val="bg1"/>
          </a:solidFill>
        </p:spPr>
        <p:txBody>
          <a:bodyPr wrap="none" rtlCol="0">
            <a:spAutoFit/>
          </a:bodyPr>
          <a:lstStyle/>
          <a:p>
            <a:r>
              <a:rPr lang="en-US" altLang="zh-TW" sz="2000" b="1" dirty="0" smtClean="0">
                <a:solidFill>
                  <a:srgbClr val="C00000"/>
                </a:solidFill>
              </a:rPr>
              <a:t>15</a:t>
            </a:r>
            <a:endParaRPr lang="zh-TW" altLang="en-US" sz="2000" b="1" dirty="0">
              <a:solidFill>
                <a:srgbClr val="C00000"/>
              </a:solidFill>
            </a:endParaRPr>
          </a:p>
        </p:txBody>
      </p:sp>
      <p:sp>
        <p:nvSpPr>
          <p:cNvPr id="9" name="文字方塊 8"/>
          <p:cNvSpPr txBox="1"/>
          <p:nvPr/>
        </p:nvSpPr>
        <p:spPr>
          <a:xfrm>
            <a:off x="3189824" y="5349956"/>
            <a:ext cx="486030" cy="400110"/>
          </a:xfrm>
          <a:prstGeom prst="rect">
            <a:avLst/>
          </a:prstGeom>
          <a:solidFill>
            <a:schemeClr val="bg1"/>
          </a:solidFill>
        </p:spPr>
        <p:txBody>
          <a:bodyPr wrap="none" rtlCol="0">
            <a:spAutoFit/>
          </a:bodyPr>
          <a:lstStyle/>
          <a:p>
            <a:r>
              <a:rPr lang="en-US" altLang="zh-TW" sz="2000" b="1" dirty="0" smtClean="0">
                <a:solidFill>
                  <a:srgbClr val="C00000"/>
                </a:solidFill>
              </a:rPr>
              <a:t>24</a:t>
            </a:r>
            <a:endParaRPr lang="zh-TW" altLang="en-US" sz="2000" b="1" dirty="0">
              <a:solidFill>
                <a:srgbClr val="C00000"/>
              </a:solidFill>
            </a:endParaRPr>
          </a:p>
        </p:txBody>
      </p:sp>
      <p:sp>
        <p:nvSpPr>
          <p:cNvPr id="10" name="文字方塊 9"/>
          <p:cNvSpPr txBox="1"/>
          <p:nvPr/>
        </p:nvSpPr>
        <p:spPr>
          <a:xfrm>
            <a:off x="3197502" y="5367843"/>
            <a:ext cx="486030" cy="400110"/>
          </a:xfrm>
          <a:prstGeom prst="rect">
            <a:avLst/>
          </a:prstGeom>
          <a:solidFill>
            <a:schemeClr val="bg1"/>
          </a:solidFill>
        </p:spPr>
        <p:txBody>
          <a:bodyPr wrap="none" rtlCol="0">
            <a:spAutoFit/>
          </a:bodyPr>
          <a:lstStyle/>
          <a:p>
            <a:r>
              <a:rPr lang="en-US" altLang="zh-TW" sz="2000" b="1" dirty="0" smtClean="0">
                <a:solidFill>
                  <a:srgbClr val="C00000"/>
                </a:solidFill>
              </a:rPr>
              <a:t>77</a:t>
            </a:r>
            <a:endParaRPr lang="zh-TW" altLang="en-US" sz="2000" b="1" dirty="0">
              <a:solidFill>
                <a:srgbClr val="C00000"/>
              </a:solidFill>
            </a:endParaRPr>
          </a:p>
        </p:txBody>
      </p:sp>
      <p:sp>
        <p:nvSpPr>
          <p:cNvPr id="11" name="文字方塊 10"/>
          <p:cNvSpPr txBox="1"/>
          <p:nvPr/>
        </p:nvSpPr>
        <p:spPr>
          <a:xfrm>
            <a:off x="3173936" y="5275510"/>
            <a:ext cx="665567" cy="584775"/>
          </a:xfrm>
          <a:prstGeom prst="rect">
            <a:avLst/>
          </a:prstGeom>
          <a:solidFill>
            <a:schemeClr val="bg1"/>
          </a:solidFill>
        </p:spPr>
        <p:txBody>
          <a:bodyPr wrap="none" rtlCol="0">
            <a:spAutoFit/>
          </a:bodyPr>
          <a:lstStyle/>
          <a:p>
            <a:r>
              <a:rPr lang="en-US" altLang="zh-TW" sz="3200" b="1" dirty="0" smtClean="0">
                <a:solidFill>
                  <a:srgbClr val="7030A0"/>
                </a:solidFill>
              </a:rPr>
              <a:t>77</a:t>
            </a:r>
            <a:endParaRPr lang="zh-TW" altLang="en-US" sz="3200" b="1" dirty="0">
              <a:solidFill>
                <a:srgbClr val="7030A0"/>
              </a:solidFill>
            </a:endParaRPr>
          </a:p>
        </p:txBody>
      </p:sp>
    </p:spTree>
    <p:extLst>
      <p:ext uri="{BB962C8B-B14F-4D97-AF65-F5344CB8AC3E}">
        <p14:creationId xmlns:p14="http://schemas.microsoft.com/office/powerpoint/2010/main" val="359669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運算思維</a:t>
            </a:r>
            <a:r>
              <a:rPr lang="en-US" altLang="zh-TW" dirty="0" smtClean="0"/>
              <a:t/>
            </a:r>
            <a:br>
              <a:rPr lang="en-US" altLang="zh-TW" dirty="0" smtClean="0"/>
            </a:br>
            <a:r>
              <a:rPr lang="en-US" altLang="zh-TW" dirty="0"/>
              <a:t>	</a:t>
            </a:r>
            <a:r>
              <a:rPr lang="en-US" altLang="zh-TW" dirty="0" smtClean="0"/>
              <a:t>	--</a:t>
            </a:r>
            <a:r>
              <a:rPr lang="zh-TW" altLang="en-US" dirty="0" smtClean="0"/>
              <a:t>解題過程</a:t>
            </a:r>
            <a:endParaRPr lang="zh-TW" altLang="en-US" dirty="0"/>
          </a:p>
        </p:txBody>
      </p:sp>
      <p:sp>
        <p:nvSpPr>
          <p:cNvPr id="3" name="內容版面配置區 2"/>
          <p:cNvSpPr>
            <a:spLocks noGrp="1"/>
          </p:cNvSpPr>
          <p:nvPr>
            <p:ph idx="1"/>
          </p:nvPr>
        </p:nvSpPr>
        <p:spPr/>
        <p:txBody>
          <a:bodyPr>
            <a:normAutofit/>
          </a:bodyPr>
          <a:lstStyle/>
          <a:p>
            <a:r>
              <a:rPr lang="zh-TW" altLang="en-US" dirty="0" smtClean="0"/>
              <a:t>拆解問題</a:t>
            </a:r>
            <a:r>
              <a:rPr lang="en-US" altLang="zh-TW" dirty="0" smtClean="0"/>
              <a:t>(Decomposition)</a:t>
            </a:r>
          </a:p>
          <a:p>
            <a:pPr lvl="1"/>
            <a:r>
              <a:rPr lang="zh-TW" altLang="en-US" dirty="0"/>
              <a:t>將資料或問題拆解成更小的部分</a:t>
            </a:r>
            <a:r>
              <a:rPr lang="en-US" altLang="zh-TW" dirty="0" smtClean="0"/>
              <a:t>(</a:t>
            </a:r>
            <a:r>
              <a:rPr lang="zh-TW" altLang="en-US" dirty="0" smtClean="0"/>
              <a:t>簡化思考</a:t>
            </a:r>
            <a:r>
              <a:rPr lang="en-US" altLang="zh-TW" dirty="0" smtClean="0"/>
              <a:t>)</a:t>
            </a:r>
          </a:p>
          <a:p>
            <a:r>
              <a:rPr lang="zh-TW" altLang="en-US" dirty="0"/>
              <a:t>發現</a:t>
            </a:r>
            <a:r>
              <a:rPr lang="zh-TW" altLang="en-US" dirty="0" smtClean="0"/>
              <a:t>規律</a:t>
            </a:r>
            <a:r>
              <a:rPr lang="en-US" altLang="zh-TW" dirty="0" smtClean="0"/>
              <a:t>(</a:t>
            </a:r>
            <a:r>
              <a:rPr lang="en-US" altLang="zh-TW" dirty="0" err="1" smtClean="0"/>
              <a:t>Partten</a:t>
            </a:r>
            <a:r>
              <a:rPr lang="en-US" altLang="zh-TW" dirty="0" smtClean="0"/>
              <a:t> Recognition)</a:t>
            </a:r>
          </a:p>
          <a:p>
            <a:pPr lvl="1"/>
            <a:r>
              <a:rPr lang="zh-TW" altLang="en-US" dirty="0"/>
              <a:t>觀察資料的模式、趨勢、或是規則等現象。</a:t>
            </a:r>
            <a:endParaRPr lang="en-US" altLang="zh-TW" dirty="0" smtClean="0"/>
          </a:p>
          <a:p>
            <a:r>
              <a:rPr lang="zh-TW" altLang="en-US" dirty="0" smtClean="0"/>
              <a:t>歸納概念</a:t>
            </a:r>
            <a:r>
              <a:rPr lang="en-US" altLang="zh-TW" dirty="0" smtClean="0"/>
              <a:t>(Abstraction)</a:t>
            </a:r>
          </a:p>
          <a:p>
            <a:pPr lvl="1"/>
            <a:r>
              <a:rPr lang="zh-TW" altLang="en-US" dirty="0"/>
              <a:t>歸納找出一般性通則</a:t>
            </a:r>
            <a:endParaRPr lang="en-US" altLang="zh-TW" dirty="0" smtClean="0"/>
          </a:p>
          <a:p>
            <a:r>
              <a:rPr lang="zh-TW" altLang="en-US" dirty="0"/>
              <a:t>設計</a:t>
            </a:r>
            <a:r>
              <a:rPr lang="zh-TW" altLang="en-US" dirty="0" smtClean="0"/>
              <a:t>演算</a:t>
            </a:r>
            <a:r>
              <a:rPr lang="en-US" altLang="zh-TW" dirty="0" smtClean="0"/>
              <a:t>(Algorithm Design)</a:t>
            </a:r>
          </a:p>
          <a:p>
            <a:pPr lvl="1"/>
            <a:r>
              <a:rPr lang="zh-TW" altLang="en-US" dirty="0"/>
              <a:t>建立一個解決問題的步驟</a:t>
            </a:r>
          </a:p>
        </p:txBody>
      </p:sp>
    </p:spTree>
    <p:extLst>
      <p:ext uri="{BB962C8B-B14F-4D97-AF65-F5344CB8AC3E}">
        <p14:creationId xmlns:p14="http://schemas.microsoft.com/office/powerpoint/2010/main" val="892791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電腦的基本運算有哪些？</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序列</a:t>
            </a:r>
            <a:r>
              <a:rPr lang="zh-TW" altLang="en-US" dirty="0"/>
              <a:t>（</a:t>
            </a:r>
            <a:r>
              <a:rPr lang="en-US" altLang="zh-TW" dirty="0"/>
              <a:t>sequence</a:t>
            </a:r>
            <a:r>
              <a:rPr lang="zh-TW" altLang="en-US" dirty="0"/>
              <a:t>）：對某一個任務，確定一系列的步驟</a:t>
            </a:r>
          </a:p>
          <a:p>
            <a:r>
              <a:rPr lang="zh-TW" altLang="en-US" dirty="0"/>
              <a:t>迴圈（</a:t>
            </a:r>
            <a:r>
              <a:rPr lang="en-US" altLang="zh-TW" dirty="0"/>
              <a:t>loops</a:t>
            </a:r>
            <a:r>
              <a:rPr lang="zh-TW" altLang="en-US" dirty="0"/>
              <a:t>）：重複執行相同的序列</a:t>
            </a:r>
          </a:p>
          <a:p>
            <a:r>
              <a:rPr lang="zh-TW" altLang="en-US" dirty="0"/>
              <a:t>平行（</a:t>
            </a:r>
            <a:r>
              <a:rPr lang="en-US" altLang="zh-TW" dirty="0"/>
              <a:t>parallelism</a:t>
            </a:r>
            <a:r>
              <a:rPr lang="zh-TW" altLang="en-US" dirty="0"/>
              <a:t>）：在同一時間讓許多事同時發生</a:t>
            </a:r>
          </a:p>
          <a:p>
            <a:r>
              <a:rPr lang="zh-TW" altLang="en-US" dirty="0"/>
              <a:t>事件（</a:t>
            </a:r>
            <a:r>
              <a:rPr lang="en-US" altLang="zh-TW" dirty="0"/>
              <a:t>events</a:t>
            </a:r>
            <a:r>
              <a:rPr lang="zh-TW" altLang="en-US" dirty="0"/>
              <a:t>）：一件事引發另一件事的發生</a:t>
            </a:r>
          </a:p>
          <a:p>
            <a:r>
              <a:rPr lang="zh-TW" altLang="en-US" dirty="0"/>
              <a:t>條件（</a:t>
            </a:r>
            <a:r>
              <a:rPr lang="en-US" altLang="zh-TW" dirty="0"/>
              <a:t>conditionals</a:t>
            </a:r>
            <a:r>
              <a:rPr lang="zh-TW" altLang="en-US" dirty="0"/>
              <a:t>）：根據條件做決定</a:t>
            </a:r>
          </a:p>
          <a:p>
            <a:r>
              <a:rPr lang="zh-TW" altLang="en-US" dirty="0"/>
              <a:t>運算子（</a:t>
            </a:r>
            <a:r>
              <a:rPr lang="en-US" altLang="zh-TW" dirty="0"/>
              <a:t>operators</a:t>
            </a:r>
            <a:r>
              <a:rPr lang="zh-TW" altLang="en-US" dirty="0"/>
              <a:t>）：支援數學與邏輯的表達</a:t>
            </a:r>
          </a:p>
          <a:p>
            <a:r>
              <a:rPr lang="zh-TW" altLang="en-US" dirty="0"/>
              <a:t>資料（</a:t>
            </a:r>
            <a:r>
              <a:rPr lang="en-US" altLang="zh-TW" dirty="0"/>
              <a:t>data</a:t>
            </a:r>
            <a:r>
              <a:rPr lang="zh-TW" altLang="en-US" dirty="0"/>
              <a:t>）：儲存資料、讀取資料與更新資料</a:t>
            </a:r>
          </a:p>
        </p:txBody>
      </p:sp>
    </p:spTree>
    <p:extLst>
      <p:ext uri="{BB962C8B-B14F-4D97-AF65-F5344CB8AC3E}">
        <p14:creationId xmlns:p14="http://schemas.microsoft.com/office/powerpoint/2010/main" val="120690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圖像化思考</a:t>
            </a:r>
            <a:endParaRPr lang="zh-TW" altLang="en-US" dirty="0"/>
          </a:p>
        </p:txBody>
      </p:sp>
      <p:sp>
        <p:nvSpPr>
          <p:cNvPr id="3" name="內容版面配置區 2"/>
          <p:cNvSpPr>
            <a:spLocks noGrp="1"/>
          </p:cNvSpPr>
          <p:nvPr>
            <p:ph idx="1"/>
          </p:nvPr>
        </p:nvSpPr>
        <p:spPr/>
        <p:txBody>
          <a:bodyPr/>
          <a:lstStyle/>
          <a:p>
            <a:r>
              <a:rPr lang="zh-TW" altLang="en-US" dirty="0" smtClean="0"/>
              <a:t>練習一流程圖的畫法如右。</a:t>
            </a:r>
            <a:endParaRPr lang="zh-TW" altLang="en-US" dirty="0"/>
          </a:p>
        </p:txBody>
      </p:sp>
      <p:sp>
        <p:nvSpPr>
          <p:cNvPr id="6" name="圓角矩形 5"/>
          <p:cNvSpPr/>
          <p:nvPr/>
        </p:nvSpPr>
        <p:spPr>
          <a:xfrm>
            <a:off x="4853188" y="1930400"/>
            <a:ext cx="1143000" cy="3921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開始</a:t>
            </a:r>
            <a:endParaRPr lang="zh-TW" altLang="en-US" dirty="0">
              <a:solidFill>
                <a:schemeClr val="tx1"/>
              </a:solidFill>
            </a:endParaRPr>
          </a:p>
        </p:txBody>
      </p:sp>
      <p:sp>
        <p:nvSpPr>
          <p:cNvPr id="7" name="矩形 6"/>
          <p:cNvSpPr/>
          <p:nvPr/>
        </p:nvSpPr>
        <p:spPr>
          <a:xfrm>
            <a:off x="4789180" y="2933192"/>
            <a:ext cx="1271016" cy="4643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前進</a:t>
            </a:r>
            <a:endParaRPr lang="zh-TW" altLang="en-US" dirty="0">
              <a:solidFill>
                <a:schemeClr val="tx1"/>
              </a:solidFill>
            </a:endParaRPr>
          </a:p>
        </p:txBody>
      </p:sp>
      <p:cxnSp>
        <p:nvCxnSpPr>
          <p:cNvPr id="9" name="直線單箭頭接點 8"/>
          <p:cNvCxnSpPr>
            <a:stCxn id="6" idx="2"/>
            <a:endCxn id="7" idx="0"/>
          </p:cNvCxnSpPr>
          <p:nvPr/>
        </p:nvCxnSpPr>
        <p:spPr>
          <a:xfrm>
            <a:off x="5424688" y="2322576"/>
            <a:ext cx="0" cy="61061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789180" y="4997724"/>
            <a:ext cx="1271016" cy="4643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倒退</a:t>
            </a:r>
            <a:endParaRPr lang="zh-TW" altLang="en-US" dirty="0">
              <a:solidFill>
                <a:schemeClr val="tx1"/>
              </a:solidFill>
            </a:endParaRPr>
          </a:p>
        </p:txBody>
      </p:sp>
      <p:cxnSp>
        <p:nvCxnSpPr>
          <p:cNvPr id="11" name="直線單箭頭接點 10"/>
          <p:cNvCxnSpPr>
            <a:stCxn id="14" idx="2"/>
            <a:endCxn id="10" idx="0"/>
          </p:cNvCxnSpPr>
          <p:nvPr/>
        </p:nvCxnSpPr>
        <p:spPr>
          <a:xfrm>
            <a:off x="5424688" y="4484418"/>
            <a:ext cx="0" cy="51330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789180" y="4020106"/>
            <a:ext cx="1271016" cy="4643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前進</a:t>
            </a:r>
            <a:endParaRPr lang="zh-TW" altLang="en-US" dirty="0">
              <a:solidFill>
                <a:schemeClr val="tx1"/>
              </a:solidFill>
            </a:endParaRPr>
          </a:p>
        </p:txBody>
      </p:sp>
      <p:cxnSp>
        <p:nvCxnSpPr>
          <p:cNvPr id="15" name="直線單箭頭接點 14"/>
          <p:cNvCxnSpPr>
            <a:stCxn id="7" idx="2"/>
            <a:endCxn id="14" idx="0"/>
          </p:cNvCxnSpPr>
          <p:nvPr/>
        </p:nvCxnSpPr>
        <p:spPr>
          <a:xfrm>
            <a:off x="5424688" y="3397504"/>
            <a:ext cx="0" cy="62260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2"/>
            <a:endCxn id="21" idx="0"/>
          </p:cNvCxnSpPr>
          <p:nvPr/>
        </p:nvCxnSpPr>
        <p:spPr>
          <a:xfrm>
            <a:off x="5424688" y="5462036"/>
            <a:ext cx="0" cy="521819"/>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圓角矩形 20"/>
          <p:cNvSpPr/>
          <p:nvPr/>
        </p:nvSpPr>
        <p:spPr>
          <a:xfrm>
            <a:off x="4853188" y="5983855"/>
            <a:ext cx="1143000" cy="3921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結束</a:t>
            </a:r>
          </a:p>
        </p:txBody>
      </p:sp>
      <p:pic>
        <p:nvPicPr>
          <p:cNvPr id="1026" name="Picture 2" descr="http://www.chwa.com.tw/TResource/VS/book2/ch2/p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1" y="743712"/>
            <a:ext cx="4590288" cy="59519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表格 15"/>
          <p:cNvGraphicFramePr>
            <a:graphicFrameLocks noGrp="1"/>
          </p:cNvGraphicFramePr>
          <p:nvPr>
            <p:extLst>
              <p:ext uri="{D42A27DB-BD31-4B8C-83A1-F6EECF244321}">
                <p14:modId xmlns:p14="http://schemas.microsoft.com/office/powerpoint/2010/main" val="1456142406"/>
              </p:ext>
            </p:extLst>
          </p:nvPr>
        </p:nvGraphicFramePr>
        <p:xfrm>
          <a:off x="304851" y="2787528"/>
          <a:ext cx="4166575" cy="2924650"/>
        </p:xfrm>
        <a:graphic>
          <a:graphicData uri="http://schemas.openxmlformats.org/drawingml/2006/table">
            <a:tbl>
              <a:tblPr firstRow="1" bandRow="1">
                <a:tableStyleId>{5C22544A-7EE6-4342-B048-85BDC9FD1C3A}</a:tableStyleId>
              </a:tblPr>
              <a:tblGrid>
                <a:gridCol w="595225">
                  <a:extLst>
                    <a:ext uri="{9D8B030D-6E8A-4147-A177-3AD203B41FA5}">
                      <a16:colId xmlns:a16="http://schemas.microsoft.com/office/drawing/2014/main" val="2665197505"/>
                    </a:ext>
                  </a:extLst>
                </a:gridCol>
                <a:gridCol w="595225">
                  <a:extLst>
                    <a:ext uri="{9D8B030D-6E8A-4147-A177-3AD203B41FA5}">
                      <a16:colId xmlns:a16="http://schemas.microsoft.com/office/drawing/2014/main" val="2353678961"/>
                    </a:ext>
                  </a:extLst>
                </a:gridCol>
                <a:gridCol w="595225">
                  <a:extLst>
                    <a:ext uri="{9D8B030D-6E8A-4147-A177-3AD203B41FA5}">
                      <a16:colId xmlns:a16="http://schemas.microsoft.com/office/drawing/2014/main" val="2430963679"/>
                    </a:ext>
                  </a:extLst>
                </a:gridCol>
                <a:gridCol w="595225">
                  <a:extLst>
                    <a:ext uri="{9D8B030D-6E8A-4147-A177-3AD203B41FA5}">
                      <a16:colId xmlns:a16="http://schemas.microsoft.com/office/drawing/2014/main" val="1388671552"/>
                    </a:ext>
                  </a:extLst>
                </a:gridCol>
                <a:gridCol w="595225">
                  <a:extLst>
                    <a:ext uri="{9D8B030D-6E8A-4147-A177-3AD203B41FA5}">
                      <a16:colId xmlns:a16="http://schemas.microsoft.com/office/drawing/2014/main" val="2408212926"/>
                    </a:ext>
                  </a:extLst>
                </a:gridCol>
                <a:gridCol w="595225">
                  <a:extLst>
                    <a:ext uri="{9D8B030D-6E8A-4147-A177-3AD203B41FA5}">
                      <a16:colId xmlns:a16="http://schemas.microsoft.com/office/drawing/2014/main" val="3363564987"/>
                    </a:ext>
                  </a:extLst>
                </a:gridCol>
                <a:gridCol w="595225">
                  <a:extLst>
                    <a:ext uri="{9D8B030D-6E8A-4147-A177-3AD203B41FA5}">
                      <a16:colId xmlns:a16="http://schemas.microsoft.com/office/drawing/2014/main" val="1720363817"/>
                    </a:ext>
                  </a:extLst>
                </a:gridCol>
              </a:tblGrid>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233005292"/>
                  </a:ext>
                </a:extLst>
              </a:tr>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309695753"/>
                  </a:ext>
                </a:extLst>
              </a:tr>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18285296"/>
                  </a:ext>
                </a:extLst>
              </a:tr>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5825883"/>
                  </a:ext>
                </a:extLst>
              </a:tr>
              <a:tr h="58493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3384529"/>
                  </a:ext>
                </a:extLst>
              </a:tr>
            </a:tbl>
          </a:graphicData>
        </a:graphic>
      </p:graphicFrame>
      <p:pic>
        <p:nvPicPr>
          <p:cNvPr id="17" name="圖片 1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ackgroundRemoval t="0" b="100000" l="0" r="100000"/>
                    </a14:imgEffect>
                    <a14:imgEffect>
                      <a14:saturation sat="0"/>
                    </a14:imgEffect>
                  </a14:imgLayer>
                </a14:imgProps>
              </a:ext>
            </a:extLst>
          </a:blip>
          <a:stretch>
            <a:fillRect/>
          </a:stretch>
        </p:blipFill>
        <p:spPr>
          <a:xfrm rot="16200000">
            <a:off x="2100102" y="3850281"/>
            <a:ext cx="576072" cy="813816"/>
          </a:xfrm>
          <a:prstGeom prst="rect">
            <a:avLst/>
          </a:prstGeom>
        </p:spPr>
      </p:pic>
      <p:sp>
        <p:nvSpPr>
          <p:cNvPr id="19" name="文字方塊 18"/>
          <p:cNvSpPr txBox="1"/>
          <p:nvPr/>
        </p:nvSpPr>
        <p:spPr>
          <a:xfrm>
            <a:off x="2140280" y="4463037"/>
            <a:ext cx="482824" cy="830997"/>
          </a:xfrm>
          <a:prstGeom prst="rect">
            <a:avLst/>
          </a:prstGeom>
          <a:noFill/>
        </p:spPr>
        <p:txBody>
          <a:bodyPr wrap="none" rtlCol="0">
            <a:spAutoFit/>
          </a:bodyPr>
          <a:lstStyle/>
          <a:p>
            <a:r>
              <a:rPr lang="en-US" altLang="zh-TW" sz="4800" dirty="0" smtClean="0">
                <a:solidFill>
                  <a:srgbClr val="C00000"/>
                </a:solidFill>
                <a:latin typeface="微軟正黑體" panose="020B0604030504040204" pitchFamily="34" charset="-120"/>
                <a:ea typeface="微軟正黑體" panose="020B0604030504040204" pitchFamily="34" charset="-120"/>
              </a:rPr>
              <a:t>?</a:t>
            </a:r>
            <a:endParaRPr lang="zh-TW" altLang="en-US" sz="4800" dirty="0">
              <a:solidFill>
                <a:srgbClr val="C00000"/>
              </a:solidFill>
              <a:latin typeface="微軟正黑體" panose="020B0604030504040204" pitchFamily="34" charset="-120"/>
              <a:ea typeface="微軟正黑體" panose="020B0604030504040204" pitchFamily="34" charset="-120"/>
            </a:endParaRPr>
          </a:p>
        </p:txBody>
      </p:sp>
      <p:pic>
        <p:nvPicPr>
          <p:cNvPr id="20" name="圖片 19"/>
          <p:cNvPicPr>
            <a:picLocks noChangeAspect="1"/>
          </p:cNvPicPr>
          <p:nvPr/>
        </p:nvPicPr>
        <p:blipFill>
          <a:blip r:embed="rId5">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2084093" y="4452017"/>
            <a:ext cx="587840" cy="796297"/>
          </a:xfrm>
          <a:prstGeom prst="rect">
            <a:avLst/>
          </a:prstGeom>
        </p:spPr>
      </p:pic>
      <p:pic>
        <p:nvPicPr>
          <p:cNvPr id="22" name="圖片 21"/>
          <p:cNvPicPr>
            <a:picLocks noChangeAspect="1"/>
          </p:cNvPicPr>
          <p:nvPr/>
        </p:nvPicPr>
        <p:blipFill>
          <a:blip r:embed="rId5">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1479433" y="4452016"/>
            <a:ext cx="587840" cy="796297"/>
          </a:xfrm>
          <a:prstGeom prst="rect">
            <a:avLst/>
          </a:prstGeom>
        </p:spPr>
      </p:pic>
      <p:pic>
        <p:nvPicPr>
          <p:cNvPr id="23" name="圖片 22"/>
          <p:cNvPicPr>
            <a:picLocks noChangeAspect="1"/>
          </p:cNvPicPr>
          <p:nvPr/>
        </p:nvPicPr>
        <p:blipFill>
          <a:blip r:embed="rId5">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rot="16200000">
            <a:off x="2074945" y="3870399"/>
            <a:ext cx="587840" cy="796297"/>
          </a:xfrm>
          <a:prstGeom prst="rect">
            <a:avLst/>
          </a:prstGeom>
        </p:spPr>
      </p:pic>
      <p:pic>
        <p:nvPicPr>
          <p:cNvPr id="24" name="圖片 23"/>
          <p:cNvPicPr>
            <a:picLocks noChangeAspect="1"/>
          </p:cNvPicPr>
          <p:nvPr/>
        </p:nvPicPr>
        <p:blipFill>
          <a:blip r:embed="rId5">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2678873" y="4463037"/>
            <a:ext cx="587840" cy="796297"/>
          </a:xfrm>
          <a:prstGeom prst="rect">
            <a:avLst/>
          </a:prstGeom>
        </p:spPr>
      </p:pic>
    </p:spTree>
    <p:extLst>
      <p:ext uri="{BB962C8B-B14F-4D97-AF65-F5344CB8AC3E}">
        <p14:creationId xmlns:p14="http://schemas.microsoft.com/office/powerpoint/2010/main" val="113658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數位化 或 數字化</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84573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為什麼要  數位化 </a:t>
            </a:r>
            <a:r>
              <a:rPr lang="zh-TW" altLang="en-US" dirty="0"/>
              <a:t>或 數字化</a:t>
            </a:r>
          </a:p>
        </p:txBody>
      </p:sp>
      <p:sp>
        <p:nvSpPr>
          <p:cNvPr id="5" name="內容版面配置區 4"/>
          <p:cNvSpPr>
            <a:spLocks noGrp="1"/>
          </p:cNvSpPr>
          <p:nvPr>
            <p:ph idx="1"/>
          </p:nvPr>
        </p:nvSpPr>
        <p:spPr/>
        <p:txBody>
          <a:bodyPr/>
          <a:lstStyle/>
          <a:p>
            <a:r>
              <a:rPr lang="zh-TW" altLang="en-US" dirty="0" smtClean="0"/>
              <a:t>因為電腦裡面紀錄的都是一堆 </a:t>
            </a:r>
            <a:r>
              <a:rPr lang="en-US" altLang="zh-TW" dirty="0" smtClean="0"/>
              <a:t>0101010101110100011</a:t>
            </a:r>
          </a:p>
          <a:p>
            <a:r>
              <a:rPr lang="zh-TW" altLang="en-US" dirty="0"/>
              <a:t>也就是二進位的</a:t>
            </a:r>
            <a:r>
              <a:rPr lang="zh-TW" altLang="en-US" dirty="0" smtClean="0"/>
              <a:t>數字</a:t>
            </a:r>
            <a:endParaRPr lang="en-US" altLang="zh-TW" dirty="0" smtClean="0"/>
          </a:p>
          <a:p>
            <a:r>
              <a:rPr lang="zh-TW" altLang="en-US" dirty="0"/>
              <a:t>人為規定每</a:t>
            </a:r>
            <a:r>
              <a:rPr lang="en-US" altLang="zh-TW" dirty="0"/>
              <a:t>8</a:t>
            </a:r>
            <a:r>
              <a:rPr lang="zh-TW" altLang="en-US" dirty="0"/>
              <a:t>個</a:t>
            </a:r>
            <a:r>
              <a:rPr lang="en-US" altLang="zh-TW" dirty="0"/>
              <a:t>bit</a:t>
            </a:r>
            <a:r>
              <a:rPr lang="zh-TW" altLang="en-US" dirty="0"/>
              <a:t>合成一個</a:t>
            </a:r>
            <a:r>
              <a:rPr lang="en-US" altLang="zh-TW" dirty="0" smtClean="0"/>
              <a:t>byte</a:t>
            </a:r>
          </a:p>
          <a:p>
            <a:r>
              <a:rPr lang="zh-TW" altLang="en-US" dirty="0"/>
              <a:t>由</a:t>
            </a:r>
            <a:r>
              <a:rPr lang="en-US" altLang="zh-TW" dirty="0"/>
              <a:t>byte</a:t>
            </a:r>
            <a:r>
              <a:rPr lang="zh-TW" altLang="en-US" dirty="0"/>
              <a:t>出發</a:t>
            </a:r>
            <a:r>
              <a:rPr lang="zh-TW" altLang="en-US" dirty="0" smtClean="0"/>
              <a:t>，人為規定出</a:t>
            </a:r>
            <a:r>
              <a:rPr lang="en-US" altLang="zh-TW" dirty="0" smtClean="0"/>
              <a:t>ASCII Code</a:t>
            </a:r>
          </a:p>
          <a:p>
            <a:pPr lvl="1"/>
            <a:r>
              <a:rPr lang="zh-TW" altLang="en-US" dirty="0"/>
              <a:t>從此大家</a:t>
            </a:r>
            <a:r>
              <a:rPr lang="zh-TW" altLang="en-US" dirty="0" smtClean="0"/>
              <a:t>公認 </a:t>
            </a:r>
            <a:r>
              <a:rPr lang="en-US" altLang="zh-TW" dirty="0" smtClean="0"/>
              <a:t>A </a:t>
            </a:r>
            <a:r>
              <a:rPr lang="en-US" altLang="zh-TW" dirty="0" smtClean="0">
                <a:sym typeface="Symbol" panose="05050102010706020507" pitchFamily="18" charset="2"/>
              </a:rPr>
              <a:t></a:t>
            </a:r>
            <a:r>
              <a:rPr lang="en-US" altLang="zh-TW" dirty="0" smtClean="0"/>
              <a:t> 65, B </a:t>
            </a:r>
            <a:r>
              <a:rPr lang="en-US" altLang="zh-TW" dirty="0" smtClean="0">
                <a:sym typeface="Symbol" panose="05050102010706020507" pitchFamily="18" charset="2"/>
              </a:rPr>
              <a:t> 66, …… a</a:t>
            </a:r>
            <a:r>
              <a:rPr lang="en-US" altLang="zh-TW" dirty="0">
                <a:sym typeface="Symbol" panose="05050102010706020507" pitchFamily="18" charset="2"/>
              </a:rPr>
              <a:t> </a:t>
            </a:r>
            <a:r>
              <a:rPr lang="en-US" altLang="zh-TW" dirty="0" smtClean="0">
                <a:sym typeface="Symbol" panose="05050102010706020507" pitchFamily="18" charset="2"/>
              </a:rPr>
              <a:t>97, b</a:t>
            </a:r>
            <a:r>
              <a:rPr lang="en-US" altLang="zh-TW" dirty="0">
                <a:sym typeface="Symbol" panose="05050102010706020507" pitchFamily="18" charset="2"/>
              </a:rPr>
              <a:t> </a:t>
            </a:r>
            <a:r>
              <a:rPr lang="en-US" altLang="zh-TW" dirty="0" smtClean="0">
                <a:sym typeface="Symbol" panose="05050102010706020507" pitchFamily="18" charset="2"/>
              </a:rPr>
              <a:t>98,……</a:t>
            </a:r>
          </a:p>
          <a:p>
            <a:r>
              <a:rPr lang="zh-TW" altLang="en-US" dirty="0">
                <a:sym typeface="Symbol" panose="05050102010706020507" pitchFamily="18" charset="2"/>
              </a:rPr>
              <a:t>很多生活上的事物也需如此</a:t>
            </a:r>
            <a:r>
              <a:rPr lang="zh-TW" altLang="en-US" dirty="0" smtClean="0">
                <a:sym typeface="Symbol" panose="05050102010706020507" pitchFamily="18" charset="2"/>
              </a:rPr>
              <a:t>，電腦才能知道</a:t>
            </a:r>
            <a:r>
              <a:rPr lang="en-US" altLang="zh-TW" dirty="0" smtClean="0">
                <a:sym typeface="Symbol" panose="05050102010706020507" pitchFamily="18" charset="2"/>
              </a:rPr>
              <a:t>(</a:t>
            </a:r>
            <a:r>
              <a:rPr lang="zh-TW" altLang="en-US" dirty="0" smtClean="0">
                <a:sym typeface="Symbol" panose="05050102010706020507" pitchFamily="18" charset="2"/>
              </a:rPr>
              <a:t>記住</a:t>
            </a:r>
            <a:r>
              <a:rPr lang="en-US" altLang="zh-TW" dirty="0" smtClean="0">
                <a:sym typeface="Symbol" panose="05050102010706020507" pitchFamily="18" charset="2"/>
              </a:rPr>
              <a:t>)</a:t>
            </a:r>
            <a:r>
              <a:rPr lang="zh-TW" altLang="en-US" dirty="0" smtClean="0">
                <a:sym typeface="Symbol" panose="05050102010706020507" pitchFamily="18" charset="2"/>
              </a:rPr>
              <a:t>甚麼是甚麼。</a:t>
            </a:r>
            <a:endParaRPr lang="en-US" altLang="zh-TW" dirty="0" smtClean="0">
              <a:sym typeface="Symbol" panose="05050102010706020507" pitchFamily="18" charset="2"/>
            </a:endParaRPr>
          </a:p>
          <a:p>
            <a:pPr lvl="1"/>
            <a:r>
              <a:rPr lang="zh-TW" altLang="en-US" dirty="0">
                <a:sym typeface="Symbol" panose="05050102010706020507" pitchFamily="18" charset="2"/>
              </a:rPr>
              <a:t>例如：四季、男女、國家、化學原料</a:t>
            </a:r>
            <a:r>
              <a:rPr lang="zh-TW" altLang="en-US" dirty="0" smtClean="0">
                <a:sym typeface="Symbol" panose="05050102010706020507" pitchFamily="18" charset="2"/>
              </a:rPr>
              <a:t>、</a:t>
            </a:r>
            <a:r>
              <a:rPr lang="en-US" altLang="zh-TW" dirty="0" smtClean="0">
                <a:sym typeface="Symbol" panose="05050102010706020507" pitchFamily="18" charset="2"/>
              </a:rPr>
              <a:t>………</a:t>
            </a:r>
          </a:p>
          <a:p>
            <a:endParaRPr lang="en-US" altLang="zh-TW" dirty="0" smtClean="0">
              <a:sym typeface="Symbol" panose="05050102010706020507" pitchFamily="18" charset="2"/>
            </a:endParaRPr>
          </a:p>
          <a:p>
            <a:r>
              <a:rPr lang="zh-TW" altLang="en-US" dirty="0" smtClean="0">
                <a:sym typeface="Symbol" panose="05050102010706020507" pitchFamily="18" charset="2"/>
              </a:rPr>
              <a:t>資料被數位化</a:t>
            </a:r>
            <a:r>
              <a:rPr lang="zh-TW" altLang="en-US" dirty="0">
                <a:sym typeface="Symbol" panose="05050102010706020507" pitchFamily="18" charset="2"/>
              </a:rPr>
              <a:t>之後</a:t>
            </a:r>
            <a:r>
              <a:rPr lang="zh-TW" altLang="en-US" dirty="0" smtClean="0">
                <a:sym typeface="Symbol" panose="05050102010706020507" pitchFamily="18" charset="2"/>
              </a:rPr>
              <a:t>，資料才能被電腦處理。</a:t>
            </a:r>
            <a:endParaRPr lang="zh-TW" altLang="en-US" dirty="0"/>
          </a:p>
        </p:txBody>
      </p:sp>
    </p:spTree>
    <p:extLst>
      <p:ext uri="{BB962C8B-B14F-4D97-AF65-F5344CB8AC3E}">
        <p14:creationId xmlns:p14="http://schemas.microsoft.com/office/powerpoint/2010/main" val="2258604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雲算思維的定義</a:t>
            </a:r>
            <a:r>
              <a:rPr lang="en-US" altLang="zh-TW" dirty="0" smtClean="0"/>
              <a:t>(</a:t>
            </a:r>
            <a:r>
              <a:rPr lang="zh-TW" altLang="en-US" dirty="0" smtClean="0"/>
              <a:t>來自維基百科</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a:t>運用</a:t>
            </a:r>
            <a:r>
              <a:rPr lang="zh-TW" altLang="en-US" dirty="0">
                <a:solidFill>
                  <a:schemeClr val="accent2"/>
                </a:solidFill>
              </a:rPr>
              <a:t>計算和計算機科學的</a:t>
            </a:r>
            <a:r>
              <a:rPr lang="zh-TW" altLang="en-US" b="1" dirty="0">
                <a:solidFill>
                  <a:srgbClr val="FF0000"/>
                </a:solidFill>
              </a:rPr>
              <a:t>概念</a:t>
            </a:r>
            <a:r>
              <a:rPr lang="zh-TW" altLang="en-US" dirty="0"/>
              <a:t>、</a:t>
            </a:r>
            <a:r>
              <a:rPr lang="zh-TW" altLang="en-US" b="1" dirty="0">
                <a:solidFill>
                  <a:srgbClr val="FF0000"/>
                </a:solidFill>
              </a:rPr>
              <a:t>方法</a:t>
            </a:r>
            <a:r>
              <a:rPr lang="zh-TW" altLang="en-US" dirty="0"/>
              <a:t>、</a:t>
            </a:r>
            <a:r>
              <a:rPr lang="zh-TW" altLang="en-US" b="1" dirty="0">
                <a:solidFill>
                  <a:srgbClr val="FF0000"/>
                </a:solidFill>
              </a:rPr>
              <a:t>技術</a:t>
            </a:r>
            <a:r>
              <a:rPr lang="zh-TW" altLang="en-US" dirty="0"/>
              <a:t>、和</a:t>
            </a:r>
            <a:r>
              <a:rPr lang="zh-TW" altLang="en-US" b="1" dirty="0">
                <a:solidFill>
                  <a:srgbClr val="FF0000"/>
                </a:solidFill>
              </a:rPr>
              <a:t>邏輯推理</a:t>
            </a:r>
            <a:r>
              <a:rPr lang="zh-TW" altLang="en-US" dirty="0"/>
              <a:t>來解決各類領域內的問題</a:t>
            </a:r>
            <a:r>
              <a:rPr lang="en-US" altLang="zh-TW" dirty="0"/>
              <a:t>, </a:t>
            </a:r>
            <a:r>
              <a:rPr lang="zh-TW" altLang="en-US" dirty="0"/>
              <a:t>包括日常生活</a:t>
            </a:r>
            <a:r>
              <a:rPr lang="zh-TW" altLang="en-US" dirty="0" smtClean="0"/>
              <a:t>。</a:t>
            </a:r>
            <a:endParaRPr lang="en-US" altLang="zh-TW" dirty="0" smtClean="0"/>
          </a:p>
          <a:p>
            <a:r>
              <a:rPr lang="zh-TW" altLang="en-US" dirty="0" smtClean="0"/>
              <a:t>計算思維的</a:t>
            </a:r>
            <a:r>
              <a:rPr lang="zh-TW" altLang="en-US" dirty="0"/>
              <a:t>研究包含計算思維研究的內涵和計算思維推廣與應用的外延兩個方面。其中立足</a:t>
            </a:r>
            <a:r>
              <a:rPr lang="zh-TW" altLang="en-US" dirty="0">
                <a:solidFill>
                  <a:schemeClr val="tx1"/>
                </a:solidFill>
              </a:rPr>
              <a:t>計算機科學</a:t>
            </a:r>
            <a:r>
              <a:rPr lang="zh-TW" altLang="en-US" dirty="0"/>
              <a:t>本身來研究的該學科中的涉及到的構造性思維是狹義計算思維；而對計算思維進行推廣和應用後的思維方式可稱為廣義計算思維。</a:t>
            </a:r>
          </a:p>
        </p:txBody>
      </p:sp>
    </p:spTree>
    <p:extLst>
      <p:ext uri="{BB962C8B-B14F-4D97-AF65-F5344CB8AC3E}">
        <p14:creationId xmlns:p14="http://schemas.microsoft.com/office/powerpoint/2010/main" val="2660623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先認識電腦</a:t>
            </a:r>
            <a:endParaRPr lang="zh-TW" altLang="en-US" dirty="0"/>
          </a:p>
        </p:txBody>
      </p:sp>
      <p:grpSp>
        <p:nvGrpSpPr>
          <p:cNvPr id="38" name="群組 37"/>
          <p:cNvGrpSpPr/>
          <p:nvPr/>
        </p:nvGrpSpPr>
        <p:grpSpPr>
          <a:xfrm>
            <a:off x="1444752" y="1047422"/>
            <a:ext cx="7884436" cy="5525429"/>
            <a:chOff x="1444752" y="1047422"/>
            <a:chExt cx="7884436" cy="5525429"/>
          </a:xfrm>
        </p:grpSpPr>
        <p:sp>
          <p:nvSpPr>
            <p:cNvPr id="16" name="圓角矩形 15"/>
            <p:cNvSpPr/>
            <p:nvPr/>
          </p:nvSpPr>
          <p:spPr>
            <a:xfrm>
              <a:off x="3986944" y="4737397"/>
              <a:ext cx="2924954" cy="1835454"/>
            </a:xfrm>
            <a:prstGeom prst="roundRect">
              <a:avLst/>
            </a:prstGeom>
            <a:solidFill>
              <a:srgbClr val="F94DDC">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圓角矩形 14"/>
            <p:cNvSpPr/>
            <p:nvPr/>
          </p:nvSpPr>
          <p:spPr>
            <a:xfrm>
              <a:off x="3985853" y="1539925"/>
              <a:ext cx="2926045" cy="2735239"/>
            </a:xfrm>
            <a:prstGeom prst="roundRect">
              <a:avLst/>
            </a:prstGeom>
            <a:solidFill>
              <a:srgbClr val="F94DDC">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圓角矩形 13"/>
            <p:cNvSpPr/>
            <p:nvPr/>
          </p:nvSpPr>
          <p:spPr>
            <a:xfrm>
              <a:off x="7271788" y="1930400"/>
              <a:ext cx="2057400" cy="3812032"/>
            </a:xfrm>
            <a:prstGeom prst="roundRect">
              <a:avLst/>
            </a:prstGeom>
            <a:solidFill>
              <a:srgbClr val="06D8E2">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角矩形 11"/>
            <p:cNvSpPr/>
            <p:nvPr/>
          </p:nvSpPr>
          <p:spPr>
            <a:xfrm>
              <a:off x="1444752" y="1930400"/>
              <a:ext cx="2057400" cy="3812032"/>
            </a:xfrm>
            <a:prstGeom prst="roundRect">
              <a:avLst/>
            </a:prstGeom>
            <a:solidFill>
              <a:srgbClr val="A2DF09">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301" y="3820965"/>
              <a:ext cx="1505070" cy="1523289"/>
            </a:xfrm>
            <a:prstGeom prst="rect">
              <a:avLst/>
            </a:prstGeom>
          </p:spPr>
        </p:pic>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93362" y="2273742"/>
              <a:ext cx="881042" cy="881042"/>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9464" y="2279759"/>
              <a:ext cx="1219370" cy="1219370"/>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5707" y="4807968"/>
              <a:ext cx="942587" cy="942587"/>
            </a:xfrm>
            <a:prstGeom prst="rect">
              <a:avLst/>
            </a:prstGeom>
          </p:spPr>
        </p:pic>
        <p:pic>
          <p:nvPicPr>
            <p:cNvPr id="9" name="圖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6961" y="4429326"/>
              <a:ext cx="1171873" cy="1171873"/>
            </a:xfrm>
            <a:prstGeom prst="rect">
              <a:avLst/>
            </a:prstGeom>
          </p:spPr>
        </p:pic>
        <p:pic>
          <p:nvPicPr>
            <p:cNvPr id="10" name="圖片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75553" y="5641899"/>
              <a:ext cx="816399" cy="816399"/>
            </a:xfrm>
            <a:prstGeom prst="rect">
              <a:avLst/>
            </a:prstGeom>
          </p:spPr>
        </p:pic>
        <p:pic>
          <p:nvPicPr>
            <p:cNvPr id="11" name="圖片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16680" y="5530506"/>
              <a:ext cx="920128" cy="920128"/>
            </a:xfrm>
            <a:prstGeom prst="rect">
              <a:avLst/>
            </a:prstGeom>
          </p:spPr>
        </p:pic>
        <p:pic>
          <p:nvPicPr>
            <p:cNvPr id="1026" name="Picture 2" descr="https://img.technews.tw/wp-content/uploads/2021/11/08153913/shutterstock_1978792358-624x413.jpg"/>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242" b="98063" l="0" r="99840"/>
                      </a14:imgEffect>
                    </a14:imgLayer>
                  </a14:imgProps>
                </a:ext>
                <a:ext uri="{28A0092B-C50C-407E-A947-70E740481C1C}">
                  <a14:useLocalDpi xmlns:a14="http://schemas.microsoft.com/office/drawing/2010/main" val="0"/>
                </a:ext>
              </a:extLst>
            </a:blip>
            <a:srcRect/>
            <a:stretch>
              <a:fillRect/>
            </a:stretch>
          </p:blipFill>
          <p:spPr bwMode="auto">
            <a:xfrm>
              <a:off x="3900773" y="5530506"/>
              <a:ext cx="1260057" cy="833980"/>
            </a:xfrm>
            <a:prstGeom prst="rect">
              <a:avLst/>
            </a:prstGeom>
            <a:noFill/>
            <a:extLst>
              <a:ext uri="{909E8E84-426E-40DD-AFC4-6F175D3DCCD1}">
                <a14:hiddenFill xmlns:a14="http://schemas.microsoft.com/office/drawing/2010/main">
                  <a:solidFill>
                    <a:srgbClr val="FFFFFF"/>
                  </a:solidFill>
                </a14:hiddenFill>
              </a:ext>
            </a:extLst>
          </p:spPr>
        </p:pic>
        <p:sp>
          <p:nvSpPr>
            <p:cNvPr id="13" name="文字方塊 12"/>
            <p:cNvSpPr txBox="1"/>
            <p:nvPr/>
          </p:nvSpPr>
          <p:spPr>
            <a:xfrm>
              <a:off x="1779114" y="3582009"/>
              <a:ext cx="1415772" cy="461665"/>
            </a:xfrm>
            <a:prstGeom prst="rect">
              <a:avLst/>
            </a:prstGeom>
            <a:solidFill>
              <a:schemeClr val="accent3">
                <a:lumMod val="40000"/>
                <a:lumOff val="60000"/>
              </a:schemeClr>
            </a:solidFill>
          </p:spPr>
          <p:txBody>
            <a:bodyPr wrap="none" rtlCol="0">
              <a:spAutoFit/>
            </a:bodyPr>
            <a:lstStyle/>
            <a:p>
              <a:r>
                <a:rPr lang="zh-TW" altLang="en-US" sz="2400" b="1" dirty="0" smtClean="0"/>
                <a:t>輸入單元</a:t>
              </a:r>
              <a:endParaRPr lang="zh-TW" altLang="en-US" sz="2400" b="1" dirty="0"/>
            </a:p>
          </p:txBody>
        </p:sp>
        <p:sp>
          <p:nvSpPr>
            <p:cNvPr id="18" name="文字方塊 17"/>
            <p:cNvSpPr txBox="1"/>
            <p:nvPr/>
          </p:nvSpPr>
          <p:spPr>
            <a:xfrm>
              <a:off x="7636646" y="3618440"/>
              <a:ext cx="1415772" cy="461665"/>
            </a:xfrm>
            <a:prstGeom prst="rect">
              <a:avLst/>
            </a:prstGeom>
            <a:solidFill>
              <a:schemeClr val="accent3">
                <a:lumMod val="40000"/>
                <a:lumOff val="60000"/>
              </a:schemeClr>
            </a:solidFill>
          </p:spPr>
          <p:txBody>
            <a:bodyPr wrap="none" rtlCol="0">
              <a:spAutoFit/>
            </a:bodyPr>
            <a:lstStyle/>
            <a:p>
              <a:r>
                <a:rPr lang="zh-TW" altLang="en-US" sz="2400" b="1" dirty="0" smtClean="0"/>
                <a:t>輸出單元</a:t>
              </a:r>
              <a:endParaRPr lang="zh-TW" altLang="en-US" sz="2400" b="1" dirty="0"/>
            </a:p>
          </p:txBody>
        </p:sp>
        <p:sp>
          <p:nvSpPr>
            <p:cNvPr id="19" name="文字方塊 18"/>
            <p:cNvSpPr txBox="1"/>
            <p:nvPr/>
          </p:nvSpPr>
          <p:spPr>
            <a:xfrm>
              <a:off x="4740989" y="5023414"/>
              <a:ext cx="1415772" cy="461665"/>
            </a:xfrm>
            <a:prstGeom prst="rect">
              <a:avLst/>
            </a:prstGeom>
            <a:solidFill>
              <a:schemeClr val="accent3">
                <a:lumMod val="40000"/>
                <a:lumOff val="60000"/>
              </a:schemeClr>
            </a:solidFill>
          </p:spPr>
          <p:txBody>
            <a:bodyPr wrap="none" rtlCol="0">
              <a:spAutoFit/>
            </a:bodyPr>
            <a:lstStyle/>
            <a:p>
              <a:r>
                <a:rPr lang="zh-TW" altLang="en-US" sz="2400" b="1" dirty="0" smtClean="0"/>
                <a:t>記憶單元</a:t>
              </a:r>
              <a:endParaRPr lang="zh-TW" altLang="en-US" sz="2400" b="1" dirty="0"/>
            </a:p>
          </p:txBody>
        </p:sp>
        <p:sp>
          <p:nvSpPr>
            <p:cNvPr id="20" name="文字方塊 19"/>
            <p:cNvSpPr txBox="1"/>
            <p:nvPr/>
          </p:nvSpPr>
          <p:spPr>
            <a:xfrm>
              <a:off x="4757641" y="2554705"/>
              <a:ext cx="1415772" cy="461665"/>
            </a:xfrm>
            <a:prstGeom prst="rect">
              <a:avLst/>
            </a:prstGeom>
            <a:solidFill>
              <a:schemeClr val="accent3">
                <a:lumMod val="40000"/>
                <a:lumOff val="60000"/>
              </a:schemeClr>
            </a:solidFill>
          </p:spPr>
          <p:txBody>
            <a:bodyPr wrap="none" rtlCol="0">
              <a:spAutoFit/>
            </a:bodyPr>
            <a:lstStyle/>
            <a:p>
              <a:r>
                <a:rPr lang="zh-TW" altLang="en-US" sz="2400" b="1" dirty="0" smtClean="0"/>
                <a:t>控制單元</a:t>
              </a:r>
              <a:endParaRPr lang="zh-TW" altLang="en-US" sz="2400" b="1" dirty="0"/>
            </a:p>
          </p:txBody>
        </p:sp>
        <p:sp>
          <p:nvSpPr>
            <p:cNvPr id="21" name="文字方塊 20"/>
            <p:cNvSpPr txBox="1"/>
            <p:nvPr/>
          </p:nvSpPr>
          <p:spPr>
            <a:xfrm>
              <a:off x="4295976" y="3615507"/>
              <a:ext cx="2339102" cy="461665"/>
            </a:xfrm>
            <a:prstGeom prst="rect">
              <a:avLst/>
            </a:prstGeom>
            <a:solidFill>
              <a:schemeClr val="accent3">
                <a:lumMod val="40000"/>
                <a:lumOff val="60000"/>
              </a:schemeClr>
            </a:solidFill>
          </p:spPr>
          <p:txBody>
            <a:bodyPr wrap="none" rtlCol="0">
              <a:spAutoFit/>
            </a:bodyPr>
            <a:lstStyle/>
            <a:p>
              <a:r>
                <a:rPr lang="zh-TW" altLang="en-US" sz="2400" b="1" dirty="0" smtClean="0"/>
                <a:t>算術與邏輯單元</a:t>
              </a:r>
              <a:endParaRPr lang="zh-TW" altLang="en-US" sz="2400" b="1" dirty="0"/>
            </a:p>
          </p:txBody>
        </p:sp>
        <p:sp>
          <p:nvSpPr>
            <p:cNvPr id="17" name="向右箭號 16"/>
            <p:cNvSpPr/>
            <p:nvPr/>
          </p:nvSpPr>
          <p:spPr>
            <a:xfrm>
              <a:off x="3250073" y="3715863"/>
              <a:ext cx="959965" cy="26797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向右箭號 22"/>
            <p:cNvSpPr/>
            <p:nvPr/>
          </p:nvSpPr>
          <p:spPr>
            <a:xfrm>
              <a:off x="6692630" y="3715863"/>
              <a:ext cx="898448" cy="26797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5" name="圖片 24"/>
            <p:cNvPicPr>
              <a:picLocks noChangeAspect="1"/>
            </p:cNvPicPr>
            <p:nvPr/>
          </p:nvPicPr>
          <p:blipFill>
            <a:blip r:embed="rId11">
              <a:extLst>
                <a:ext uri="{BEBA8EAE-BF5A-486C-A8C5-ECC9F3942E4B}">
                  <a14:imgProps xmlns:a14="http://schemas.microsoft.com/office/drawing/2010/main">
                    <a14:imgLayer r:embed="rId12">
                      <a14:imgEffect>
                        <a14:backgroundRemoval t="1087" b="98913" l="730" r="97810"/>
                      </a14:imgEffect>
                    </a14:imgLayer>
                  </a14:imgProps>
                </a:ext>
              </a:extLst>
            </a:blip>
            <a:stretch>
              <a:fillRect/>
            </a:stretch>
          </p:blipFill>
          <p:spPr>
            <a:xfrm>
              <a:off x="4598126" y="1479797"/>
              <a:ext cx="1428992" cy="959615"/>
            </a:xfrm>
            <a:prstGeom prst="rect">
              <a:avLst/>
            </a:prstGeom>
          </p:spPr>
        </p:pic>
        <p:sp>
          <p:nvSpPr>
            <p:cNvPr id="3" name="文字方塊 2"/>
            <p:cNvSpPr txBox="1"/>
            <p:nvPr/>
          </p:nvSpPr>
          <p:spPr>
            <a:xfrm>
              <a:off x="4266621" y="1047422"/>
              <a:ext cx="2528256" cy="461665"/>
            </a:xfrm>
            <a:prstGeom prst="rect">
              <a:avLst/>
            </a:prstGeom>
            <a:solidFill>
              <a:schemeClr val="accent1">
                <a:lumMod val="20000"/>
                <a:lumOff val="80000"/>
              </a:schemeClr>
            </a:solidFill>
          </p:spPr>
          <p:txBody>
            <a:bodyPr wrap="none" rtlCol="0">
              <a:spAutoFit/>
            </a:bodyPr>
            <a:lstStyle/>
            <a:p>
              <a:r>
                <a:rPr lang="zh-TW" altLang="en-US" sz="2400" b="1" dirty="0" smtClean="0">
                  <a:solidFill>
                    <a:srgbClr val="FF0000"/>
                  </a:solidFill>
                </a:rPr>
                <a:t>中央處理器</a:t>
              </a:r>
              <a:r>
                <a:rPr lang="en-US" altLang="zh-TW" sz="2400" b="1" dirty="0" smtClean="0">
                  <a:solidFill>
                    <a:srgbClr val="FF0000"/>
                  </a:solidFill>
                </a:rPr>
                <a:t>(CPU)</a:t>
              </a:r>
              <a:endParaRPr lang="zh-TW" altLang="en-US" sz="2400" b="1" dirty="0">
                <a:solidFill>
                  <a:srgbClr val="FF0000"/>
                </a:solidFill>
              </a:endParaRPr>
            </a:p>
          </p:txBody>
        </p:sp>
        <p:cxnSp>
          <p:nvCxnSpPr>
            <p:cNvPr id="24" name="直線單箭頭接點 23"/>
            <p:cNvCxnSpPr>
              <a:stCxn id="20" idx="1"/>
            </p:cNvCxnSpPr>
            <p:nvPr/>
          </p:nvCxnSpPr>
          <p:spPr>
            <a:xfrm flipH="1" flipV="1">
              <a:off x="3502152" y="2785537"/>
              <a:ext cx="1255489" cy="1"/>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20" idx="3"/>
            </p:cNvCxnSpPr>
            <p:nvPr/>
          </p:nvCxnSpPr>
          <p:spPr>
            <a:xfrm flipV="1">
              <a:off x="6173413" y="2775614"/>
              <a:ext cx="1098375" cy="9924"/>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20" idx="2"/>
              <a:endCxn id="21" idx="0"/>
            </p:cNvCxnSpPr>
            <p:nvPr/>
          </p:nvCxnSpPr>
          <p:spPr>
            <a:xfrm>
              <a:off x="5465527" y="3016370"/>
              <a:ext cx="0" cy="599137"/>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向右箭號 38"/>
            <p:cNvSpPr/>
            <p:nvPr/>
          </p:nvSpPr>
          <p:spPr>
            <a:xfrm rot="5400000">
              <a:off x="4729412" y="4429401"/>
              <a:ext cx="898448" cy="26797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向右箭號 39"/>
            <p:cNvSpPr/>
            <p:nvPr/>
          </p:nvSpPr>
          <p:spPr>
            <a:xfrm rot="16200000">
              <a:off x="5223288" y="4403213"/>
              <a:ext cx="898448" cy="26797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216050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電腦的三大類動作</a:t>
            </a:r>
            <a:endParaRPr lang="zh-TW" altLang="en-US" dirty="0"/>
          </a:p>
        </p:txBody>
      </p:sp>
      <p:sp>
        <p:nvSpPr>
          <p:cNvPr id="3" name="內容版面配置區 2"/>
          <p:cNvSpPr>
            <a:spLocks noGrp="1"/>
          </p:cNvSpPr>
          <p:nvPr>
            <p:ph idx="1"/>
          </p:nvPr>
        </p:nvSpPr>
        <p:spPr/>
        <p:txBody>
          <a:bodyPr/>
          <a:lstStyle/>
          <a:p>
            <a:r>
              <a:rPr lang="zh-TW" altLang="en-US" dirty="0" smtClean="0"/>
              <a:t>輸入</a:t>
            </a:r>
            <a:endParaRPr lang="en-US" altLang="zh-TW" dirty="0" smtClean="0"/>
          </a:p>
          <a:p>
            <a:pPr lvl="1"/>
            <a:r>
              <a:rPr lang="zh-TW" altLang="en-US" dirty="0"/>
              <a:t>人機介面</a:t>
            </a:r>
            <a:r>
              <a:rPr lang="zh-TW" altLang="en-US" dirty="0" smtClean="0"/>
              <a:t>輸入</a:t>
            </a:r>
            <a:endParaRPr lang="en-US" altLang="zh-TW" dirty="0" smtClean="0"/>
          </a:p>
          <a:p>
            <a:pPr lvl="1"/>
            <a:r>
              <a:rPr lang="zh-TW" altLang="en-US" dirty="0" smtClean="0"/>
              <a:t>從</a:t>
            </a:r>
            <a:r>
              <a:rPr lang="zh-TW" altLang="en-US" dirty="0"/>
              <a:t>儲存</a:t>
            </a:r>
            <a:r>
              <a:rPr lang="zh-TW" altLang="en-US" dirty="0" smtClean="0"/>
              <a:t>裝置</a:t>
            </a:r>
            <a:r>
              <a:rPr lang="en-US" altLang="zh-TW" dirty="0" smtClean="0"/>
              <a:t>(</a:t>
            </a:r>
            <a:r>
              <a:rPr lang="zh-TW" altLang="en-US" dirty="0" smtClean="0"/>
              <a:t>網路</a:t>
            </a:r>
            <a:r>
              <a:rPr lang="en-US" altLang="zh-TW" dirty="0" smtClean="0"/>
              <a:t>)</a:t>
            </a:r>
            <a:r>
              <a:rPr lang="zh-TW" altLang="en-US" dirty="0" smtClean="0"/>
              <a:t>輸入</a:t>
            </a:r>
            <a:endParaRPr lang="en-US" altLang="zh-TW" dirty="0" smtClean="0"/>
          </a:p>
          <a:p>
            <a:r>
              <a:rPr lang="zh-TW" altLang="en-US" dirty="0" smtClean="0"/>
              <a:t>輸出</a:t>
            </a:r>
            <a:endParaRPr lang="en-US" altLang="zh-TW" dirty="0"/>
          </a:p>
          <a:p>
            <a:pPr lvl="1"/>
            <a:r>
              <a:rPr lang="zh-TW" altLang="en-US" dirty="0" smtClean="0"/>
              <a:t>輸出到人機介面</a:t>
            </a:r>
            <a:endParaRPr lang="en-US" altLang="zh-TW" dirty="0" smtClean="0"/>
          </a:p>
          <a:p>
            <a:pPr lvl="1"/>
            <a:r>
              <a:rPr lang="zh-TW" altLang="en-US" dirty="0"/>
              <a:t>輸出到儲存</a:t>
            </a:r>
            <a:r>
              <a:rPr lang="zh-TW" altLang="en-US" dirty="0" smtClean="0"/>
              <a:t>裝置</a:t>
            </a:r>
            <a:r>
              <a:rPr lang="en-US" altLang="zh-TW" dirty="0"/>
              <a:t>(</a:t>
            </a:r>
            <a:r>
              <a:rPr lang="zh-TW" altLang="en-US" dirty="0" smtClean="0"/>
              <a:t>網路</a:t>
            </a:r>
            <a:r>
              <a:rPr lang="en-US" altLang="zh-TW" dirty="0" smtClean="0"/>
              <a:t>)</a:t>
            </a:r>
          </a:p>
          <a:p>
            <a:r>
              <a:rPr lang="zh-TW" altLang="en-US" dirty="0" smtClean="0"/>
              <a:t>運算</a:t>
            </a:r>
            <a:endParaRPr lang="en-US" altLang="zh-TW" dirty="0" smtClean="0"/>
          </a:p>
          <a:p>
            <a:pPr lvl="1"/>
            <a:r>
              <a:rPr lang="zh-TW" altLang="en-US" dirty="0"/>
              <a:t>算術</a:t>
            </a:r>
            <a:r>
              <a:rPr lang="zh-TW" altLang="en-US" dirty="0" smtClean="0"/>
              <a:t>邏輯運算</a:t>
            </a:r>
            <a:endParaRPr lang="en-US" altLang="zh-TW" dirty="0" smtClean="0"/>
          </a:p>
          <a:p>
            <a:pPr lvl="1"/>
            <a:r>
              <a:rPr lang="zh-TW" altLang="en-US" dirty="0"/>
              <a:t>流程運算</a:t>
            </a:r>
          </a:p>
        </p:txBody>
      </p:sp>
    </p:spTree>
    <p:extLst>
      <p:ext uri="{BB962C8B-B14F-4D97-AF65-F5344CB8AC3E}">
        <p14:creationId xmlns:p14="http://schemas.microsoft.com/office/powerpoint/2010/main" val="428916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運算思維</a:t>
            </a:r>
            <a:r>
              <a:rPr lang="en-US" altLang="zh-TW" dirty="0" smtClean="0"/>
              <a:t/>
            </a:r>
            <a:br>
              <a:rPr lang="en-US" altLang="zh-TW" dirty="0" smtClean="0"/>
            </a:br>
            <a:r>
              <a:rPr lang="en-US" altLang="zh-TW" dirty="0"/>
              <a:t>	</a:t>
            </a:r>
            <a:r>
              <a:rPr lang="en-US" altLang="zh-TW" dirty="0" smtClean="0"/>
              <a:t>---</a:t>
            </a:r>
            <a:r>
              <a:rPr lang="zh-TW" altLang="en-US" dirty="0" smtClean="0"/>
              <a:t>思考的步驟</a:t>
            </a:r>
            <a:endParaRPr lang="zh-TW" altLang="en-US" dirty="0"/>
          </a:p>
        </p:txBody>
      </p:sp>
      <p:sp>
        <p:nvSpPr>
          <p:cNvPr id="3" name="內容版面配置區 2"/>
          <p:cNvSpPr>
            <a:spLocks noGrp="1"/>
          </p:cNvSpPr>
          <p:nvPr>
            <p:ph idx="1"/>
          </p:nvPr>
        </p:nvSpPr>
        <p:spPr/>
        <p:txBody>
          <a:bodyPr/>
          <a:lstStyle/>
          <a:p>
            <a:r>
              <a:rPr lang="en-US" altLang="zh-TW" dirty="0"/>
              <a:t>Computational Thinking</a:t>
            </a:r>
            <a:endParaRPr lang="en-US" altLang="zh-TW" dirty="0" smtClean="0"/>
          </a:p>
          <a:p>
            <a:r>
              <a:rPr lang="zh-TW" altLang="en-US" dirty="0" smtClean="0"/>
              <a:t>程式</a:t>
            </a:r>
            <a:r>
              <a:rPr lang="zh-TW" altLang="en-US" dirty="0"/>
              <a:t>設計師</a:t>
            </a:r>
            <a:r>
              <a:rPr lang="zh-TW" altLang="en-US" dirty="0" smtClean="0"/>
              <a:t>的思考方式</a:t>
            </a:r>
            <a:endParaRPr lang="en-US" altLang="zh-TW" dirty="0" smtClean="0"/>
          </a:p>
          <a:p>
            <a:pPr lvl="1"/>
            <a:r>
              <a:rPr lang="zh-TW" altLang="en-US" dirty="0" smtClean="0"/>
              <a:t>理解</a:t>
            </a:r>
            <a:r>
              <a:rPr lang="zh-TW" altLang="en-US" dirty="0"/>
              <a:t>問題</a:t>
            </a:r>
            <a:endParaRPr lang="en-US" altLang="zh-TW" dirty="0"/>
          </a:p>
          <a:p>
            <a:pPr lvl="1"/>
            <a:r>
              <a:rPr lang="zh-TW" altLang="en-US" dirty="0"/>
              <a:t>制定計劃</a:t>
            </a:r>
            <a:endParaRPr lang="en-US" altLang="zh-TW" dirty="0"/>
          </a:p>
          <a:p>
            <a:pPr lvl="1"/>
            <a:r>
              <a:rPr lang="zh-TW" altLang="en-US" dirty="0"/>
              <a:t>分解問題</a:t>
            </a:r>
            <a:endParaRPr lang="en-US" altLang="zh-TW" dirty="0"/>
          </a:p>
          <a:p>
            <a:pPr lvl="1"/>
            <a:r>
              <a:rPr lang="zh-TW" altLang="en-US" dirty="0"/>
              <a:t>還是一籌莫展？再從第一步開始</a:t>
            </a:r>
            <a:endParaRPr lang="en-US" altLang="zh-TW" dirty="0"/>
          </a:p>
          <a:p>
            <a:pPr lvl="1"/>
            <a:r>
              <a:rPr lang="zh-TW" altLang="en-US" dirty="0"/>
              <a:t>多練習</a:t>
            </a:r>
          </a:p>
        </p:txBody>
      </p:sp>
      <p:sp>
        <p:nvSpPr>
          <p:cNvPr id="4" name="矩形 3"/>
          <p:cNvSpPr/>
          <p:nvPr/>
        </p:nvSpPr>
        <p:spPr>
          <a:xfrm>
            <a:off x="1433438" y="4823567"/>
            <a:ext cx="744146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TW" altLang="en-US" sz="5400" b="1" cap="none" spc="0" dirty="0" smtClean="0">
                <a:ln/>
                <a:solidFill>
                  <a:schemeClr val="accent3"/>
                </a:solidFill>
                <a:effectLst/>
                <a:latin typeface="Senty Cream Puff 新蒂泡芙体" panose="03000600000000000000" pitchFamily="66" charset="-120"/>
                <a:ea typeface="Senty Cream Puff 新蒂泡芙体" panose="03000600000000000000" pitchFamily="66" charset="-120"/>
              </a:rPr>
              <a:t>人人都可以是程式設計師！</a:t>
            </a:r>
            <a:endParaRPr lang="zh-TW" altLang="en-US" sz="5400" b="1" cap="none" spc="0" dirty="0">
              <a:ln/>
              <a:solidFill>
                <a:schemeClr val="accent3"/>
              </a:solidFill>
              <a:effectLst/>
              <a:latin typeface="Senty Cream Puff 新蒂泡芙体" panose="03000600000000000000" pitchFamily="66" charset="-120"/>
              <a:ea typeface="Senty Cream Puff 新蒂泡芙体" panose="03000600000000000000" pitchFamily="66" charset="-120"/>
            </a:endParaRPr>
          </a:p>
        </p:txBody>
      </p:sp>
    </p:spTree>
    <p:extLst>
      <p:ext uri="{BB962C8B-B14F-4D97-AF65-F5344CB8AC3E}">
        <p14:creationId xmlns:p14="http://schemas.microsoft.com/office/powerpoint/2010/main" val="104770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思考的</a:t>
            </a:r>
            <a:r>
              <a:rPr lang="zh-TW" altLang="en-US" dirty="0" smtClean="0"/>
              <a:t>步驟</a:t>
            </a:r>
            <a:r>
              <a:rPr lang="en-US" altLang="zh-TW" dirty="0" smtClean="0"/>
              <a:t/>
            </a:r>
            <a:br>
              <a:rPr lang="en-US" altLang="zh-TW" dirty="0" smtClean="0"/>
            </a:br>
            <a:r>
              <a:rPr lang="en-US" altLang="zh-TW" dirty="0"/>
              <a:t>		--</a:t>
            </a:r>
            <a:r>
              <a:rPr lang="zh-TW" altLang="en-US" dirty="0" smtClean="0"/>
              <a:t>理解問題</a:t>
            </a:r>
            <a:endParaRPr lang="zh-TW" altLang="en-US" dirty="0"/>
          </a:p>
        </p:txBody>
      </p:sp>
      <p:sp>
        <p:nvSpPr>
          <p:cNvPr id="3" name="內容版面配置區 2"/>
          <p:cNvSpPr>
            <a:spLocks noGrp="1"/>
          </p:cNvSpPr>
          <p:nvPr>
            <p:ph idx="1"/>
          </p:nvPr>
        </p:nvSpPr>
        <p:spPr/>
        <p:txBody>
          <a:bodyPr/>
          <a:lstStyle/>
          <a:p>
            <a:r>
              <a:rPr lang="zh-TW" altLang="en-US" dirty="0"/>
              <a:t>大多數難題之所以難的原因，正是因為你不理解它們，因此，解決問題的第一步就是確切地知道問題是什麼</a:t>
            </a:r>
            <a:r>
              <a:rPr lang="zh-TW" altLang="en-US" dirty="0" smtClean="0"/>
              <a:t>。</a:t>
            </a:r>
            <a:endParaRPr lang="en-US" altLang="zh-TW" dirty="0" smtClean="0"/>
          </a:p>
          <a:p>
            <a:endParaRPr lang="en-US" altLang="zh-TW" dirty="0" smtClean="0"/>
          </a:p>
          <a:p>
            <a:r>
              <a:rPr lang="zh-TW" altLang="en-US" dirty="0"/>
              <a:t>理解問題的標準是什麼呢</a:t>
            </a:r>
            <a:r>
              <a:rPr lang="zh-TW" altLang="en-US" dirty="0" smtClean="0"/>
              <a:t>？</a:t>
            </a:r>
            <a:r>
              <a:rPr lang="zh-TW" altLang="en-US" dirty="0" smtClean="0">
                <a:solidFill>
                  <a:srgbClr val="C00000"/>
                </a:solidFill>
              </a:rPr>
              <a:t>當</a:t>
            </a:r>
            <a:r>
              <a:rPr lang="zh-TW" altLang="en-US" dirty="0">
                <a:solidFill>
                  <a:srgbClr val="C00000"/>
                </a:solidFill>
              </a:rPr>
              <a:t>你能用簡單的語言解釋它的時候</a:t>
            </a:r>
            <a:r>
              <a:rPr lang="zh-TW" altLang="en-US" dirty="0" smtClean="0">
                <a:solidFill>
                  <a:srgbClr val="C00000"/>
                </a:solidFill>
              </a:rPr>
              <a:t>。</a:t>
            </a:r>
            <a:endParaRPr lang="en-US" altLang="zh-TW" dirty="0" smtClean="0">
              <a:solidFill>
                <a:srgbClr val="C00000"/>
              </a:solidFill>
            </a:endParaRPr>
          </a:p>
          <a:p>
            <a:endParaRPr lang="en-US" altLang="zh-TW" dirty="0" smtClean="0">
              <a:solidFill>
                <a:srgbClr val="C00000"/>
              </a:solidFill>
            </a:endParaRPr>
          </a:p>
          <a:p>
            <a:r>
              <a:rPr lang="zh-TW" altLang="en-US" dirty="0" smtClean="0"/>
              <a:t>建議方法：</a:t>
            </a:r>
            <a:r>
              <a:rPr lang="zh-TW" altLang="en-US" dirty="0" smtClean="0">
                <a:solidFill>
                  <a:srgbClr val="C00000"/>
                </a:solidFill>
              </a:rPr>
              <a:t>寫</a:t>
            </a:r>
            <a:r>
              <a:rPr lang="zh-TW" altLang="en-US" dirty="0">
                <a:solidFill>
                  <a:srgbClr val="C00000"/>
                </a:solidFill>
              </a:rPr>
              <a:t>下你的問題，畫個塗鴉，或者將它告訴別人</a:t>
            </a:r>
          </a:p>
        </p:txBody>
      </p:sp>
    </p:spTree>
    <p:extLst>
      <p:ext uri="{BB962C8B-B14F-4D97-AF65-F5344CB8AC3E}">
        <p14:creationId xmlns:p14="http://schemas.microsoft.com/office/powerpoint/2010/main" val="3714607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思考的步驟</a:t>
            </a:r>
            <a:r>
              <a:rPr lang="en-US" altLang="zh-TW" dirty="0"/>
              <a:t/>
            </a:r>
            <a:br>
              <a:rPr lang="en-US" altLang="zh-TW" dirty="0"/>
            </a:br>
            <a:r>
              <a:rPr lang="en-US" altLang="zh-TW" dirty="0"/>
              <a:t>		--</a:t>
            </a:r>
            <a:r>
              <a:rPr lang="zh-TW" altLang="en-US" dirty="0" smtClean="0"/>
              <a:t>制定計畫</a:t>
            </a:r>
            <a:endParaRPr lang="zh-TW" altLang="en-US" dirty="0"/>
          </a:p>
        </p:txBody>
      </p:sp>
      <p:sp>
        <p:nvSpPr>
          <p:cNvPr id="3" name="內容版面配置區 2"/>
          <p:cNvSpPr>
            <a:spLocks noGrp="1"/>
          </p:cNvSpPr>
          <p:nvPr>
            <p:ph idx="1"/>
          </p:nvPr>
        </p:nvSpPr>
        <p:spPr/>
        <p:txBody>
          <a:bodyPr/>
          <a:lstStyle/>
          <a:p>
            <a:r>
              <a:rPr lang="zh-TW" altLang="en-US" dirty="0" smtClean="0"/>
              <a:t>不要漫無目的</a:t>
            </a:r>
            <a:r>
              <a:rPr lang="zh-TW" altLang="en-US" dirty="0"/>
              <a:t>地開始解決問題，要有明確的計畫</a:t>
            </a:r>
            <a:r>
              <a:rPr lang="zh-TW" altLang="en-US" dirty="0" smtClean="0"/>
              <a:t>！</a:t>
            </a:r>
            <a:endParaRPr lang="en-US" altLang="zh-TW" dirty="0" smtClean="0"/>
          </a:p>
          <a:p>
            <a:endParaRPr lang="en-US" altLang="zh-TW" dirty="0" smtClean="0"/>
          </a:p>
          <a:p>
            <a:r>
              <a:rPr lang="zh-TW" altLang="en-US" dirty="0" smtClean="0"/>
              <a:t>不要</a:t>
            </a:r>
            <a:r>
              <a:rPr lang="zh-TW" altLang="en-US" dirty="0"/>
              <a:t>立即開始動手幹活，要讓你的大腦有充分的時間分析問題，並對訊息進行整合</a:t>
            </a:r>
            <a:r>
              <a:rPr lang="zh-TW" altLang="en-US" dirty="0" smtClean="0"/>
              <a:t>。</a:t>
            </a:r>
            <a:endParaRPr lang="en-US" altLang="zh-TW" dirty="0" smtClean="0"/>
          </a:p>
          <a:p>
            <a:endParaRPr lang="en-US" altLang="zh-TW" dirty="0" smtClean="0">
              <a:solidFill>
                <a:srgbClr val="C00000"/>
              </a:solidFill>
            </a:endParaRPr>
          </a:p>
          <a:p>
            <a:r>
              <a:rPr lang="zh-TW" altLang="en-US" dirty="0" smtClean="0">
                <a:solidFill>
                  <a:srgbClr val="C00000"/>
                </a:solidFill>
              </a:rPr>
              <a:t>輸入</a:t>
            </a:r>
            <a:r>
              <a:rPr lang="zh-TW" altLang="en-US" dirty="0">
                <a:solidFill>
                  <a:srgbClr val="C00000"/>
                </a:solidFill>
              </a:rPr>
              <a:t>甚麼？輸出甚麼</a:t>
            </a:r>
            <a:r>
              <a:rPr lang="zh-TW" altLang="en-US" dirty="0" smtClean="0">
                <a:solidFill>
                  <a:srgbClr val="C00000"/>
                </a:solidFill>
              </a:rPr>
              <a:t>？中間做了甚麼？</a:t>
            </a:r>
            <a:endParaRPr lang="zh-TW" altLang="en-US" dirty="0">
              <a:solidFill>
                <a:srgbClr val="C00000"/>
              </a:solidFill>
            </a:endParaRPr>
          </a:p>
        </p:txBody>
      </p:sp>
    </p:spTree>
    <p:extLst>
      <p:ext uri="{BB962C8B-B14F-4D97-AF65-F5344CB8AC3E}">
        <p14:creationId xmlns:p14="http://schemas.microsoft.com/office/powerpoint/2010/main" val="3128529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思考的步驟</a:t>
            </a:r>
            <a:r>
              <a:rPr lang="en-US" altLang="zh-TW" dirty="0" smtClean="0"/>
              <a:t/>
            </a:r>
            <a:br>
              <a:rPr lang="en-US" altLang="zh-TW" dirty="0" smtClean="0"/>
            </a:br>
            <a:r>
              <a:rPr lang="en-US" altLang="zh-TW" dirty="0" smtClean="0"/>
              <a:t>		--</a:t>
            </a:r>
            <a:r>
              <a:rPr lang="zh-TW" altLang="en-US" dirty="0" smtClean="0"/>
              <a:t>分解問題</a:t>
            </a:r>
            <a:endParaRPr lang="zh-TW" altLang="en-US" dirty="0"/>
          </a:p>
        </p:txBody>
      </p:sp>
      <p:sp>
        <p:nvSpPr>
          <p:cNvPr id="3" name="內容版面配置區 2"/>
          <p:cNvSpPr>
            <a:spLocks noGrp="1"/>
          </p:cNvSpPr>
          <p:nvPr>
            <p:ph idx="1"/>
          </p:nvPr>
        </p:nvSpPr>
        <p:spPr/>
        <p:txBody>
          <a:bodyPr/>
          <a:lstStyle/>
          <a:p>
            <a:r>
              <a:rPr lang="zh-TW" altLang="en-US" dirty="0"/>
              <a:t>不要一開始就想解決一個大問題，你會被它虐哭</a:t>
            </a:r>
            <a:r>
              <a:rPr lang="zh-TW" altLang="en-US" dirty="0" smtClean="0"/>
              <a:t>的</a:t>
            </a:r>
            <a:r>
              <a:rPr lang="zh-TW" altLang="en-US" dirty="0"/>
              <a:t>！</a:t>
            </a:r>
            <a:endParaRPr lang="en-US" altLang="zh-TW" dirty="0" smtClean="0"/>
          </a:p>
          <a:p>
            <a:endParaRPr lang="en-US" altLang="zh-TW" dirty="0" smtClean="0">
              <a:solidFill>
                <a:srgbClr val="C00000"/>
              </a:solidFill>
            </a:endParaRPr>
          </a:p>
          <a:p>
            <a:r>
              <a:rPr lang="zh-TW" altLang="en-US" dirty="0" smtClean="0">
                <a:solidFill>
                  <a:srgbClr val="C00000"/>
                </a:solidFill>
              </a:rPr>
              <a:t>將大問題其</a:t>
            </a:r>
            <a:r>
              <a:rPr lang="zh-TW" altLang="en-US" dirty="0">
                <a:solidFill>
                  <a:srgbClr val="C00000"/>
                </a:solidFill>
              </a:rPr>
              <a:t>分解為多個子問題，這些子問題會更容易得到解決</a:t>
            </a:r>
            <a:r>
              <a:rPr lang="zh-TW" altLang="en-US" dirty="0" smtClean="0">
                <a:solidFill>
                  <a:srgbClr val="C00000"/>
                </a:solidFill>
              </a:rPr>
              <a:t>。</a:t>
            </a:r>
            <a:endParaRPr lang="en-US" altLang="zh-TW" dirty="0" smtClean="0">
              <a:solidFill>
                <a:srgbClr val="C00000"/>
              </a:solidFill>
            </a:endParaRPr>
          </a:p>
          <a:p>
            <a:endParaRPr lang="en-US" altLang="zh-TW" dirty="0" smtClean="0">
              <a:solidFill>
                <a:srgbClr val="C00000"/>
              </a:solidFill>
            </a:endParaRPr>
          </a:p>
          <a:p>
            <a:r>
              <a:rPr lang="zh-TW" altLang="en-US" dirty="0" smtClean="0">
                <a:solidFill>
                  <a:srgbClr val="C00000"/>
                </a:solidFill>
              </a:rPr>
              <a:t>子</a:t>
            </a:r>
            <a:r>
              <a:rPr lang="zh-TW" altLang="en-US" dirty="0">
                <a:solidFill>
                  <a:srgbClr val="C00000"/>
                </a:solidFill>
              </a:rPr>
              <a:t>問題還不能解決的話，繼續分解成更小的問題</a:t>
            </a:r>
            <a:r>
              <a:rPr lang="zh-TW" altLang="en-US" dirty="0" smtClean="0">
                <a:solidFill>
                  <a:srgbClr val="C00000"/>
                </a:solidFill>
              </a:rPr>
              <a:t>。</a:t>
            </a:r>
            <a:endParaRPr lang="en-US" altLang="zh-TW" dirty="0" smtClean="0">
              <a:solidFill>
                <a:srgbClr val="C00000"/>
              </a:solidFill>
            </a:endParaRPr>
          </a:p>
          <a:p>
            <a:endParaRPr lang="en-US" altLang="zh-TW" dirty="0" smtClean="0">
              <a:solidFill>
                <a:srgbClr val="C00000"/>
              </a:solidFill>
            </a:endParaRPr>
          </a:p>
          <a:p>
            <a:r>
              <a:rPr lang="zh-TW" altLang="en-US" dirty="0" smtClean="0">
                <a:solidFill>
                  <a:srgbClr val="C00000"/>
                </a:solidFill>
              </a:rPr>
              <a:t>解決</a:t>
            </a:r>
            <a:r>
              <a:rPr lang="zh-TW" altLang="en-US" dirty="0">
                <a:solidFill>
                  <a:srgbClr val="C00000"/>
                </a:solidFill>
              </a:rPr>
              <a:t>了每個子問題，就可以將它們連接起來</a:t>
            </a:r>
            <a:r>
              <a:rPr lang="zh-TW" altLang="en-US" dirty="0" smtClean="0">
                <a:solidFill>
                  <a:srgbClr val="C00000"/>
                </a:solidFill>
              </a:rPr>
              <a:t>。</a:t>
            </a:r>
            <a:endParaRPr lang="en-US" altLang="zh-TW" dirty="0" smtClean="0">
              <a:solidFill>
                <a:srgbClr val="C00000"/>
              </a:solidFill>
            </a:endParaRPr>
          </a:p>
          <a:p>
            <a:endParaRPr lang="zh-TW" altLang="en-US" dirty="0">
              <a:solidFill>
                <a:srgbClr val="FF0000"/>
              </a:solidFill>
            </a:endParaRPr>
          </a:p>
        </p:txBody>
      </p:sp>
    </p:spTree>
    <p:extLst>
      <p:ext uri="{BB962C8B-B14F-4D97-AF65-F5344CB8AC3E}">
        <p14:creationId xmlns:p14="http://schemas.microsoft.com/office/powerpoint/2010/main" val="578329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暖身練習</a:t>
            </a:r>
            <a:endParaRPr lang="zh-TW" altLang="en-US" dirty="0"/>
          </a:p>
        </p:txBody>
      </p:sp>
      <p:sp>
        <p:nvSpPr>
          <p:cNvPr id="3" name="內容版面配置區 2"/>
          <p:cNvSpPr>
            <a:spLocks noGrp="1"/>
          </p:cNvSpPr>
          <p:nvPr>
            <p:ph idx="1"/>
          </p:nvPr>
        </p:nvSpPr>
        <p:spPr/>
        <p:txBody>
          <a:bodyPr/>
          <a:lstStyle/>
          <a:p>
            <a:r>
              <a:rPr lang="zh-TW" altLang="en-US" dirty="0" smtClean="0"/>
              <a:t>買飲料。</a:t>
            </a:r>
            <a:endParaRPr lang="en-US" altLang="zh-TW" dirty="0" smtClean="0"/>
          </a:p>
          <a:p>
            <a:pPr lvl="1"/>
            <a:r>
              <a:rPr lang="zh-TW" altLang="en-US" dirty="0" smtClean="0"/>
              <a:t>哪一家？喝甚麼？</a:t>
            </a:r>
            <a:endParaRPr lang="en-US" altLang="zh-TW" dirty="0" smtClean="0"/>
          </a:p>
          <a:p>
            <a:pPr lvl="2"/>
            <a:r>
              <a:rPr lang="zh-TW" altLang="en-US" dirty="0"/>
              <a:t>想、問、</a:t>
            </a:r>
            <a:r>
              <a:rPr lang="zh-TW" altLang="en-US" dirty="0" smtClean="0"/>
              <a:t>查</a:t>
            </a:r>
            <a:r>
              <a:rPr lang="en-US" altLang="zh-TW" dirty="0" smtClean="0"/>
              <a:t>…..</a:t>
            </a:r>
          </a:p>
          <a:p>
            <a:pPr lvl="1"/>
            <a:r>
              <a:rPr lang="zh-TW" altLang="en-US" dirty="0"/>
              <a:t>怎麼去</a:t>
            </a:r>
            <a:r>
              <a:rPr lang="zh-TW" altLang="en-US" dirty="0" smtClean="0"/>
              <a:t>？</a:t>
            </a:r>
            <a:endParaRPr lang="en-US" altLang="zh-TW" dirty="0" smtClean="0"/>
          </a:p>
          <a:p>
            <a:pPr lvl="2"/>
            <a:r>
              <a:rPr lang="zh-TW" altLang="en-US" dirty="0"/>
              <a:t>開車、騎車、騎腳踏車、</a:t>
            </a:r>
            <a:r>
              <a:rPr lang="zh-TW" altLang="en-US" dirty="0" smtClean="0"/>
              <a:t>走路</a:t>
            </a:r>
            <a:endParaRPr lang="en-US" altLang="zh-TW" dirty="0" smtClean="0"/>
          </a:p>
          <a:p>
            <a:pPr lvl="2"/>
            <a:r>
              <a:rPr lang="zh-TW" altLang="en-US" dirty="0"/>
              <a:t>路線？</a:t>
            </a:r>
            <a:endParaRPr lang="en-US" altLang="zh-TW" dirty="0" smtClean="0"/>
          </a:p>
          <a:p>
            <a:pPr lvl="1"/>
            <a:r>
              <a:rPr lang="zh-TW" altLang="en-US" dirty="0"/>
              <a:t>怎麼</a:t>
            </a:r>
            <a:r>
              <a:rPr lang="zh-TW" altLang="en-US" dirty="0" smtClean="0"/>
              <a:t>點餐？</a:t>
            </a:r>
            <a:endParaRPr lang="en-US" altLang="zh-TW" dirty="0" smtClean="0"/>
          </a:p>
          <a:p>
            <a:pPr lvl="2"/>
            <a:r>
              <a:rPr lang="zh-TW" altLang="en-US" dirty="0" smtClean="0"/>
              <a:t>大中杯、冰</a:t>
            </a:r>
            <a:r>
              <a:rPr lang="zh-TW" altLang="en-US" dirty="0"/>
              <a:t>、</a:t>
            </a:r>
            <a:r>
              <a:rPr lang="zh-TW" altLang="en-US" dirty="0" smtClean="0"/>
              <a:t>糖</a:t>
            </a:r>
            <a:r>
              <a:rPr lang="en-US" altLang="zh-TW" dirty="0" smtClean="0"/>
              <a:t>…</a:t>
            </a:r>
            <a:endParaRPr lang="zh-TW" altLang="en-US" dirty="0"/>
          </a:p>
        </p:txBody>
      </p:sp>
    </p:spTree>
    <p:extLst>
      <p:ext uri="{BB962C8B-B14F-4D97-AF65-F5344CB8AC3E}">
        <p14:creationId xmlns:p14="http://schemas.microsoft.com/office/powerpoint/2010/main" val="151960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653</TotalTime>
  <Words>816</Words>
  <Application>Microsoft Office PowerPoint</Application>
  <PresentationFormat>寬螢幕</PresentationFormat>
  <Paragraphs>127</Paragraphs>
  <Slides>17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17</vt:i4>
      </vt:variant>
    </vt:vector>
  </HeadingPairs>
  <TitlesOfParts>
    <vt:vector size="24" baseType="lpstr">
      <vt:lpstr>Senty Cream Puff 新蒂泡芙体</vt:lpstr>
      <vt:lpstr>微軟正黑體</vt:lpstr>
      <vt:lpstr>Arial</vt:lpstr>
      <vt:lpstr>Symbol</vt:lpstr>
      <vt:lpstr>Trebuchet MS</vt:lpstr>
      <vt:lpstr>Wingdings 3</vt:lpstr>
      <vt:lpstr>多面向</vt:lpstr>
      <vt:lpstr>關於運算思維</vt:lpstr>
      <vt:lpstr>雲算思維的定義(來自維基百科)</vt:lpstr>
      <vt:lpstr>先認識電腦</vt:lpstr>
      <vt:lpstr>電腦的三大類動作</vt:lpstr>
      <vt:lpstr>運算思維  ---思考的步驟</vt:lpstr>
      <vt:lpstr>思考的步驟   --理解問題</vt:lpstr>
      <vt:lpstr>思考的步驟   --制定計畫</vt:lpstr>
      <vt:lpstr>思考的步驟   --分解問題</vt:lpstr>
      <vt:lpstr>暖身練習</vt:lpstr>
      <vt:lpstr>練習一</vt:lpstr>
      <vt:lpstr>練習二</vt:lpstr>
      <vt:lpstr>練習三</vt:lpstr>
      <vt:lpstr>運算思維   --解題過程</vt:lpstr>
      <vt:lpstr>電腦的基本運算有哪些？</vt:lpstr>
      <vt:lpstr>圖像化思考</vt:lpstr>
      <vt:lpstr>數位化 或 數字化</vt:lpstr>
      <vt:lpstr>為什麼要  數位化 或 數字化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手機程式淺嚐</dc:title>
  <dc:creator>oldinmo@gmail.com</dc:creator>
  <cp:lastModifiedBy>User</cp:lastModifiedBy>
  <cp:revision>38</cp:revision>
  <dcterms:created xsi:type="dcterms:W3CDTF">2020-09-21T02:23:07Z</dcterms:created>
  <dcterms:modified xsi:type="dcterms:W3CDTF">2023-12-21T07:25:58Z</dcterms:modified>
</cp:coreProperties>
</file>