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81" r:id="rId3"/>
    <p:sldId id="287" r:id="rId4"/>
    <p:sldId id="282" r:id="rId5"/>
    <p:sldId id="283" r:id="rId6"/>
    <p:sldId id="284" r:id="rId7"/>
    <p:sldId id="288" r:id="rId8"/>
    <p:sldId id="289" r:id="rId9"/>
    <p:sldId id="285" r:id="rId10"/>
    <p:sldId id="290" r:id="rId11"/>
    <p:sldId id="286" r:id="rId12"/>
    <p:sldId id="272" r:id="rId13"/>
    <p:sldId id="291" r:id="rId14"/>
    <p:sldId id="277" r:id="rId15"/>
    <p:sldId id="257" r:id="rId16"/>
    <p:sldId id="258" r:id="rId17"/>
    <p:sldId id="295" r:id="rId18"/>
    <p:sldId id="292" r:id="rId19"/>
    <p:sldId id="259" r:id="rId20"/>
    <p:sldId id="293" r:id="rId21"/>
    <p:sldId id="296" r:id="rId22"/>
    <p:sldId id="298" r:id="rId23"/>
    <p:sldId id="297" r:id="rId24"/>
    <p:sldId id="303" r:id="rId25"/>
    <p:sldId id="260" r:id="rId26"/>
    <p:sldId id="279" r:id="rId27"/>
    <p:sldId id="275" r:id="rId28"/>
    <p:sldId id="299" r:id="rId29"/>
    <p:sldId id="300" r:id="rId30"/>
    <p:sldId id="301" r:id="rId31"/>
    <p:sldId id="302" r:id="rId32"/>
    <p:sldId id="261" r:id="rId33"/>
    <p:sldId id="294" r:id="rId34"/>
    <p:sldId id="262" r:id="rId35"/>
    <p:sldId id="273" r:id="rId36"/>
    <p:sldId id="276" r:id="rId37"/>
    <p:sldId id="263" r:id="rId38"/>
    <p:sldId id="264" r:id="rId39"/>
    <p:sldId id="274" r:id="rId40"/>
    <p:sldId id="267" r:id="rId41"/>
    <p:sldId id="269" r:id="rId42"/>
    <p:sldId id="270" r:id="rId43"/>
    <p:sldId id="280" r:id="rId44"/>
    <p:sldId id="27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DC8"/>
    <a:srgbClr val="FF0000"/>
    <a:srgbClr val="E3E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21" y="67"/>
      </p:cViewPr>
      <p:guideLst>
        <p:guide orient="horz" pos="27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DD17DD3-2A24-400C-AEB6-F8FFC90B7A97}" type="datetime5">
              <a:rPr lang="zh-TW" altLang="en-US" smtClean="0"/>
              <a:t>2024年1月16日星期二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1979" y="1963748"/>
            <a:ext cx="9754289" cy="1826581"/>
          </a:xfrm>
        </p:spPr>
        <p:txBody>
          <a:bodyPr>
            <a:noAutofit/>
          </a:bodyPr>
          <a:lstStyle/>
          <a:p>
            <a:r>
              <a:rPr lang="en-US" altLang="zh-TW" sz="7200" b="1" dirty="0" smtClean="0">
                <a:solidFill>
                  <a:schemeClr val="tx1"/>
                </a:solidFill>
              </a:rPr>
              <a:t>print</a:t>
            </a:r>
            <a:r>
              <a:rPr lang="en-US" altLang="zh-TW" sz="7200" b="1" dirty="0" smtClean="0">
                <a:solidFill>
                  <a:srgbClr val="FF0000"/>
                </a:solidFill>
              </a:rPr>
              <a:t>(</a:t>
            </a:r>
            <a:r>
              <a:rPr lang="en-US" altLang="zh-TW" sz="7200" b="1" dirty="0" smtClean="0"/>
              <a:t>“</a:t>
            </a:r>
            <a:r>
              <a:rPr lang="en-US" altLang="zh-TW" sz="7200" b="1" dirty="0" smtClean="0">
                <a:solidFill>
                  <a:schemeClr val="accent5">
                    <a:lumMod val="75000"/>
                  </a:schemeClr>
                </a:solidFill>
              </a:rPr>
              <a:t>Hello, Python</a:t>
            </a:r>
            <a:r>
              <a:rPr lang="en-US" altLang="zh-TW" sz="7200" b="1" dirty="0" smtClean="0"/>
              <a:t>”</a:t>
            </a:r>
            <a:r>
              <a:rPr lang="en-US" altLang="zh-TW" sz="7200" b="1" dirty="0" smtClean="0">
                <a:solidFill>
                  <a:srgbClr val="FF0000"/>
                </a:solidFill>
              </a:rPr>
              <a:t>)</a:t>
            </a:r>
            <a:endParaRPr lang="zh-TW" altLang="en-US" sz="7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6408" y="3790329"/>
            <a:ext cx="2052735" cy="912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3572" y="3790329"/>
            <a:ext cx="238795" cy="912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123055" y="3801249"/>
            <a:ext cx="238795" cy="912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12367" y="3790329"/>
            <a:ext cx="6810688" cy="912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385454" y="3980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指令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92655" y="3980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參數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63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第一個指令：</a:t>
            </a:r>
            <a:r>
              <a:rPr lang="en-US" altLang="zh-TW" b="1" dirty="0" smtClean="0">
                <a:solidFill>
                  <a:srgbClr val="FF0000"/>
                </a:solidFill>
              </a:rPr>
              <a:t>print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開發環境輸入程式：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</a:t>
            </a:r>
            <a:r>
              <a:rPr lang="en-US" altLang="zh-TW" smtClean="0"/>
              <a:t>Hello Python”)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0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Colab</a:t>
            </a:r>
            <a:r>
              <a:rPr lang="zh-TW" altLang="en-US" dirty="0" smtClean="0"/>
              <a:t>不會有游標顯示。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個字元位置會有一個定位點。方便輸出時用來 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對齊文字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29653" y="1492695"/>
            <a:ext cx="585202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b="1" dirty="0" smtClean="0">
                <a:solidFill>
                  <a:schemeClr val="tx1"/>
                </a:solidFill>
              </a:rPr>
              <a:t>print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(</a:t>
            </a:r>
            <a:r>
              <a:rPr lang="en-US" altLang="zh-TW" sz="4000" b="1" dirty="0" smtClean="0"/>
              <a:t>“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                      </a:t>
            </a:r>
            <a:r>
              <a:rPr lang="en-US" altLang="zh-TW" sz="4000" b="1" dirty="0" smtClean="0"/>
              <a:t>”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)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" y="2114548"/>
            <a:ext cx="5131380" cy="51313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3972352"/>
            <a:ext cx="34419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</a:rPr>
              <a:t>Hello, Python</a:t>
            </a:r>
            <a:endParaRPr lang="zh-TW" altLang="en-US" sz="4000" dirty="0"/>
          </a:p>
        </p:txBody>
      </p:sp>
      <p:pic>
        <p:nvPicPr>
          <p:cNvPr id="10" name="Picture 2" descr="行李搬运工图标_行李搬运工icon_行李搬运工矢量图标_88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9737" y1="40000" x2="39737" y2="40000"/>
                        <a14:foregroundMark x1="33947" y1="11842" x2="33947" y2="11842"/>
                        <a14:foregroundMark x1="62895" y1="96579" x2="62895" y2="96579"/>
                        <a14:foregroundMark x1="89737" y1="95263" x2="89737" y2="95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7636" y="2650838"/>
            <a:ext cx="2724728" cy="244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5200073" y="2346035"/>
            <a:ext cx="6077527" cy="3759201"/>
            <a:chOff x="5200073" y="2346035"/>
            <a:chExt cx="6077527" cy="37592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/>
            <a:srcRect l="42652" t="34209" r="7500" b="10976"/>
            <a:stretch/>
          </p:blipFill>
          <p:spPr>
            <a:xfrm>
              <a:off x="5200073" y="2346035"/>
              <a:ext cx="6077527" cy="3759201"/>
            </a:xfrm>
            <a:prstGeom prst="rect">
              <a:avLst/>
            </a:prstGeom>
          </p:spPr>
        </p:pic>
        <p:pic>
          <p:nvPicPr>
            <p:cNvPr id="1026" name="Picture 2" descr="行李搬运工图标_行李搬运工icon_行李搬运工矢量图标_88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9737" y1="40000" x2="39737" y2="40000"/>
                          <a14:foregroundMark x1="33947" y1="11842" x2="33947" y2="11842"/>
                          <a14:foregroundMark x1="62895" y1="96579" x2="62895" y2="96579"/>
                          <a14:foregroundMark x1="89737" y1="95263" x2="89737" y2="952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27636" y="2650838"/>
              <a:ext cx="2724728" cy="2441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6260988" y="1492694"/>
            <a:ext cx="34419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</a:rPr>
              <a:t>Hello, Python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4254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1302 0.359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179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17839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3737 -0.0233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9130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73" name="群組 72"/>
          <p:cNvGrpSpPr/>
          <p:nvPr/>
        </p:nvGrpSpPr>
        <p:grpSpPr>
          <a:xfrm>
            <a:off x="2392386" y="2307209"/>
            <a:ext cx="2999232" cy="402336"/>
            <a:chOff x="179664" y="2468880"/>
            <a:chExt cx="2999232" cy="402336"/>
          </a:xfrm>
        </p:grpSpPr>
        <p:sp>
          <p:nvSpPr>
            <p:cNvPr id="74" name="矩形 7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66902" y="2713482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81148" y="2324354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61967" y="2324354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6533" y="232435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41216" y="2324354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35899" y="2324354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5" y="2324354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77673" y="2324354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7059" y="2324354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66304" y="2324354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088467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979055" y="2965431"/>
            <a:ext cx="10113818" cy="17650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請試著寫幾個輸出試看看</a:t>
            </a:r>
            <a:endParaRPr lang="zh-TW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endParaRPr lang="en-US" altLang="zh-TW" dirty="0" smtClean="0"/>
          </a:p>
          <a:p>
            <a:r>
              <a:rPr lang="zh-TW" altLang="en-US" dirty="0" smtClean="0"/>
              <a:t>練習</a:t>
            </a:r>
            <a:r>
              <a:rPr lang="zh-TW" altLang="en-US" dirty="0"/>
              <a:t>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桌前明月光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舉頭望電腦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上課思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桌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電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腦  霜  光  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課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 要進階了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Input</a:t>
            </a:r>
            <a:r>
              <a:rPr lang="zh-TW" altLang="en-US" dirty="0" smtClean="0"/>
              <a:t>指令來了喔～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最基本的輸入指令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99273" y="2182153"/>
            <a:ext cx="5357557" cy="156966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9600" dirty="0">
                <a:solidFill>
                  <a:srgbClr val="E3E6A0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sz="9600" dirty="0">
                <a:solidFill>
                  <a:srgbClr val="FFC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41906" y="4142112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他會從鍵盤輸入文字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315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3536" y="2980449"/>
            <a:ext cx="5997155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5400" dirty="0">
                <a:solidFill>
                  <a:srgbClr val="D4D4D4"/>
                </a:solidFill>
                <a:latin typeface="Courier New" panose="02070309020205020404" pitchFamily="49" charset="0"/>
              </a:rPr>
              <a:t>name = </a:t>
            </a:r>
            <a:r>
              <a:rPr lang="en-US" altLang="zh-TW" sz="5400" dirty="0">
                <a:solidFill>
                  <a:srgbClr val="E3E6A0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sz="5400" dirty="0">
                <a:solidFill>
                  <a:srgbClr val="FFC000"/>
                </a:solidFill>
                <a:latin typeface="Courier New" panose="02070309020205020404" pitchFamily="49" charset="0"/>
              </a:rPr>
              <a:t>()</a:t>
            </a:r>
            <a:endParaRPr lang="en-US" altLang="zh-TW" sz="5400" dirty="0"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最基本的輸入指令用法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208973" y="3707789"/>
            <a:ext cx="2749471" cy="1549376"/>
            <a:chOff x="2208973" y="3707789"/>
            <a:chExt cx="2749471" cy="1549376"/>
          </a:xfrm>
        </p:grpSpPr>
        <p:sp>
          <p:nvSpPr>
            <p:cNvPr id="7" name="向上箭號 6"/>
            <p:cNvSpPr/>
            <p:nvPr/>
          </p:nvSpPr>
          <p:spPr>
            <a:xfrm>
              <a:off x="3491345" y="3707789"/>
              <a:ext cx="184728" cy="822036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208973" y="4549279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Name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是一個</a:t>
              </a:r>
              <a:r>
                <a:rPr lang="en-US" altLang="zh-TW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</a:t>
              </a:r>
              <a:r>
                <a:rPr lang="en-US" altLang="zh-TW" sz="2000" b="1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用來儲存你輸入的內容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902794" y="3834495"/>
            <a:ext cx="1980029" cy="1239222"/>
            <a:chOff x="5902794" y="3834495"/>
            <a:chExt cx="1980029" cy="1239222"/>
          </a:xfrm>
        </p:grpSpPr>
        <p:sp>
          <p:nvSpPr>
            <p:cNvPr id="9" name="向上箭號 8"/>
            <p:cNvSpPr/>
            <p:nvPr/>
          </p:nvSpPr>
          <p:spPr>
            <a:xfrm>
              <a:off x="6543964" y="3834495"/>
              <a:ext cx="184728" cy="822036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902794" y="4673607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070C0"/>
                  </a:solidFill>
                </a:rPr>
                <a:t>輸入文字的指令</a:t>
              </a:r>
              <a:endParaRPr lang="zh-TW" altLang="en-US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251201" y="1896473"/>
            <a:ext cx="4698722" cy="1031454"/>
            <a:chOff x="3251201" y="1896473"/>
            <a:chExt cx="4698722" cy="1031454"/>
          </a:xfrm>
        </p:grpSpPr>
        <p:sp>
          <p:nvSpPr>
            <p:cNvPr id="11" name="弧形箭號 (上彎) 10"/>
            <p:cNvSpPr/>
            <p:nvPr/>
          </p:nvSpPr>
          <p:spPr>
            <a:xfrm flipH="1" flipV="1">
              <a:off x="4387273" y="2318327"/>
              <a:ext cx="1311563" cy="609600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251201" y="1896473"/>
              <a:ext cx="4698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 smtClean="0"/>
                <a:t>把右邊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[</a:t>
              </a:r>
              <a:r>
                <a:rPr lang="zh-TW" altLang="en-US" sz="2000" b="1" dirty="0" smtClean="0">
                  <a:solidFill>
                    <a:srgbClr val="0070C0"/>
                  </a:solidFill>
                </a:rPr>
                <a:t>執行的結果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]</a:t>
              </a:r>
              <a:r>
                <a:rPr lang="zh-TW" altLang="en-US" sz="2000" dirty="0" smtClean="0"/>
                <a:t>存放到左邊的</a:t>
              </a:r>
              <a:r>
                <a:rPr lang="en-US" altLang="zh-TW" sz="2000" b="1" dirty="0" smtClean="0">
                  <a:solidFill>
                    <a:srgbClr val="C00000"/>
                  </a:solidFill>
                </a:rPr>
                <a:t>[</a:t>
              </a:r>
              <a:r>
                <a:rPr lang="zh-TW" altLang="en-US" sz="2000" b="1" dirty="0" smtClean="0">
                  <a:solidFill>
                    <a:srgbClr val="C00000"/>
                  </a:solidFill>
                </a:rPr>
                <a:t>變數</a:t>
              </a:r>
              <a:r>
                <a:rPr lang="en-US" altLang="zh-TW" sz="2000" b="1" dirty="0" smtClean="0">
                  <a:solidFill>
                    <a:srgbClr val="C00000"/>
                  </a:solidFill>
                </a:rPr>
                <a:t>]</a:t>
              </a:r>
              <a:endParaRPr lang="zh-TW" altLang="en-US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25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r>
              <a:rPr lang="zh-TW" altLang="en-US" dirty="0" smtClean="0"/>
              <a:t>跟</a:t>
            </a:r>
            <a:r>
              <a:rPr lang="zh-TW" altLang="en-US" dirty="0"/>
              <a:t>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2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輸入與變數的概念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終端機螢幕顯示文字</a:t>
            </a:r>
            <a:r>
              <a:rPr lang="zh-TW" altLang="en-US" dirty="0" smtClean="0"/>
              <a:t>：請問大名是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Input</a:t>
            </a:r>
            <a:r>
              <a:rPr lang="zh-TW" altLang="en-US" dirty="0" smtClean="0"/>
              <a:t>指令讓我們從終端機鍵盤輸入一個文字</a:t>
            </a:r>
            <a:endParaRPr lang="en-US" altLang="zh-TW" dirty="0" smtClean="0"/>
          </a:p>
          <a:p>
            <a:r>
              <a:rPr lang="zh-TW" altLang="en-US" dirty="0" smtClean="0"/>
              <a:t>其中的等號是指派</a:t>
            </a:r>
            <a:r>
              <a:rPr lang="zh-TW" altLang="en-US" dirty="0"/>
              <a:t>運算式</a:t>
            </a:r>
            <a:r>
              <a:rPr lang="zh-TW" altLang="en-US" dirty="0" smtClean="0"/>
              <a:t>，他會把</a:t>
            </a:r>
            <a:r>
              <a:rPr lang="zh-TW" altLang="en-US" dirty="0"/>
              <a:t>輸</a:t>
            </a:r>
            <a:r>
              <a:rPr lang="zh-TW" altLang="en-US" dirty="0" smtClean="0"/>
              <a:t>入的文字存到</a:t>
            </a:r>
            <a:r>
              <a:rPr lang="en-US" altLang="zh-TW" b="1" dirty="0" smtClean="0">
                <a:solidFill>
                  <a:srgbClr val="FF0000"/>
                </a:solidFill>
              </a:rPr>
              <a:t>name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820460" y="2581081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0350" y="2704590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梯形 8"/>
          <p:cNvSpPr/>
          <p:nvPr/>
        </p:nvSpPr>
        <p:spPr>
          <a:xfrm>
            <a:off x="7800309" y="3967909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3499"/>
              </p:ext>
            </p:extLst>
          </p:nvPr>
        </p:nvGraphicFramePr>
        <p:xfrm>
          <a:off x="10167685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030456" y="3343833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name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81760" y="26995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Jack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键盘_卡通手绘键盘PNG素材-90设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56" y="3721861"/>
            <a:ext cx="2128945" cy="20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向上箭號 15"/>
          <p:cNvSpPr/>
          <p:nvPr/>
        </p:nvSpPr>
        <p:spPr>
          <a:xfrm>
            <a:off x="8545325" y="3129429"/>
            <a:ext cx="204477" cy="14115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402896" y="3308839"/>
            <a:ext cx="3321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J</a:t>
            </a:r>
          </a:p>
          <a:p>
            <a:r>
              <a:rPr lang="en-US" altLang="zh-TW" sz="2200" dirty="0">
                <a:solidFill>
                  <a:srgbClr val="FF0000"/>
                </a:solidFill>
              </a:rPr>
              <a:t>a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c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k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00726" y="2120710"/>
            <a:ext cx="304442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print</a:t>
            </a:r>
            <a:r>
              <a:rPr lang="en-US" altLang="zh-TW" sz="2400" dirty="0">
                <a:solidFill>
                  <a:srgbClr val="FFFF00"/>
                </a:solidFill>
              </a:rPr>
              <a:t>(</a:t>
            </a:r>
            <a:r>
              <a:rPr lang="en-US" altLang="zh-TW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zh-TW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請問大名是</a:t>
            </a:r>
            <a:r>
              <a:rPr lang="en-US" altLang="zh-TW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en-US" altLang="zh-TW" sz="2400" dirty="0" smtClean="0">
                <a:solidFill>
                  <a:srgbClr val="FFFF00"/>
                </a:solidFill>
              </a:rPr>
              <a:t>)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00725" y="3283317"/>
            <a:ext cx="23645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name = input</a:t>
            </a:r>
            <a:r>
              <a:rPr lang="en-US" altLang="zh-TW" sz="2400" dirty="0" smtClean="0">
                <a:solidFill>
                  <a:srgbClr val="FFFF00"/>
                </a:solidFill>
              </a:rPr>
              <a:t>()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95504" y="2717224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請問大名是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450054" y="273074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50054" y="30963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50055" y="342079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50055" y="374559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50056" y="405807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50057" y="43897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50054" y="242020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450057" y="47199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393145" y="6096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434313" y="564316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416967" y="140183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3" name="向右箭號 12"/>
          <p:cNvSpPr/>
          <p:nvPr/>
        </p:nvSpPr>
        <p:spPr>
          <a:xfrm rot="1729905">
            <a:off x="8844123" y="3257397"/>
            <a:ext cx="1404246" cy="2233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9973291" y="31656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26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把變數顯示在終端機上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98944" y="1679532"/>
            <a:ext cx="6054437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</a:rPr>
              <a:t>print</a:t>
            </a:r>
            <a:r>
              <a:rPr lang="en-US" altLang="zh-TW" sz="4400" dirty="0" smtClean="0">
                <a:solidFill>
                  <a:srgbClr val="FFFF00"/>
                </a:solidFill>
              </a:rPr>
              <a:t>(</a:t>
            </a:r>
            <a:r>
              <a:rPr lang="en-US" altLang="zh-TW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TW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Hello,</a:t>
            </a:r>
            <a:r>
              <a:rPr lang="en-US" altLang="zh-TW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en-US" altLang="zh-TW" sz="4400" dirty="0" smtClean="0">
                <a:solidFill>
                  <a:srgbClr val="FFFF00"/>
                </a:solidFill>
              </a:rPr>
              <a:t>)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62506"/>
              </p:ext>
            </p:extLst>
          </p:nvPr>
        </p:nvGraphicFramePr>
        <p:xfrm>
          <a:off x="9274002" y="794327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136773" y="3528560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name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509213" y="3493566"/>
            <a:ext cx="3321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J</a:t>
            </a:r>
          </a:p>
          <a:p>
            <a:r>
              <a:rPr lang="en-US" altLang="zh-TW" sz="2200" dirty="0">
                <a:solidFill>
                  <a:srgbClr val="FF0000"/>
                </a:solidFill>
              </a:rPr>
              <a:t>a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c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r>
              <a:rPr lang="en-US" altLang="zh-TW" sz="2200" dirty="0">
                <a:solidFill>
                  <a:srgbClr val="FF0000"/>
                </a:solidFill>
              </a:rPr>
              <a:t>k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56371" y="291547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56371" y="328111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56372" y="360551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56372" y="393032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56373" y="424279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56374" y="45744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556371" y="260493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56374" y="49046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99462" y="79432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40630" y="582789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523284" y="158656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079608" y="50129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2496" y="3158056"/>
            <a:ext cx="6060886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</a:rPr>
              <a:t>print</a:t>
            </a:r>
            <a:r>
              <a:rPr lang="en-US" altLang="zh-TW" sz="4400" dirty="0" smtClean="0">
                <a:solidFill>
                  <a:srgbClr val="FFFF00"/>
                </a:solidFill>
              </a:rPr>
              <a:t>(</a:t>
            </a:r>
            <a:r>
              <a:rPr lang="en-US" altLang="zh-TW" sz="4400" dirty="0" smtClean="0">
                <a:solidFill>
                  <a:srgbClr val="FF0000"/>
                </a:solidFill>
              </a:rPr>
              <a:t>name</a:t>
            </a:r>
            <a:r>
              <a:rPr lang="en-US" altLang="zh-TW" sz="4400" dirty="0" smtClean="0">
                <a:solidFill>
                  <a:srgbClr val="FFFF00"/>
                </a:solidFill>
              </a:rPr>
              <a:t>)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26330" y="4113335"/>
            <a:ext cx="3729330" cy="2575188"/>
            <a:chOff x="8833104" y="502920"/>
            <a:chExt cx="2587752" cy="1427480"/>
          </a:xfrm>
        </p:grpSpPr>
        <p:sp>
          <p:nvSpPr>
            <p:cNvPr id="23" name="圓角矩形 22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</p:txBody>
        </p:sp>
        <p:sp>
          <p:nvSpPr>
            <p:cNvPr id="25" name="梯形 24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向左箭號 25"/>
          <p:cNvSpPr/>
          <p:nvPr/>
        </p:nvSpPr>
        <p:spPr>
          <a:xfrm rot="21310857">
            <a:off x="6401931" y="4524607"/>
            <a:ext cx="2882266" cy="26913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801813" y="4574432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Hello Jack !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88927" y="2397765"/>
            <a:ext cx="606445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</a:rPr>
              <a:t>print</a:t>
            </a:r>
            <a:r>
              <a:rPr lang="en-US" altLang="zh-TW" sz="4400" dirty="0" smtClean="0">
                <a:solidFill>
                  <a:srgbClr val="FFFF00"/>
                </a:solidFill>
              </a:rPr>
              <a:t>(</a:t>
            </a:r>
            <a:r>
              <a:rPr lang="en-US" altLang="zh-TW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TW" sz="4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Hello,</a:t>
            </a:r>
            <a:r>
              <a:rPr lang="en-US" altLang="zh-TW" sz="4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en-US" altLang="zh-TW" sz="4400" dirty="0" err="1" smtClean="0">
                <a:solidFill>
                  <a:schemeClr val="bg1"/>
                </a:solidFill>
              </a:rPr>
              <a:t>,</a:t>
            </a:r>
            <a:r>
              <a:rPr lang="en-US" altLang="zh-TW" sz="4400" dirty="0" err="1" smtClean="0">
                <a:solidFill>
                  <a:srgbClr val="F34DC8"/>
                </a:solidFill>
              </a:rPr>
              <a:t>name</a:t>
            </a:r>
            <a:r>
              <a:rPr lang="en-US" altLang="zh-TW" sz="4400" dirty="0" smtClean="0">
                <a:solidFill>
                  <a:srgbClr val="FFFF00"/>
                </a:solidFill>
              </a:rPr>
              <a:t>)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67200" y="2448973"/>
            <a:ext cx="452582" cy="7742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2346036" y="3158056"/>
            <a:ext cx="19211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626330" y="3158056"/>
            <a:ext cx="1410029" cy="91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173311" y="3244334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請問大名是？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endParaRPr lang="zh-TW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00065 0.10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00065 -0.1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複讀機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輸入任意文字。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輸入：任意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輸出：你輸入：</a:t>
            </a:r>
            <a:r>
              <a:rPr lang="zh-TW" altLang="en-US" dirty="0"/>
              <a:t>任意文字</a:t>
            </a:r>
            <a:endParaRPr lang="en-US" altLang="zh-TW" dirty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請輸入任意文字：</a:t>
              </a:r>
              <a:r>
                <a:rPr lang="zh-TW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今天天氣不錯</a:t>
              </a:r>
              <a:endParaRPr lang="en-US" altLang="zh-TW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你輸入：今天天氣不錯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1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三個最基本變數型態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400" dirty="0" smtClean="0"/>
              <a:t>整數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正整數、負整數與</a:t>
            </a:r>
            <a:r>
              <a:rPr lang="en-US" altLang="zh-TW" sz="2200" dirty="0" smtClean="0"/>
              <a:t>0</a:t>
            </a:r>
          </a:p>
          <a:p>
            <a:pPr lvl="1"/>
            <a:r>
              <a:rPr lang="en-US" altLang="zh-TW" sz="2200" dirty="0" smtClean="0">
                <a:solidFill>
                  <a:schemeClr val="tx1"/>
                </a:solidFill>
              </a:rPr>
              <a:t>…., </a:t>
            </a:r>
            <a:r>
              <a:rPr lang="en-US" altLang="zh-TW" sz="2200" dirty="0" smtClean="0"/>
              <a:t>-999 </a:t>
            </a:r>
            <a:r>
              <a:rPr lang="en-US" altLang="zh-TW" sz="2200" dirty="0" smtClean="0">
                <a:solidFill>
                  <a:schemeClr val="tx1"/>
                </a:solidFill>
              </a:rPr>
              <a:t>,…., </a:t>
            </a:r>
            <a:r>
              <a:rPr lang="en-US" altLang="zh-TW" sz="2200" dirty="0" smtClean="0"/>
              <a:t>-2 </a:t>
            </a:r>
            <a:r>
              <a:rPr lang="en-US" altLang="zh-TW" sz="2200" dirty="0" smtClean="0">
                <a:solidFill>
                  <a:schemeClr val="tx1"/>
                </a:solidFill>
              </a:rPr>
              <a:t>, </a:t>
            </a:r>
            <a:r>
              <a:rPr lang="en-US" altLang="zh-TW" sz="2200" dirty="0" smtClean="0"/>
              <a:t>-1 </a:t>
            </a:r>
            <a:r>
              <a:rPr lang="en-US" altLang="zh-TW" sz="2200" dirty="0" smtClean="0">
                <a:solidFill>
                  <a:schemeClr val="tx1"/>
                </a:solidFill>
              </a:rPr>
              <a:t>, </a:t>
            </a:r>
            <a:r>
              <a:rPr lang="en-US" altLang="zh-TW" sz="3600" dirty="0" smtClean="0"/>
              <a:t>0 </a:t>
            </a:r>
            <a:r>
              <a:rPr lang="en-US" altLang="zh-TW" sz="2200" dirty="0" smtClean="0">
                <a:solidFill>
                  <a:schemeClr val="tx1"/>
                </a:solidFill>
              </a:rPr>
              <a:t>, </a:t>
            </a:r>
            <a:r>
              <a:rPr lang="en-US" altLang="zh-TW" sz="2200" dirty="0" smtClean="0"/>
              <a:t>1 </a:t>
            </a:r>
            <a:r>
              <a:rPr lang="en-US" altLang="zh-TW" sz="2200" dirty="0" smtClean="0">
                <a:solidFill>
                  <a:schemeClr val="tx1"/>
                </a:solidFill>
              </a:rPr>
              <a:t>, </a:t>
            </a:r>
            <a:r>
              <a:rPr lang="en-US" altLang="zh-TW" sz="2200" dirty="0" smtClean="0"/>
              <a:t>2 </a:t>
            </a:r>
            <a:r>
              <a:rPr lang="en-US" altLang="zh-TW" sz="2200" dirty="0" smtClean="0">
                <a:solidFill>
                  <a:schemeClr val="tx1"/>
                </a:solidFill>
              </a:rPr>
              <a:t>, </a:t>
            </a:r>
            <a:r>
              <a:rPr lang="en-US" altLang="zh-TW" sz="2200" dirty="0" smtClean="0"/>
              <a:t>3 </a:t>
            </a:r>
            <a:r>
              <a:rPr lang="en-US" altLang="zh-TW" sz="2200" dirty="0" smtClean="0">
                <a:solidFill>
                  <a:schemeClr val="tx1"/>
                </a:solidFill>
              </a:rPr>
              <a:t>,….., </a:t>
            </a:r>
            <a:r>
              <a:rPr lang="en-US" altLang="zh-TW" sz="2200" dirty="0" smtClean="0"/>
              <a:t>99999 </a:t>
            </a:r>
            <a:r>
              <a:rPr lang="en-US" altLang="zh-TW" sz="2200" dirty="0" smtClean="0">
                <a:solidFill>
                  <a:schemeClr val="tx1"/>
                </a:solidFill>
              </a:rPr>
              <a:t>,……</a:t>
            </a:r>
          </a:p>
          <a:p>
            <a:r>
              <a:rPr lang="zh-TW" altLang="en-US" sz="2400" dirty="0" smtClean="0"/>
              <a:t>文字</a:t>
            </a:r>
            <a:endParaRPr lang="en-US" altLang="zh-TW" sz="2400" dirty="0" smtClean="0"/>
          </a:p>
          <a:p>
            <a:pPr lvl="1"/>
            <a:r>
              <a:rPr lang="zh-TW" altLang="en-US" sz="2200" dirty="0"/>
              <a:t>文字、符號、數字等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A~Z</a:t>
            </a:r>
            <a:r>
              <a:rPr lang="zh-TW" altLang="en-US" sz="2200" dirty="0" smtClean="0">
                <a:solidFill>
                  <a:schemeClr val="tx1"/>
                </a:solidFill>
              </a:rPr>
              <a:t>、 </a:t>
            </a:r>
            <a:r>
              <a:rPr lang="en-US" altLang="zh-TW" sz="2200" dirty="0" err="1" smtClean="0"/>
              <a:t>a~z</a:t>
            </a:r>
            <a:r>
              <a:rPr lang="en-US" altLang="zh-TW" sz="2200" dirty="0" smtClean="0"/>
              <a:t> </a:t>
            </a:r>
            <a:r>
              <a:rPr lang="zh-TW" altLang="en-US" sz="2200" dirty="0" smtClean="0">
                <a:solidFill>
                  <a:schemeClr val="tx1"/>
                </a:solidFill>
              </a:rPr>
              <a:t>、 </a:t>
            </a:r>
            <a:r>
              <a:rPr lang="en-US" altLang="zh-TW" sz="2200" dirty="0" smtClean="0"/>
              <a:t>+-*/ </a:t>
            </a:r>
            <a:r>
              <a:rPr lang="zh-TW" altLang="en-US" sz="2200" dirty="0" smtClean="0">
                <a:solidFill>
                  <a:schemeClr val="tx1"/>
                </a:solidFill>
              </a:rPr>
              <a:t>、 </a:t>
            </a:r>
            <a:r>
              <a:rPr lang="en-US" altLang="zh-TW" sz="3200" b="1" dirty="0" smtClean="0"/>
              <a:t>0~9</a:t>
            </a:r>
            <a:r>
              <a:rPr lang="zh-TW" altLang="en-US" sz="2200" dirty="0" smtClean="0"/>
              <a:t>、</a:t>
            </a:r>
            <a:endParaRPr lang="en-US" altLang="zh-TW" sz="2200" dirty="0" smtClean="0"/>
          </a:p>
          <a:p>
            <a:r>
              <a:rPr lang="zh-TW" altLang="en-US" sz="2400" dirty="0"/>
              <a:t>浮點</a:t>
            </a:r>
            <a:r>
              <a:rPr lang="zh-TW" altLang="en-US" sz="2400" dirty="0" smtClean="0"/>
              <a:t>數</a:t>
            </a:r>
            <a:endParaRPr lang="en-US" altLang="zh-TW" sz="2400" dirty="0" smtClean="0"/>
          </a:p>
          <a:p>
            <a:pPr lvl="1"/>
            <a:r>
              <a:rPr lang="zh-TW" altLang="en-US" sz="2200" dirty="0"/>
              <a:t>帶有小數點的數字</a:t>
            </a:r>
            <a:endParaRPr lang="en-US" altLang="zh-TW" sz="2200" dirty="0" smtClean="0"/>
          </a:p>
          <a:p>
            <a:pPr lvl="1"/>
            <a:r>
              <a:rPr lang="en-US" altLang="zh-TW" sz="2200" dirty="0" smtClean="0">
                <a:solidFill>
                  <a:schemeClr val="tx1"/>
                </a:solidFill>
              </a:rPr>
              <a:t>….., </a:t>
            </a:r>
            <a:r>
              <a:rPr lang="en-US" altLang="zh-TW" sz="2200" dirty="0" smtClean="0"/>
              <a:t>-999.9 </a:t>
            </a:r>
            <a:r>
              <a:rPr lang="en-US" altLang="zh-TW" sz="2200" dirty="0" smtClean="0">
                <a:solidFill>
                  <a:schemeClr val="tx1"/>
                </a:solidFill>
              </a:rPr>
              <a:t>,……., </a:t>
            </a:r>
            <a:r>
              <a:rPr lang="en-US" altLang="zh-TW" sz="2200" dirty="0" smtClean="0"/>
              <a:t>-1.1 </a:t>
            </a:r>
            <a:r>
              <a:rPr lang="en-US" altLang="zh-TW" sz="2200" dirty="0" smtClean="0">
                <a:solidFill>
                  <a:schemeClr val="tx1"/>
                </a:solidFill>
              </a:rPr>
              <a:t>,…., </a:t>
            </a:r>
            <a:r>
              <a:rPr lang="en-US" altLang="zh-TW" sz="3600" dirty="0" smtClean="0"/>
              <a:t>0.0 </a:t>
            </a:r>
            <a:r>
              <a:rPr lang="en-US" altLang="zh-TW" sz="2200" dirty="0" smtClean="0">
                <a:solidFill>
                  <a:schemeClr val="tx1"/>
                </a:solidFill>
              </a:rPr>
              <a:t>,…., </a:t>
            </a:r>
            <a:r>
              <a:rPr lang="en-US" altLang="zh-TW" sz="2200" dirty="0" smtClean="0"/>
              <a:t>1.2 </a:t>
            </a:r>
            <a:r>
              <a:rPr lang="en-US" altLang="zh-TW" sz="2200" dirty="0" smtClean="0">
                <a:solidFill>
                  <a:schemeClr val="tx1"/>
                </a:solidFill>
              </a:rPr>
              <a:t>,…., </a:t>
            </a:r>
            <a:r>
              <a:rPr lang="en-US" altLang="zh-TW" sz="2200" dirty="0" smtClean="0"/>
              <a:t>2024.0116 </a:t>
            </a:r>
            <a:r>
              <a:rPr lang="en-US" altLang="zh-TW" sz="2200" dirty="0" smtClean="0">
                <a:solidFill>
                  <a:schemeClr val="tx1"/>
                </a:solidFill>
              </a:rPr>
              <a:t>,……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int,integer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正整數、負整數與</a:t>
            </a:r>
            <a:r>
              <a:rPr lang="en-US" altLang="zh-TW" sz="2200" dirty="0" smtClean="0"/>
              <a:t>0</a:t>
            </a:r>
          </a:p>
          <a:p>
            <a:r>
              <a:rPr lang="zh-TW" altLang="en-US" sz="2200" dirty="0"/>
              <a:t>用二的</a:t>
            </a:r>
            <a:r>
              <a:rPr lang="zh-TW" altLang="en-US" sz="2200" dirty="0" smtClean="0"/>
              <a:t>補數</a:t>
            </a:r>
            <a:r>
              <a:rPr lang="en-US" altLang="zh-TW" sz="2200" dirty="0" smtClean="0"/>
              <a:t>(2’s)</a:t>
            </a:r>
            <a:r>
              <a:rPr lang="zh-TW" altLang="en-US" sz="2200" dirty="0" smtClean="0"/>
              <a:t>的格式儲存</a:t>
            </a:r>
            <a:endParaRPr lang="en-US" altLang="zh-TW" sz="2200" dirty="0"/>
          </a:p>
          <a:p>
            <a:r>
              <a:rPr lang="en-US" altLang="zh-TW" sz="2200" dirty="0">
                <a:solidFill>
                  <a:schemeClr val="tx1"/>
                </a:solidFill>
              </a:rPr>
              <a:t>…., </a:t>
            </a:r>
            <a:r>
              <a:rPr lang="en-US" altLang="zh-TW" sz="2200" dirty="0"/>
              <a:t>-999 </a:t>
            </a:r>
            <a:r>
              <a:rPr lang="en-US" altLang="zh-TW" sz="2200" dirty="0">
                <a:solidFill>
                  <a:schemeClr val="tx1"/>
                </a:solidFill>
              </a:rPr>
              <a:t>,…., </a:t>
            </a:r>
            <a:r>
              <a:rPr lang="en-US" altLang="zh-TW" sz="2200" dirty="0"/>
              <a:t>-2 </a:t>
            </a:r>
            <a:r>
              <a:rPr lang="en-US" altLang="zh-TW" sz="2200" dirty="0">
                <a:solidFill>
                  <a:schemeClr val="tx1"/>
                </a:solidFill>
              </a:rPr>
              <a:t>, </a:t>
            </a:r>
            <a:r>
              <a:rPr lang="en-US" altLang="zh-TW" sz="2200" dirty="0"/>
              <a:t>-1 </a:t>
            </a:r>
            <a:r>
              <a:rPr lang="en-US" altLang="zh-TW" sz="2200" dirty="0">
                <a:solidFill>
                  <a:schemeClr val="tx1"/>
                </a:solidFill>
              </a:rPr>
              <a:t>, </a:t>
            </a:r>
            <a:r>
              <a:rPr lang="en-US" altLang="zh-TW" sz="2200" dirty="0">
                <a:solidFill>
                  <a:srgbClr val="FF0000"/>
                </a:solidFill>
              </a:rPr>
              <a:t>0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chemeClr val="tx1"/>
                </a:solidFill>
              </a:rPr>
              <a:t>, </a:t>
            </a:r>
            <a:r>
              <a:rPr lang="en-US" altLang="zh-TW" sz="2200" dirty="0"/>
              <a:t>1 </a:t>
            </a:r>
            <a:r>
              <a:rPr lang="en-US" altLang="zh-TW" sz="2200" dirty="0">
                <a:solidFill>
                  <a:schemeClr val="tx1"/>
                </a:solidFill>
              </a:rPr>
              <a:t>, </a:t>
            </a:r>
            <a:r>
              <a:rPr lang="en-US" altLang="zh-TW" sz="2200" dirty="0"/>
              <a:t>2 </a:t>
            </a:r>
            <a:r>
              <a:rPr lang="en-US" altLang="zh-TW" sz="2200" dirty="0">
                <a:solidFill>
                  <a:schemeClr val="tx1"/>
                </a:solidFill>
              </a:rPr>
              <a:t>, </a:t>
            </a:r>
            <a:r>
              <a:rPr lang="en-US" altLang="zh-TW" sz="2200" dirty="0"/>
              <a:t>3 </a:t>
            </a:r>
            <a:r>
              <a:rPr lang="en-US" altLang="zh-TW" sz="2200" dirty="0">
                <a:solidFill>
                  <a:schemeClr val="tx1"/>
                </a:solidFill>
              </a:rPr>
              <a:t>,….., </a:t>
            </a:r>
            <a:r>
              <a:rPr lang="en-US" altLang="zh-TW" sz="2200" dirty="0"/>
              <a:t>99999 </a:t>
            </a:r>
            <a:r>
              <a:rPr lang="en-US" altLang="zh-TW" sz="2200" dirty="0" smtClean="0">
                <a:solidFill>
                  <a:schemeClr val="tx1"/>
                </a:solidFill>
              </a:rPr>
              <a:t>,……</a:t>
            </a:r>
          </a:p>
          <a:p>
            <a:r>
              <a:rPr lang="zh-TW" altLang="en-US" sz="2200" dirty="0" smtClean="0"/>
              <a:t>分為 </a:t>
            </a:r>
            <a:r>
              <a:rPr lang="zh-TW" altLang="en-US" sz="2200" b="1" dirty="0" smtClean="0"/>
              <a:t>有</a:t>
            </a:r>
            <a:r>
              <a:rPr lang="zh-TW" altLang="en-US" sz="2200" b="1" dirty="0"/>
              <a:t>正負號</a:t>
            </a:r>
            <a:r>
              <a:rPr lang="zh-TW" altLang="en-US" sz="2200" dirty="0"/>
              <a:t>或是</a:t>
            </a:r>
            <a:r>
              <a:rPr lang="zh-TW" altLang="en-US" sz="2200" b="1" dirty="0"/>
              <a:t>無正負號</a:t>
            </a:r>
            <a:r>
              <a:rPr lang="en-US" altLang="zh-TW" sz="2200" dirty="0"/>
              <a:t>(</a:t>
            </a:r>
            <a:r>
              <a:rPr lang="zh-TW" altLang="en-US" sz="2200" dirty="0"/>
              <a:t>只有</a:t>
            </a:r>
            <a:r>
              <a:rPr lang="en-US" altLang="zh-TW" sz="2200" dirty="0"/>
              <a:t>0</a:t>
            </a:r>
            <a:r>
              <a:rPr lang="zh-TW" altLang="en-US" sz="2200" dirty="0"/>
              <a:t>與正整數</a:t>
            </a:r>
            <a:r>
              <a:rPr lang="en-US" altLang="zh-TW" sz="2200" dirty="0" smtClean="0"/>
              <a:t>)</a:t>
            </a:r>
          </a:p>
          <a:p>
            <a:endParaRPr lang="en-US" altLang="zh-TW" sz="2200" dirty="0" smtClean="0"/>
          </a:p>
          <a:p>
            <a:r>
              <a:rPr lang="en-US" altLang="zh-TW" sz="2200" dirty="0"/>
              <a:t>32</a:t>
            </a:r>
            <a:r>
              <a:rPr lang="zh-TW" altLang="en-US" sz="2200" dirty="0"/>
              <a:t>位元也就是四個</a:t>
            </a:r>
            <a:r>
              <a:rPr lang="en-US" altLang="zh-TW" sz="2200" dirty="0"/>
              <a:t>byte</a:t>
            </a:r>
            <a:r>
              <a:rPr lang="zh-TW" altLang="en-US" sz="2200" dirty="0"/>
              <a:t>存放整數 </a:t>
            </a:r>
            <a:r>
              <a:rPr lang="zh-TW" altLang="en-US" sz="2200" dirty="0">
                <a:solidFill>
                  <a:srgbClr val="FF0000"/>
                </a:solidFill>
              </a:rPr>
              <a:t>有正負</a:t>
            </a:r>
            <a:r>
              <a:rPr lang="zh-TW" altLang="en-US" sz="2200" dirty="0" smtClean="0">
                <a:solidFill>
                  <a:srgbClr val="FF0000"/>
                </a:solidFill>
              </a:rPr>
              <a:t>號</a:t>
            </a:r>
            <a:r>
              <a:rPr lang="en-US" altLang="zh-TW" sz="2200" dirty="0" smtClean="0">
                <a:solidFill>
                  <a:srgbClr val="FF0000"/>
                </a:solidFill>
              </a:rPr>
              <a:t/>
            </a:r>
            <a:br>
              <a:rPr lang="en-US" altLang="zh-TW" sz="2200" dirty="0" smtClean="0">
                <a:solidFill>
                  <a:srgbClr val="FF0000"/>
                </a:solidFill>
              </a:rPr>
            </a:br>
            <a:r>
              <a:rPr lang="zh-TW" altLang="en-US" sz="2200" dirty="0" smtClean="0"/>
              <a:t>上</a:t>
            </a:r>
            <a:r>
              <a:rPr lang="zh-TW" altLang="en-US" sz="2200" dirty="0"/>
              <a:t>下限</a:t>
            </a:r>
            <a:r>
              <a:rPr lang="zh-TW" altLang="en-US" sz="2200" dirty="0" smtClean="0"/>
              <a:t>就是 −</a:t>
            </a:r>
            <a:r>
              <a:rPr lang="en-US" altLang="zh-TW" sz="2200" dirty="0"/>
              <a:t>2 ,147 ,483,​</a:t>
            </a:r>
            <a:r>
              <a:rPr lang="en-US" altLang="zh-TW" sz="2200" dirty="0" smtClean="0"/>
              <a:t>648</a:t>
            </a:r>
            <a:r>
              <a:rPr lang="zh-TW" altLang="en-US" sz="2200" dirty="0" smtClean="0"/>
              <a:t> 到 </a:t>
            </a:r>
            <a:r>
              <a:rPr lang="en-US" altLang="zh-TW" sz="2200" dirty="0" smtClean="0"/>
              <a:t>2 </a:t>
            </a:r>
            <a:r>
              <a:rPr lang="en-US" altLang="zh-TW" sz="2200" dirty="0"/>
              <a:t>​,147,​483,​</a:t>
            </a:r>
            <a:r>
              <a:rPr lang="en-US" altLang="zh-TW" sz="2200" dirty="0" smtClean="0"/>
              <a:t>647</a:t>
            </a:r>
          </a:p>
          <a:p>
            <a:r>
              <a:rPr lang="en-US" altLang="zh-TW" sz="2200" dirty="0"/>
              <a:t>32</a:t>
            </a:r>
            <a:r>
              <a:rPr lang="zh-TW" altLang="en-US" sz="2200" dirty="0"/>
              <a:t>位元也就是四個</a:t>
            </a:r>
            <a:r>
              <a:rPr lang="en-US" altLang="zh-TW" sz="2200" dirty="0"/>
              <a:t>byte</a:t>
            </a:r>
            <a:r>
              <a:rPr lang="zh-TW" altLang="en-US" sz="2200" dirty="0"/>
              <a:t>存放整數 </a:t>
            </a:r>
            <a:r>
              <a:rPr lang="zh-TW" altLang="en-US" sz="2200" dirty="0" smtClean="0">
                <a:solidFill>
                  <a:srgbClr val="FF0000"/>
                </a:solidFill>
              </a:rPr>
              <a:t>無正負</a:t>
            </a:r>
            <a:r>
              <a:rPr lang="zh-TW" altLang="en-US" sz="2200" dirty="0">
                <a:solidFill>
                  <a:srgbClr val="FF0000"/>
                </a:solidFill>
              </a:rPr>
              <a:t>號</a:t>
            </a:r>
            <a:r>
              <a:rPr lang="en-US" altLang="zh-TW" sz="2200" dirty="0">
                <a:solidFill>
                  <a:srgbClr val="FF0000"/>
                </a:solidFill>
              </a:rPr>
              <a:t/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zh-TW" altLang="en-US" sz="2200" dirty="0"/>
              <a:t>上下限</a:t>
            </a:r>
            <a:r>
              <a:rPr lang="zh-TW" altLang="en-US" sz="2200" dirty="0" smtClean="0"/>
              <a:t>就是 </a:t>
            </a:r>
            <a:r>
              <a:rPr lang="en-US" altLang="zh-TW" sz="2200" dirty="0" smtClean="0"/>
              <a:t>0</a:t>
            </a:r>
            <a:r>
              <a:rPr lang="zh-TW" altLang="en-US" sz="2200" dirty="0" smtClean="0"/>
              <a:t> 到 </a:t>
            </a:r>
            <a:r>
              <a:rPr lang="en-US" altLang="zh-TW" sz="2200" dirty="0" smtClean="0"/>
              <a:t>4,294,​967,​</a:t>
            </a:r>
            <a:r>
              <a:rPr lang="en-US" altLang="zh-TW" sz="2200" dirty="0"/>
              <a:t>295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1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4022"/>
            <a:ext cx="5324475" cy="4181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54" y="1704022"/>
            <a:ext cx="3086100" cy="23336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510528" y="4261889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疑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r>
              <a:rPr lang="zh-TW" altLang="en-US" dirty="0" smtClean="0">
                <a:solidFill>
                  <a:srgbClr val="FF0000"/>
                </a:solidFill>
              </a:rPr>
              <a:t>怎麼畫面差一點點？多換了一行！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408187" y="2468880"/>
            <a:ext cx="328422" cy="2390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408187" y="5132069"/>
            <a:ext cx="355784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請問大名是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?"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name = </a:t>
            </a:r>
            <a:r>
              <a:rPr lang="en-US" altLang="zh-TW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altLang="zh-TW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urier New" panose="02070309020205020404" pitchFamily="49" charset="0"/>
              </a:rPr>
              <a:t>Hello,"</a:t>
            </a:r>
            <a:r>
              <a:rPr lang="en-US" altLang="zh-TW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 err="1">
                <a:solidFill>
                  <a:srgbClr val="D4D4D4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zh-TW" altLang="en-US" dirty="0" smtClean="0"/>
              <a:t>改進版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2147316"/>
            <a:ext cx="5276850" cy="4191000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530352" y="4379977"/>
            <a:ext cx="756433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30351" y="5053585"/>
            <a:ext cx="756433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2147316"/>
            <a:ext cx="2743200" cy="3990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44768" y="4983480"/>
            <a:ext cx="3026664" cy="127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簡單的變數觀念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變數是甚麼？可以吃嗎？</a:t>
            </a:r>
            <a:endParaRPr lang="zh-TW" altLang="en-US" dirty="0"/>
          </a:p>
        </p:txBody>
      </p:sp>
      <p:pic>
        <p:nvPicPr>
          <p:cNvPr id="1026" name="Picture 2" descr="手绘3d3d疑问3D小人png图片免费下载-素材fNSiPqgWa-新图网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625" y1="78829" x2="33625" y2="78829"/>
                        <a14:foregroundMark x1="76000" y1="29854" x2="76000" y2="29854"/>
                        <a14:foregroundMark x1="76875" y1="30634" x2="76875" y2="30634"/>
                        <a14:foregroundMark x1="75500" y1="29073" x2="75500" y2="29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90" y="1478650"/>
            <a:ext cx="3354705" cy="429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健康網》張口有聲音恐是顳顎關節症候群醫推3運動改善不適- 自由健康網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25">
                        <a14:backgroundMark x1="43125" y1="7129" x2="43125" y2="7129"/>
                        <a14:backgroundMark x1="49250" y1="8255" x2="49250" y2="8255"/>
                        <a14:backgroundMark x1="56250" y1="10694" x2="56250" y2="10694"/>
                        <a14:backgroundMark x1="53875" y1="9193" x2="53875" y2="9193"/>
                        <a14:backgroundMark x1="61875" y1="18762" x2="61875" y2="18762"/>
                        <a14:backgroundMark x1="62875" y1="31520" x2="62875" y2="31520"/>
                        <a14:backgroundMark x1="62000" y1="23640" x2="62000" y2="23640"/>
                        <a14:backgroundMark x1="61750" y1="21576" x2="61750" y2="21576"/>
                        <a14:backgroundMark x1="61750" y1="20075" x2="61750" y2="20075"/>
                        <a14:backgroundMark x1="61375" y1="17824" x2="61375" y2="17824"/>
                        <a14:backgroundMark x1="60750" y1="16510" x2="60750" y2="16510"/>
                        <a14:backgroundMark x1="60000" y1="15385" x2="60000" y2="15385"/>
                        <a14:backgroundMark x1="59125" y1="14634" x2="59125" y2="14634"/>
                        <a14:backgroundMark x1="58625" y1="69418" x2="58625" y2="69418"/>
                        <a14:backgroundMark x1="59625" y1="71107" x2="59625" y2="71107"/>
                        <a14:backgroundMark x1="61750" y1="76548" x2="61750" y2="76548"/>
                        <a14:backgroundMark x1="60875" y1="73921" x2="60875" y2="73921"/>
                        <a14:backgroundMark x1="61875" y1="83490" x2="61875" y2="83490"/>
                        <a14:backgroundMark x1="61750" y1="86116" x2="61750" y2="86116"/>
                        <a14:backgroundMark x1="61375" y1="91370" x2="61375" y2="91370"/>
                        <a14:backgroundMark x1="61000" y1="96060" x2="61000" y2="96060"/>
                        <a14:backgroundMark x1="7500" y1="74484" x2="7500" y2="74484"/>
                        <a14:backgroundMark x1="3125" y1="86492" x2="3125" y2="86492"/>
                        <a14:backgroundMark x1="1500" y1="92308" x2="1500" y2="9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2" y="465191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126074" y="300360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BLAH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07761" y="37751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BLAH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44540" y="2691387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BLAH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30927" y="341687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BLAH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58331" y="39998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BLAH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25593" y="3437944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BLAH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25693" y="3996431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BLAH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42586" y="3719861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BLAH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48798" y="473328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BLAH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541479" y="3040829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BLAH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322820" y="2196192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BLAH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170936" y="4801703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BLAH</a:t>
            </a:r>
            <a:endParaRPr lang="zh-TW" altLang="en-US" sz="3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832276" y="2906758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BLAH</a:t>
            </a:r>
            <a:endParaRPr lang="zh-TW" altLang="en-US" sz="3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64889" y="4243081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BLAH</a:t>
            </a:r>
            <a:endParaRPr lang="zh-TW" altLang="en-US" sz="3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325693" y="5492572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BLAH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220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線圈筆記本- 健豪雲端數位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57" y="478848"/>
            <a:ext cx="52673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文具達人監製】2023最新13款筆記本推薦排行榜| mybe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875" l="0" r="100000">
                        <a14:foregroundMark x1="8125" y1="69750" x2="8125" y2="69750"/>
                        <a14:foregroundMark x1="11125" y1="83250" x2="11125" y2="83250"/>
                        <a14:foregroundMark x1="10875" y1="81125" x2="10875" y2="81125"/>
                        <a14:foregroundMark x1="10375" y1="78250" x2="10375" y2="78250"/>
                        <a14:foregroundMark x1="11875" y1="84375" x2="11875" y2="84375"/>
                        <a14:foregroundMark x1="1500" y1="35000" x2="1500" y2="35000"/>
                        <a14:foregroundMark x1="31125" y1="31375" x2="31125" y2="31375"/>
                        <a14:foregroundMark x1="36750" y1="46875" x2="36750" y2="46875"/>
                        <a14:foregroundMark x1="31000" y1="44000" x2="31125" y2="43375"/>
                        <a14:foregroundMark x1="31125" y1="37875" x2="31125" y2="37875"/>
                        <a14:foregroundMark x1="45500" y1="29000" x2="45500" y2="29000"/>
                        <a14:foregroundMark x1="47000" y1="25125" x2="47000" y2="25125"/>
                        <a14:foregroundMark x1="48000" y1="34625" x2="49250" y2="37000"/>
                        <a14:foregroundMark x1="50250" y1="43875" x2="51250" y2="46875"/>
                        <a14:foregroundMark x1="41250" y1="50000" x2="41250" y2="50000"/>
                        <a14:foregroundMark x1="35375" y1="32750" x2="35375" y2="32750"/>
                        <a14:foregroundMark x1="24250" y1="26625" x2="24250" y2="26625"/>
                        <a14:foregroundMark x1="24500" y1="28875" x2="25000" y2="30750"/>
                        <a14:foregroundMark x1="26375" y1="33625" x2="26625" y2="34500"/>
                        <a14:foregroundMark x1="26875" y1="40625" x2="27250" y2="41500"/>
                        <a14:foregroundMark x1="29000" y1="44500" x2="29500" y2="45250"/>
                        <a14:foregroundMark x1="29625" y1="47500" x2="29625" y2="48250"/>
                        <a14:foregroundMark x1="30875" y1="50125" x2="31125" y2="51375"/>
                        <a14:foregroundMark x1="37125" y1="37000" x2="37125" y2="37000"/>
                        <a14:foregroundMark x1="59625" y1="30250" x2="59625" y2="30250"/>
                        <a14:foregroundMark x1="54625" y1="49000" x2="54625" y2="49000"/>
                        <a14:foregroundMark x1="78500" y1="40250" x2="78500" y2="40250"/>
                        <a14:foregroundMark x1="89250" y1="40000" x2="8925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20" b="11158"/>
          <a:stretch/>
        </p:blipFill>
        <p:spPr bwMode="auto">
          <a:xfrm>
            <a:off x="5495492" y="1764146"/>
            <a:ext cx="5421890" cy="423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5筆記本套圖片- 海量高清a5筆記本套圖片大全- 阿里巴巴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3" b="97742" l="323" r="98387">
                        <a14:backgroundMark x1="20968" y1="72258" x2="20968" y2="72258"/>
                        <a14:backgroundMark x1="60645" y1="85161" x2="60645" y2="8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02" b="12209"/>
          <a:stretch/>
        </p:blipFill>
        <p:spPr bwMode="auto">
          <a:xfrm>
            <a:off x="1060738" y="3429000"/>
            <a:ext cx="4871765" cy="29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1583" y="1387917"/>
            <a:ext cx="21788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r>
              <a:rPr lang="en-US" altLang="zh-TW" sz="7200" b="1" cap="none" spc="0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loat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32920" y="2311247"/>
            <a:ext cx="13708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err="1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6255" y="2915566"/>
            <a:ext cx="26260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string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6394" y="3340796"/>
            <a:ext cx="209063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char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5822" y="4689305"/>
            <a:ext cx="36070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err="1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boolean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726" y="1387917"/>
            <a:ext cx="19880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long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1583" y="4365625"/>
            <a:ext cx="24112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short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37521" y="713663"/>
            <a:ext cx="15584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err="1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var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66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1583" y="1387917"/>
            <a:ext cx="21788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r>
              <a:rPr lang="en-US" altLang="zh-TW" sz="7200" b="1" cap="none" spc="0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loat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32920" y="2311247"/>
            <a:ext cx="13708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err="1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6255" y="2915566"/>
            <a:ext cx="26260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string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6394" y="3340796"/>
            <a:ext cx="209063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char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5822" y="4689305"/>
            <a:ext cx="36070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err="1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boolean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3435" y="1387917"/>
            <a:ext cx="19880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long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1583" y="4365625"/>
            <a:ext cx="24112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short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65230" y="713663"/>
            <a:ext cx="15584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 err="1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var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1480" y="861843"/>
            <a:ext cx="20313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7200" b="1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整數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09818" y="2588246"/>
            <a:ext cx="203132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7200" b="1" cap="none" spc="0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文字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59814" y="4518525"/>
            <a:ext cx="29546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7200" b="1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浮點數</a:t>
            </a:r>
            <a:endParaRPr lang="zh-TW" altLang="en-US" sz="7200" b="1" cap="none" spc="0" dirty="0">
              <a:ln w="6600">
                <a:solidFill>
                  <a:srgbClr val="FFC000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370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08894 -0.222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-1111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9805 -0.0615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-3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072 0.4400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build="allAtOnce"/>
      <p:bldP spid="6" grpId="0" build="allAtOnce"/>
      <p:bldP spid="8" grpId="0" build="allAtOnce"/>
      <p:bldP spid="9" grpId="0" build="allAtOnce"/>
      <p:bldP spid="10" grpId="0" build="allAtOnce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就是那個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但是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 - Simple English Wikipedia, the free encyclo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58" y="520986"/>
            <a:ext cx="8716096" cy="579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7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  <p:sp>
        <p:nvSpPr>
          <p:cNvPr id="6" name="禁止標誌 5"/>
          <p:cNvSpPr/>
          <p:nvPr/>
        </p:nvSpPr>
        <p:spPr>
          <a:xfrm>
            <a:off x="6739128" y="2080548"/>
            <a:ext cx="4197096" cy="3849624"/>
          </a:xfrm>
          <a:prstGeom prst="noSmoking">
            <a:avLst>
              <a:gd name="adj" fmla="val 11146"/>
            </a:avLst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  <p:sp>
        <p:nvSpPr>
          <p:cNvPr id="5" name="禁止標誌 4"/>
          <p:cNvSpPr/>
          <p:nvPr/>
        </p:nvSpPr>
        <p:spPr>
          <a:xfrm>
            <a:off x="2606040" y="1930400"/>
            <a:ext cx="5056632" cy="4616704"/>
          </a:xfrm>
          <a:prstGeom prst="noSmoking">
            <a:avLst>
              <a:gd name="adj" fmla="val 11146"/>
            </a:avLst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3940216" y="1360596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真的不用事先宣告喔！</a:t>
            </a:r>
            <a:endParaRPr lang="zh-TW" altLang="en-US" sz="5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Input()</a:t>
            </a:r>
            <a:r>
              <a:rPr lang="zh-TW" altLang="en-US" b="1" i="1" dirty="0" smtClean="0"/>
              <a:t>輸入的資料型別都是</a:t>
            </a:r>
            <a:r>
              <a:rPr lang="zh-TW" altLang="en-US" sz="2400" b="1" i="1" dirty="0" smtClean="0"/>
              <a:t>字串！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zh-TW" altLang="en-US" b="1" i="1" dirty="0" smtClean="0"/>
              <a:t>需轉換為</a:t>
            </a:r>
            <a:r>
              <a:rPr lang="zh-TW" altLang="en-US" sz="2400" b="1" i="1" dirty="0" smtClean="0"/>
              <a:t>數字</a:t>
            </a:r>
            <a:r>
              <a:rPr lang="zh-TW" altLang="en-US" b="1" i="1" dirty="0" smtClean="0"/>
              <a:t>才能做運算！</a:t>
            </a:r>
            <a:endParaRPr lang="en-US" altLang="zh-TW" b="1" i="1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04" y="1434448"/>
            <a:ext cx="2619375" cy="3171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34448"/>
            <a:ext cx="4735914" cy="48850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32120" y="506178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變數無固定型別！也可以重複設定內容！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flipH="1" flipV="1">
            <a:off x="3469451" y="4023360"/>
            <a:ext cx="2062669" cy="1223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3045291" y="4773956"/>
            <a:ext cx="2486829" cy="472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練習三參考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zh-TW" altLang="en-US" dirty="0" smtClean="0"/>
              <a:t>改進版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8" y="1930400"/>
            <a:ext cx="4271010" cy="46103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11496" y="45720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偷懶是軟體工程師的天性！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偷懶有理！偷懶無罪！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64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本系列投影片，歡迎下載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版權所有</a:t>
            </a:r>
            <a:r>
              <a:rPr lang="zh-TW" altLang="en-US" dirty="0" smtClean="0"/>
              <a:t>，勿商業使用。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先認識電腦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444752" y="1047422"/>
            <a:ext cx="7884436" cy="5525429"/>
            <a:chOff x="1444752" y="1047422"/>
            <a:chExt cx="7884436" cy="5525429"/>
          </a:xfrm>
        </p:grpSpPr>
        <p:sp>
          <p:nvSpPr>
            <p:cNvPr id="16" name="圓角矩形 15"/>
            <p:cNvSpPr/>
            <p:nvPr/>
          </p:nvSpPr>
          <p:spPr>
            <a:xfrm>
              <a:off x="3986944" y="4737397"/>
              <a:ext cx="2924954" cy="1835454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985853" y="1539925"/>
              <a:ext cx="2926045" cy="2735239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271788" y="1930400"/>
              <a:ext cx="2057400" cy="3812032"/>
            </a:xfrm>
            <a:prstGeom prst="roundRect">
              <a:avLst/>
            </a:prstGeom>
            <a:solidFill>
              <a:srgbClr val="06D8E2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444752" y="1930400"/>
              <a:ext cx="2057400" cy="3812032"/>
            </a:xfrm>
            <a:prstGeom prst="roundRect">
              <a:avLst/>
            </a:prstGeom>
            <a:solidFill>
              <a:srgbClr val="A2DF09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301" y="3820965"/>
              <a:ext cx="1505070" cy="152328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62" y="2273742"/>
              <a:ext cx="881042" cy="88104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464" y="2279759"/>
              <a:ext cx="1219370" cy="12193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707" y="4807968"/>
              <a:ext cx="942587" cy="94258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961" y="4429326"/>
              <a:ext cx="1171873" cy="117187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53" y="5641899"/>
              <a:ext cx="816399" cy="81639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80" y="5530506"/>
              <a:ext cx="920128" cy="920128"/>
            </a:xfrm>
            <a:prstGeom prst="rect">
              <a:avLst/>
            </a:prstGeom>
          </p:spPr>
        </p:pic>
        <p:pic>
          <p:nvPicPr>
            <p:cNvPr id="1026" name="Picture 2" descr="https://img.technews.tw/wp-content/uploads/2021/11/08153913/shutterstock_1978792358-624x413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2" b="98063" l="0" r="9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73" y="5530506"/>
              <a:ext cx="1260057" cy="83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779114" y="3582009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輸入單元</a:t>
              </a:r>
              <a:endParaRPr lang="zh-TW" altLang="en-US" sz="2400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636646" y="3618440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輸出單元</a:t>
              </a:r>
              <a:endParaRPr lang="zh-TW" altLang="en-US" sz="240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740989" y="5023414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記憶單元</a:t>
              </a:r>
              <a:endParaRPr lang="zh-TW" altLang="en-US" sz="24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57641" y="2554705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控制單元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95976" y="3615507"/>
              <a:ext cx="233910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算術與邏輯單元</a:t>
              </a:r>
              <a:endParaRPr lang="zh-TW" altLang="en-US" sz="2400" b="1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50073" y="3715863"/>
              <a:ext cx="959965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6692630" y="371586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87" b="98913" l="730" r="9781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8126" y="1479797"/>
              <a:ext cx="1428992" cy="959615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4266621" y="1047422"/>
              <a:ext cx="25282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</a:rPr>
                <a:t>中央處理器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(CPU)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線單箭頭接點 23"/>
            <p:cNvCxnSpPr>
              <a:stCxn id="20" idx="1"/>
            </p:cNvCxnSpPr>
            <p:nvPr/>
          </p:nvCxnSpPr>
          <p:spPr>
            <a:xfrm flipH="1" flipV="1">
              <a:off x="3502152" y="2785537"/>
              <a:ext cx="1255489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3"/>
            </p:cNvCxnSpPr>
            <p:nvPr/>
          </p:nvCxnSpPr>
          <p:spPr>
            <a:xfrm flipV="1">
              <a:off x="6173413" y="2775614"/>
              <a:ext cx="1098375" cy="99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20" idx="2"/>
              <a:endCxn id="21" idx="0"/>
            </p:cNvCxnSpPr>
            <p:nvPr/>
          </p:nvCxnSpPr>
          <p:spPr>
            <a:xfrm>
              <a:off x="5465527" y="3016370"/>
              <a:ext cx="0" cy="59913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向右箭號 38"/>
            <p:cNvSpPr/>
            <p:nvPr/>
          </p:nvSpPr>
          <p:spPr>
            <a:xfrm rot="5400000">
              <a:off x="4729412" y="4429401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向右箭號 39"/>
            <p:cNvSpPr/>
            <p:nvPr/>
          </p:nvSpPr>
          <p:spPr>
            <a:xfrm rot="16200000">
              <a:off x="5223288" y="440321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0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電腦的三大類動作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人機介面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</a:t>
            </a:r>
            <a:r>
              <a:rPr lang="zh-TW" altLang="en-US" dirty="0"/>
              <a:t>儲存</a:t>
            </a:r>
            <a:r>
              <a:rPr lang="zh-TW" altLang="en-US" dirty="0" smtClean="0"/>
              <a:t>裝置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)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輸出到人機介面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第一個程式 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就是這個指令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輸出到儲存</a:t>
            </a:r>
            <a:r>
              <a:rPr lang="zh-TW" altLang="en-US" dirty="0" smtClean="0"/>
              <a:t>裝置</a:t>
            </a:r>
            <a:r>
              <a:rPr lang="en-US" altLang="zh-TW" dirty="0"/>
              <a:t>(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zh-TW" altLang="en-US" dirty="0"/>
              <a:t>算術</a:t>
            </a:r>
            <a:r>
              <a:rPr lang="zh-TW" altLang="en-US" dirty="0" smtClean="0"/>
              <a:t>邏輯運算</a:t>
            </a:r>
            <a:endParaRPr lang="en-US" altLang="zh-TW" dirty="0" smtClean="0"/>
          </a:p>
          <a:p>
            <a:pPr lvl="1"/>
            <a:r>
              <a:rPr lang="zh-TW" altLang="en-US" dirty="0"/>
              <a:t>流程運算</a:t>
            </a:r>
          </a:p>
        </p:txBody>
      </p:sp>
    </p:spTree>
    <p:extLst>
      <p:ext uri="{BB962C8B-B14F-4D97-AF65-F5344CB8AC3E}">
        <p14:creationId xmlns:p14="http://schemas.microsoft.com/office/powerpoint/2010/main" val="21424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唐代書法漫談：書作浩繁書學鼎盛| 中國書法| 新唐人电视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使用MATLAB進行數位訊號處理簡介-第1部分– Device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92" y="2849396"/>
            <a:ext cx="6738948" cy="341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 rot="19682944">
            <a:off x="-398384" y="2170661"/>
            <a:ext cx="985348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5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0123456789</a:t>
            </a:r>
            <a:endParaRPr lang="zh-TW" altLang="en-US" sz="115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4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演算法是什麼，對平台應用有什麼影響? - IN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十字形 1"/>
          <p:cNvSpPr/>
          <p:nvPr/>
        </p:nvSpPr>
        <p:spPr>
          <a:xfrm>
            <a:off x="1459345" y="1440872"/>
            <a:ext cx="1524000" cy="1551709"/>
          </a:xfrm>
          <a:prstGeom prst="plus">
            <a:avLst>
              <a:gd name="adj" fmla="val 401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796145" y="2059709"/>
            <a:ext cx="1745673" cy="3602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十字形 4"/>
          <p:cNvSpPr/>
          <p:nvPr/>
        </p:nvSpPr>
        <p:spPr>
          <a:xfrm rot="18831250">
            <a:off x="6334684" y="1265192"/>
            <a:ext cx="1715481" cy="1743175"/>
          </a:xfrm>
          <a:prstGeom prst="plus">
            <a:avLst>
              <a:gd name="adj" fmla="val 420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96036" y="1921162"/>
            <a:ext cx="1745673" cy="3602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9434945" y="1403926"/>
            <a:ext cx="267854" cy="2863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434945" y="2503050"/>
            <a:ext cx="267854" cy="2863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558871" y="3778898"/>
            <a:ext cx="1324947" cy="1464906"/>
          </a:xfrm>
          <a:custGeom>
            <a:avLst/>
            <a:gdLst>
              <a:gd name="connsiteX0" fmla="*/ 0 w 1324947"/>
              <a:gd name="connsiteY0" fmla="*/ 0 h 1558213"/>
              <a:gd name="connsiteX1" fmla="*/ 1324947 w 1324947"/>
              <a:gd name="connsiteY1" fmla="*/ 839756 h 1558213"/>
              <a:gd name="connsiteX2" fmla="*/ 18662 w 1324947"/>
              <a:gd name="connsiteY2" fmla="*/ 1558213 h 155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947" h="1558213">
                <a:moveTo>
                  <a:pt x="0" y="0"/>
                </a:moveTo>
                <a:lnTo>
                  <a:pt x="1324947" y="839756"/>
                </a:lnTo>
                <a:lnTo>
                  <a:pt x="18662" y="1558213"/>
                </a:lnTo>
              </a:path>
            </a:pathLst>
          </a:custGeom>
          <a:noFill/>
          <a:ln w="2540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 flipH="1">
            <a:off x="4109237" y="3778898"/>
            <a:ext cx="1324947" cy="1268963"/>
          </a:xfrm>
          <a:custGeom>
            <a:avLst/>
            <a:gdLst>
              <a:gd name="connsiteX0" fmla="*/ 0 w 1324947"/>
              <a:gd name="connsiteY0" fmla="*/ 0 h 1558213"/>
              <a:gd name="connsiteX1" fmla="*/ 1324947 w 1324947"/>
              <a:gd name="connsiteY1" fmla="*/ 839756 h 1558213"/>
              <a:gd name="connsiteX2" fmla="*/ 18662 w 1324947"/>
              <a:gd name="connsiteY2" fmla="*/ 1558213 h 155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947" h="1558213">
                <a:moveTo>
                  <a:pt x="0" y="0"/>
                </a:moveTo>
                <a:lnTo>
                  <a:pt x="1324947" y="839756"/>
                </a:lnTo>
                <a:lnTo>
                  <a:pt x="18662" y="1558213"/>
                </a:lnTo>
              </a:path>
            </a:pathLst>
          </a:custGeom>
          <a:noFill/>
          <a:ln w="2540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4109238" y="5346442"/>
            <a:ext cx="1324947" cy="27992"/>
          </a:xfrm>
          <a:prstGeom prst="line">
            <a:avLst/>
          </a:prstGeom>
          <a:ln w="2540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544296" y="4109102"/>
            <a:ext cx="1745673" cy="3602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544297" y="4689221"/>
            <a:ext cx="1745673" cy="3602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6982472" y="3693762"/>
            <a:ext cx="699796" cy="1756376"/>
          </a:xfrm>
          <a:prstGeom prst="line">
            <a:avLst/>
          </a:prstGeom>
          <a:ln w="2540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 flipH="1">
            <a:off x="8558301" y="3463954"/>
            <a:ext cx="32365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13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8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一切就從輸出開始學起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最基本輸出：</a:t>
            </a:r>
            <a:r>
              <a:rPr lang="en-US" altLang="zh-TW" dirty="0" smtClean="0"/>
              <a:t>Console(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)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60542" y="3711152"/>
            <a:ext cx="4676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第一個指令：</a:t>
            </a:r>
            <a:r>
              <a:rPr lang="en-US" altLang="zh-TW" sz="4800" b="1" dirty="0">
                <a:solidFill>
                  <a:srgbClr val="FF0000"/>
                </a:solidFill>
              </a:rPr>
              <a:t>print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930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2391</TotalTime>
  <Words>2157</Words>
  <Application>Microsoft Office PowerPoint</Application>
  <PresentationFormat>寬螢幕</PresentationFormat>
  <Paragraphs>541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3" baseType="lpstr">
      <vt:lpstr>微軟正黑體</vt:lpstr>
      <vt:lpstr>新細明體</vt:lpstr>
      <vt:lpstr>Arial</vt:lpstr>
      <vt:lpstr>Courier New</vt:lpstr>
      <vt:lpstr>Symbol</vt:lpstr>
      <vt:lpstr>Trebuchet MS</vt:lpstr>
      <vt:lpstr>Wingdings</vt:lpstr>
      <vt:lpstr>Wingdings 3</vt:lpstr>
      <vt:lpstr>多面向</vt:lpstr>
      <vt:lpstr>千里之行始於足下</vt:lpstr>
      <vt:lpstr>請幫自己準備一個Code book </vt:lpstr>
      <vt:lpstr>PowerPoint 簡報</vt:lpstr>
      <vt:lpstr>寫程式就像是拚積木</vt:lpstr>
      <vt:lpstr>先認識電腦</vt:lpstr>
      <vt:lpstr>電腦的三大類動作</vt:lpstr>
      <vt:lpstr>PowerPoint 簡報</vt:lpstr>
      <vt:lpstr>PowerPoint 簡報</vt:lpstr>
      <vt:lpstr>一切就從輸出開始學起      </vt:lpstr>
      <vt:lpstr>print(“Hello, Python”)</vt:lpstr>
      <vt:lpstr>第一個指令：print</vt:lpstr>
      <vt:lpstr>Console螢幕輸出</vt:lpstr>
      <vt:lpstr>PowerPoint 簡報</vt:lpstr>
      <vt:lpstr>Console詳細看</vt:lpstr>
      <vt:lpstr>練習一 唐詩三百首，我只會一首</vt:lpstr>
      <vt:lpstr>Hello World 要進階了</vt:lpstr>
      <vt:lpstr>最基本的輸入指令</vt:lpstr>
      <vt:lpstr>最基本的輸入指令用法</vt:lpstr>
      <vt:lpstr>電腦跟你打招呼</vt:lpstr>
      <vt:lpstr>輸入與變數的概念</vt:lpstr>
      <vt:lpstr>把變數顯示在終端機上</vt:lpstr>
      <vt:lpstr>複讀機</vt:lpstr>
      <vt:lpstr>三個最基本變數型態</vt:lpstr>
      <vt:lpstr>整數(int,integer)</vt:lpstr>
      <vt:lpstr>練習二參考解答</vt:lpstr>
      <vt:lpstr>練習二參考解答   (改進版)</vt:lpstr>
      <vt:lpstr>最基本的輸入-運算-輸出架構 </vt:lpstr>
      <vt:lpstr>簡單的變數觀念</vt:lpstr>
      <vt:lpstr>PowerPoint 簡報</vt:lpstr>
      <vt:lpstr>PowerPoint 簡報</vt:lpstr>
      <vt:lpstr>PowerPoint 簡報</vt:lpstr>
      <vt:lpstr>變數   就是那個name是甚麼？</vt:lpstr>
      <vt:lpstr>PowerPoint 簡報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  <vt:lpstr>練習三參考解答   (改進版)</vt:lpstr>
      <vt:lpstr>本系列投影片，歡迎下載 版權所有，勿商業使用。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User</cp:lastModifiedBy>
  <cp:revision>108</cp:revision>
  <dcterms:created xsi:type="dcterms:W3CDTF">2020-12-26T05:03:03Z</dcterms:created>
  <dcterms:modified xsi:type="dcterms:W3CDTF">2024-01-16T14:37:20Z</dcterms:modified>
</cp:coreProperties>
</file>