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79" r:id="rId3"/>
    <p:sldId id="257" r:id="rId4"/>
    <p:sldId id="258" r:id="rId5"/>
    <p:sldId id="259" r:id="rId6"/>
    <p:sldId id="260" r:id="rId7"/>
    <p:sldId id="276" r:id="rId8"/>
    <p:sldId id="261" r:id="rId9"/>
    <p:sldId id="262" r:id="rId10"/>
    <p:sldId id="263" r:id="rId11"/>
    <p:sldId id="264" r:id="rId12"/>
    <p:sldId id="275" r:id="rId13"/>
    <p:sldId id="280" r:id="rId14"/>
    <p:sldId id="266" r:id="rId15"/>
    <p:sldId id="265" r:id="rId16"/>
    <p:sldId id="267" r:id="rId17"/>
    <p:sldId id="270" r:id="rId18"/>
    <p:sldId id="269" r:id="rId19"/>
    <p:sldId id="271" r:id="rId20"/>
    <p:sldId id="268" r:id="rId21"/>
    <p:sldId id="272" r:id="rId22"/>
    <p:sldId id="273" r:id="rId23"/>
    <p:sldId id="274" r:id="rId24"/>
    <p:sldId id="277" r:id="rId25"/>
    <p:sldId id="278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91" y="451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邏輯思考訓練題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就是要你好好想！</a:t>
            </a:r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109年12月31日星期四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時針分針差幾度？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給你幾點幾分如</a:t>
            </a:r>
            <a:r>
              <a:rPr lang="en-US" altLang="zh-TW" dirty="0" smtClean="0"/>
              <a:t>9:10</a:t>
            </a:r>
            <a:r>
              <a:rPr lang="zh-TW" altLang="en-US" dirty="0" smtClean="0"/>
              <a:t>，請算出時針分針的夾角是幾度？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小於等於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度，非負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h:m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n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時針每分鐘走幾度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分針每分鐘走</a:t>
            </a:r>
            <a:r>
              <a:rPr lang="zh-TW" altLang="en-US" dirty="0" smtClean="0"/>
              <a:t>幾度？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相差幾度？超過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度怎麼辦？</a:t>
            </a:r>
            <a:endParaRPr lang="en-US" altLang="zh-TW" dirty="0" smtClean="0"/>
          </a:p>
        </p:txBody>
      </p:sp>
      <p:pic>
        <p:nvPicPr>
          <p:cNvPr id="2050" name="Picture 2" descr="國民小學一年級學生數學學習教材一、看時鐘寫出幾點。 ⑷ ⑸ ⑹ 看時鐘回答問題，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502" y="2769150"/>
            <a:ext cx="2818883" cy="281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9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小明想要摺四隻紙鶴，需要四張正方型的紙，現在有長寬為</a:t>
            </a:r>
            <a:r>
              <a:rPr lang="en-US" altLang="zh-TW" dirty="0" err="1" smtClean="0"/>
              <a:t>w,h</a:t>
            </a:r>
            <a:r>
              <a:rPr lang="zh-TW" altLang="en-US" dirty="0" smtClean="0"/>
              <a:t>的紙一張，請問切成四張最大正方形的邊長是多少？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長與寬</a:t>
            </a:r>
            <a:endParaRPr lang="en-US" altLang="zh-TW" dirty="0" smtClean="0"/>
          </a:p>
          <a:p>
            <a:r>
              <a:rPr lang="zh-TW" altLang="en-US" dirty="0"/>
              <a:t>輸出：正方形邊</a:t>
            </a:r>
            <a:r>
              <a:rPr lang="zh-TW" altLang="en-US" dirty="0" smtClean="0"/>
              <a:t>長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分割成四張只有兩種做法</a:t>
            </a:r>
            <a:endParaRPr lang="en-US" altLang="zh-TW" dirty="0" smtClean="0"/>
          </a:p>
          <a:p>
            <a:pPr lvl="1"/>
            <a:r>
              <a:rPr lang="zh-TW" altLang="en-US" dirty="0"/>
              <a:t>兩種</a:t>
            </a:r>
            <a:r>
              <a:rPr lang="zh-TW" altLang="en-US" dirty="0" smtClean="0"/>
              <a:t>做法分別算，看誰算出來大？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摺紙鶴</a:t>
            </a:r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6212078" y="3151370"/>
            <a:ext cx="2370894" cy="1364488"/>
            <a:chOff x="6215992" y="2670048"/>
            <a:chExt cx="2370894" cy="1364488"/>
          </a:xfrm>
        </p:grpSpPr>
        <p:sp>
          <p:nvSpPr>
            <p:cNvPr id="21" name="矩形 20"/>
            <p:cNvSpPr/>
            <p:nvPr/>
          </p:nvSpPr>
          <p:spPr>
            <a:xfrm>
              <a:off x="6215992" y="2670048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219906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809694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99482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997098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212078" y="4869918"/>
            <a:ext cx="2366980" cy="1364488"/>
            <a:chOff x="6215992" y="4346956"/>
            <a:chExt cx="2366980" cy="1364488"/>
          </a:xfrm>
        </p:grpSpPr>
        <p:sp>
          <p:nvSpPr>
            <p:cNvPr id="17" name="矩形 16"/>
            <p:cNvSpPr/>
            <p:nvPr/>
          </p:nvSpPr>
          <p:spPr>
            <a:xfrm>
              <a:off x="6215992" y="4346956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219906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19906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929120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929120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右大括弧 23"/>
          <p:cNvSpPr/>
          <p:nvPr/>
        </p:nvSpPr>
        <p:spPr>
          <a:xfrm>
            <a:off x="8723688" y="3151370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9077302" y="36489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右大括弧 25"/>
          <p:cNvSpPr/>
          <p:nvPr/>
        </p:nvSpPr>
        <p:spPr>
          <a:xfrm>
            <a:off x="8783886" y="4869918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109156" y="53674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右大括弧 27"/>
          <p:cNvSpPr/>
          <p:nvPr/>
        </p:nvSpPr>
        <p:spPr>
          <a:xfrm rot="16200000">
            <a:off x="7295038" y="1784095"/>
            <a:ext cx="201059" cy="23669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239915" y="252070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五角星形 2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五角星形 3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2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6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秘密差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將一個十進位正整數的奇數位數的和稱為 </a:t>
            </a:r>
            <a:r>
              <a:rPr lang="en-US" altLang="zh-TW" dirty="0"/>
              <a:t>A</a:t>
            </a:r>
            <a:r>
              <a:rPr lang="zh-TW" altLang="en-US" dirty="0"/>
              <a:t>，偶數位數的和稱為 </a:t>
            </a:r>
            <a:r>
              <a:rPr lang="en-US" altLang="zh-TW" dirty="0"/>
              <a:t>B</a:t>
            </a:r>
            <a:r>
              <a:rPr lang="zh-TW" altLang="en-US" dirty="0"/>
              <a:t>，則 </a:t>
            </a:r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的絕 對差值</a:t>
            </a:r>
            <a:r>
              <a:rPr lang="en-US" altLang="zh-TW" dirty="0"/>
              <a:t>|A</a:t>
            </a:r>
            <a:r>
              <a:rPr lang="zh-TW" altLang="en-US" dirty="0"/>
              <a:t>－</a:t>
            </a:r>
            <a:r>
              <a:rPr lang="en-US" altLang="zh-TW" dirty="0"/>
              <a:t>B|</a:t>
            </a:r>
            <a:r>
              <a:rPr lang="zh-TW" altLang="en-US" dirty="0"/>
              <a:t>稱為這個正整數的秘密差。 </a:t>
            </a:r>
          </a:p>
          <a:p>
            <a:r>
              <a:rPr lang="zh-TW" altLang="en-US" dirty="0"/>
              <a:t>例如：</a:t>
            </a:r>
            <a:r>
              <a:rPr lang="en-US" altLang="zh-TW" dirty="0"/>
              <a:t>263541 </a:t>
            </a:r>
            <a:r>
              <a:rPr lang="zh-TW" altLang="en-US" dirty="0"/>
              <a:t>的奇數位數的和 </a:t>
            </a:r>
            <a:r>
              <a:rPr lang="en-US" altLang="zh-TW" dirty="0"/>
              <a:t>A = 6+5+1 = 12</a:t>
            </a:r>
            <a:r>
              <a:rPr lang="zh-TW" altLang="en-US" dirty="0"/>
              <a:t>，偶數位數的和 </a:t>
            </a:r>
            <a:r>
              <a:rPr lang="en-US" altLang="zh-TW" dirty="0"/>
              <a:t>B = 2+3+4 = 9</a:t>
            </a:r>
            <a:r>
              <a:rPr lang="zh-TW" altLang="en-US" dirty="0"/>
              <a:t>，所以 </a:t>
            </a:r>
            <a:r>
              <a:rPr lang="en-US" altLang="zh-TW" dirty="0"/>
              <a:t>263541 </a:t>
            </a:r>
            <a:r>
              <a:rPr lang="zh-TW" altLang="en-US" dirty="0"/>
              <a:t>的秘密差是</a:t>
            </a:r>
            <a:r>
              <a:rPr lang="en-US" altLang="zh-TW" dirty="0"/>
              <a:t>|12</a:t>
            </a:r>
            <a:r>
              <a:rPr lang="zh-TW" altLang="en-US" dirty="0"/>
              <a:t>－</a:t>
            </a:r>
            <a:r>
              <a:rPr lang="en-US" altLang="zh-TW" dirty="0"/>
              <a:t>9|= 3</a:t>
            </a:r>
            <a:r>
              <a:rPr lang="zh-TW" altLang="en-US" dirty="0"/>
              <a:t>。 </a:t>
            </a:r>
          </a:p>
          <a:p>
            <a:r>
              <a:rPr lang="zh-TW" altLang="en-US" dirty="0"/>
              <a:t>給定一個十進位正整數 </a:t>
            </a:r>
            <a:r>
              <a:rPr lang="en-US" altLang="zh-TW" dirty="0"/>
              <a:t>X</a:t>
            </a:r>
            <a:r>
              <a:rPr lang="zh-TW" altLang="en-US" dirty="0"/>
              <a:t>，請找出 </a:t>
            </a:r>
            <a:r>
              <a:rPr lang="en-US" altLang="zh-TW" dirty="0"/>
              <a:t>X </a:t>
            </a:r>
            <a:r>
              <a:rPr lang="zh-TW" altLang="en-US" dirty="0"/>
              <a:t>的秘密差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輸出：秘密</a:t>
            </a:r>
            <a:r>
              <a:rPr lang="zh-TW" altLang="en-US" dirty="0" smtClean="0"/>
              <a:t>差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如何</a:t>
            </a:r>
            <a:r>
              <a:rPr lang="zh-TW" altLang="en-US" dirty="0"/>
              <a:t>取的奇數位數與偶數</a:t>
            </a:r>
            <a:r>
              <a:rPr lang="zh-TW" altLang="en-US" dirty="0" smtClean="0"/>
              <a:t>位數</a:t>
            </a:r>
            <a:r>
              <a:rPr lang="en-US" altLang="zh-TW" dirty="0" smtClean="0">
                <a:sym typeface="Wingdings" panose="05000000000000000000" pitchFamily="2" charset="2"/>
              </a:rPr>
              <a:t>%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分別加起來。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108533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6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N!</a:t>
            </a:r>
            <a:r>
              <a:rPr lang="zh-TW" altLang="en-US" dirty="0" smtClean="0"/>
              <a:t>有</a:t>
            </a:r>
            <a:r>
              <a:rPr lang="zh-TW" altLang="en-US" dirty="0"/>
              <a:t>幾個</a:t>
            </a:r>
            <a:r>
              <a:rPr lang="en-US" altLang="zh-TW" dirty="0"/>
              <a:t>0?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給一個正整數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，請計算</a:t>
            </a:r>
            <a:r>
              <a:rPr lang="en-US" altLang="zh-TW" dirty="0" smtClean="0"/>
              <a:t>n!</a:t>
            </a:r>
            <a:r>
              <a:rPr lang="zh-TW" altLang="en-US" dirty="0" smtClean="0"/>
              <a:t>最後面有幾個</a:t>
            </a:r>
            <a:r>
              <a:rPr lang="en-US" altLang="zh-TW" dirty="0" smtClean="0"/>
              <a:t>0?</a:t>
            </a:r>
          </a:p>
          <a:p>
            <a:r>
              <a:rPr lang="en-US" altLang="zh-TW" dirty="0" smtClean="0"/>
              <a:t>N!=1x2x3x….</a:t>
            </a:r>
            <a:r>
              <a:rPr lang="en-US" altLang="zh-TW" dirty="0" err="1" smtClean="0"/>
              <a:t>xN</a:t>
            </a:r>
            <a:endParaRPr lang="en-US" altLang="zh-TW" dirty="0" smtClean="0"/>
          </a:p>
          <a:p>
            <a:r>
              <a:rPr lang="zh-TW" altLang="en-US" dirty="0"/>
              <a:t>輸入：正整數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幾個</a:t>
            </a:r>
            <a:r>
              <a:rPr lang="en-US" altLang="zh-TW" dirty="0" smtClean="0"/>
              <a:t>0)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真的乘</a:t>
            </a:r>
            <a:r>
              <a:rPr lang="zh-TW" altLang="en-US" dirty="0" smtClean="0"/>
              <a:t>下去，再去算後面的 </a:t>
            </a:r>
            <a:r>
              <a:rPr lang="en-US" altLang="zh-TW" dirty="0" smtClean="0"/>
              <a:t>0 ??!!(</a:t>
            </a:r>
            <a:r>
              <a:rPr lang="zh-TW" altLang="en-US" dirty="0" smtClean="0"/>
              <a:t>數字超超超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大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怎麼樣才會有 </a:t>
            </a:r>
            <a:r>
              <a:rPr lang="en-US" altLang="zh-TW" dirty="0"/>
              <a:t>0 </a:t>
            </a:r>
            <a:r>
              <a:rPr lang="zh-TW" altLang="en-US" dirty="0"/>
              <a:t>出現在後面？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3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完全數</a:t>
            </a:r>
            <a:r>
              <a:rPr lang="en-US" altLang="zh-TW" dirty="0" smtClean="0"/>
              <a:t>(Perfect 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一個整數，如果他</a:t>
            </a:r>
            <a:r>
              <a:rPr lang="zh-TW" altLang="en-US" b="1" dirty="0" smtClean="0"/>
              <a:t>除了自己以外的所有因數之和</a:t>
            </a:r>
            <a:r>
              <a:rPr lang="zh-TW" altLang="en-US" dirty="0" smtClean="0"/>
              <a:t>等於這個整數，則稱他為完全數。如果和大於整數稱為過剩數</a:t>
            </a:r>
            <a:r>
              <a:rPr lang="en-US" altLang="zh-TW" dirty="0"/>
              <a:t>(Abundant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，若是和小於整數則稱為不足數</a:t>
            </a:r>
            <a:r>
              <a:rPr lang="en-US" altLang="zh-TW" dirty="0" smtClean="0"/>
              <a:t>(</a:t>
            </a:r>
            <a:r>
              <a:rPr lang="en-US" altLang="zh-TW" dirty="0"/>
              <a:t>Deficient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輸入：一個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輸出：完全數、過剩數、不足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因數</a:t>
            </a:r>
            <a:r>
              <a:rPr lang="zh-TW" altLang="en-US" dirty="0"/>
              <a:t>怎麼判斷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把所有因數加總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11" name="五角星形 10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五角星形 12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五角星形 13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五角星形 14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6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不囉嗦，就是找兩正整數的最大公因數。</a:t>
            </a:r>
            <a:endParaRPr lang="en-US" altLang="zh-TW" dirty="0" smtClean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輸出：最大</a:t>
            </a:r>
            <a:r>
              <a:rPr lang="zh-TW" altLang="en-US" dirty="0" smtClean="0"/>
              <a:t>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方法一</a:t>
            </a:r>
            <a:r>
              <a:rPr lang="zh-TW" altLang="en-US" dirty="0" smtClean="0"/>
              <a:t>：暴力解，把小於兩數的正整數都拿來試。</a:t>
            </a:r>
            <a:endParaRPr lang="en-US" altLang="zh-TW" dirty="0" smtClean="0"/>
          </a:p>
          <a:p>
            <a:pPr lvl="2"/>
            <a:r>
              <a:rPr lang="zh-TW" altLang="en-US" dirty="0"/>
              <a:t>太暴力太慢了！</a:t>
            </a:r>
            <a:endParaRPr lang="en-US" altLang="zh-TW" dirty="0" smtClean="0"/>
          </a:p>
          <a:p>
            <a:pPr lvl="1"/>
            <a:r>
              <a:rPr lang="zh-TW" altLang="en-US" dirty="0"/>
              <a:t>方法二：輾轉相除法</a:t>
            </a:r>
          </a:p>
        </p:txBody>
      </p:sp>
      <p:cxnSp>
        <p:nvCxnSpPr>
          <p:cNvPr id="5" name="直線接點 4"/>
          <p:cNvCxnSpPr/>
          <p:nvPr/>
        </p:nvCxnSpPr>
        <p:spPr>
          <a:xfrm flipH="1">
            <a:off x="6876288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7641336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8457669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7709650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04007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36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86886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96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68869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493806" y="26446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851020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52536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6876288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7720053" y="38191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578938" y="26555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050963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849008" y="34796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970860" y="3868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501037" y="3313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40079" y="3209544"/>
            <a:ext cx="503721" cy="358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81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個數的最大公因數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個正整數的最大公因數。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數的最大公因數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輾轉相除法寫</a:t>
            </a:r>
            <a:r>
              <a:rPr lang="zh-TW" altLang="en-US" dirty="0"/>
              <a:t>成函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zh-TW" altLang="en-US" dirty="0"/>
              <a:t>連續使用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(a, 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3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不囉嗦，就是找兩正整數</a:t>
            </a:r>
            <a:r>
              <a:rPr lang="zh-TW" altLang="en-US" dirty="0" smtClean="0"/>
              <a:t>的最小公倍數。</a:t>
            </a:r>
            <a:endParaRPr lang="en-US" altLang="zh-TW" dirty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r>
              <a:rPr lang="en-US" altLang="zh-TW" dirty="0" err="1" smtClean="0"/>
              <a:t>a,b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：最小公倍數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最小公倍數</a:t>
            </a:r>
            <a:r>
              <a:rPr lang="zh-TW" altLang="en-US" dirty="0"/>
              <a:t>等於兩</a:t>
            </a:r>
            <a:r>
              <a:rPr lang="zh-TW" altLang="en-US" dirty="0" smtClean="0"/>
              <a:t>數相乘再除</a:t>
            </a:r>
            <a:r>
              <a:rPr lang="zh-TW" altLang="en-US" dirty="0"/>
              <a:t>以兩數的最大公因數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axb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8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</a:t>
            </a:r>
            <a:r>
              <a:rPr lang="en-US" altLang="zh-TW" dirty="0"/>
              <a:t>N</a:t>
            </a:r>
            <a:r>
              <a:rPr lang="zh-TW" altLang="en-US" dirty="0"/>
              <a:t>個數</a:t>
            </a:r>
            <a:r>
              <a:rPr lang="zh-TW" altLang="en-US" dirty="0" smtClean="0"/>
              <a:t>的最小公倍數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</a:t>
            </a:r>
            <a:r>
              <a:rPr lang="zh-TW" altLang="en-US" dirty="0"/>
              <a:t>整數的最小公倍數。</a:t>
            </a:r>
            <a:endParaRPr lang="en-US" altLang="zh-TW" dirty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/>
              <a:t>N</a:t>
            </a:r>
            <a:r>
              <a:rPr lang="zh-TW" altLang="en-US" dirty="0"/>
              <a:t> 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/>
              <a:t> N</a:t>
            </a:r>
            <a:r>
              <a:rPr lang="zh-TW" altLang="en-US" dirty="0"/>
              <a:t>數的</a:t>
            </a:r>
            <a:r>
              <a:rPr lang="zh-TW" altLang="en-US" dirty="0" smtClean="0"/>
              <a:t>最小公倍數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最小公倍數等於兩數相乘再除以兩數的最大公因數</a:t>
            </a:r>
            <a:endParaRPr lang="en-US" altLang="zh-TW" dirty="0"/>
          </a:p>
          <a:p>
            <a:pPr lvl="1"/>
            <a:r>
              <a:rPr lang="en-US" altLang="zh-TW" dirty="0"/>
              <a:t>Lcm(</a:t>
            </a:r>
            <a:r>
              <a:rPr lang="en-US" altLang="zh-TW" dirty="0" err="1"/>
              <a:t>a,b</a:t>
            </a:r>
            <a:r>
              <a:rPr lang="en-US" altLang="zh-TW" dirty="0"/>
              <a:t>)=</a:t>
            </a:r>
            <a:r>
              <a:rPr lang="en-US" altLang="zh-TW" dirty="0" err="1"/>
              <a:t>axb</a:t>
            </a:r>
            <a:r>
              <a:rPr lang="en-US" altLang="zh-TW" dirty="0"/>
              <a:t>/</a:t>
            </a:r>
            <a:r>
              <a:rPr lang="en-US" altLang="zh-TW" dirty="0" err="1"/>
              <a:t>gcd</a:t>
            </a:r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寫成函式，連續</a:t>
            </a:r>
            <a:r>
              <a:rPr lang="zh-TW" altLang="en-US" dirty="0"/>
              <a:t>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 = lcm(a, lcm(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7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基本變數與運算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9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阿姆斯壯數</a:t>
            </a:r>
            <a:r>
              <a:rPr lang="en-US" altLang="zh-TW" dirty="0" smtClean="0"/>
              <a:t>(</a:t>
            </a:r>
            <a:r>
              <a:rPr lang="en-US" altLang="zh-TW" dirty="0"/>
              <a:t>Armstrong </a:t>
            </a:r>
            <a:r>
              <a:rPr lang="en-US" altLang="zh-TW" dirty="0" smtClean="0"/>
              <a:t>number</a:t>
            </a:r>
            <a:r>
              <a:rPr lang="zh-TW" altLang="en-US" dirty="0" smtClean="0"/>
              <a:t>，水仙花數，自戀數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所謂 </a:t>
                </a:r>
                <a:r>
                  <a:rPr lang="en-US" altLang="zh-TW" dirty="0"/>
                  <a:t>Armstrong number </a:t>
                </a:r>
                <a:r>
                  <a:rPr lang="zh-TW" altLang="en-US" dirty="0"/>
                  <a:t>指的是一個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位數的整數，它的所有位數的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次方和恰好等於自己</a:t>
                </a:r>
                <a:r>
                  <a:rPr lang="zh-TW" altLang="en-US" dirty="0" smtClean="0"/>
                  <a:t>。試求出所有三位數字的阿姆斯壯數。</a:t>
                </a:r>
                <a:endParaRPr lang="en-US" altLang="zh-TW" dirty="0" smtClean="0"/>
              </a:p>
              <a:p>
                <a:r>
                  <a:rPr lang="zh-TW" altLang="en-US" dirty="0"/>
                  <a:t>例如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1634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 所以</a:t>
                </a:r>
                <a:r>
                  <a:rPr lang="en-US" altLang="zh-TW" dirty="0"/>
                  <a:t>1634</a:t>
                </a:r>
                <a:r>
                  <a:rPr lang="zh-TW" altLang="en-US" dirty="0"/>
                  <a:t>是阿姆斯壯</a:t>
                </a:r>
                <a:r>
                  <a:rPr lang="zh-TW" altLang="en-US" dirty="0" smtClean="0"/>
                  <a:t>數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也是阿姆斯壯數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</a:t>
                </a:r>
                <a:r>
                  <a:rPr lang="zh-TW" altLang="en-US" dirty="0" smtClean="0"/>
                  <a:t>無</a:t>
                </a:r>
                <a:endParaRPr lang="en-US" altLang="zh-TW" dirty="0" smtClean="0"/>
              </a:p>
              <a:p>
                <a:r>
                  <a:rPr lang="zh-TW" altLang="en-US" dirty="0"/>
                  <a:t>輸出：三位數的阿姆斯壯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怎麼拆出三位</a:t>
                </a:r>
                <a:r>
                  <a:rPr lang="zh-TW" altLang="en-US" dirty="0" smtClean="0"/>
                  <a:t>數字？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拆出後再各自三次方</a:t>
                </a:r>
                <a:r>
                  <a:rPr lang="zh-TW" altLang="en-US" dirty="0" smtClean="0"/>
                  <a:t>加總。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五角星形 6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9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完全平方數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給兩個正整數</a:t>
            </a:r>
            <a:r>
              <a:rPr lang="en-US" altLang="zh-TW" dirty="0" smtClean="0"/>
              <a:t>A,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/>
              <a:t>且</a:t>
            </a:r>
            <a:r>
              <a:rPr lang="en-US" altLang="zh-TW" dirty="0"/>
              <a:t>A&lt;B</a:t>
            </a:r>
            <a:r>
              <a:rPr lang="zh-TW" altLang="en-US" dirty="0" smtClean="0"/>
              <a:t>，請輸出介於兩數之間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有幾個完全平方數？</a:t>
            </a:r>
            <a:endParaRPr lang="en-US" altLang="zh-TW" dirty="0" smtClean="0"/>
          </a:p>
          <a:p>
            <a:r>
              <a:rPr lang="zh-TW" altLang="en-US" dirty="0"/>
              <a:t>完全平方數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1, 4, 9, 16, 25, 36, 49, 64,….</a:t>
            </a:r>
          </a:p>
          <a:p>
            <a:r>
              <a:rPr lang="zh-TW" altLang="en-US" dirty="0"/>
              <a:t>輸入：</a:t>
            </a:r>
            <a:r>
              <a:rPr lang="en-US" altLang="zh-TW" dirty="0"/>
              <a:t>A</a:t>
            </a:r>
            <a:r>
              <a:rPr lang="en-US" altLang="zh-TW" dirty="0" smtClean="0"/>
              <a:t>, B</a:t>
            </a:r>
            <a:r>
              <a:rPr lang="zh-TW" altLang="en-US" dirty="0" smtClean="0"/>
              <a:t>兩正整數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幾個？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</a:t>
            </a:r>
            <a:r>
              <a:rPr lang="zh-TW" altLang="en-US" dirty="0" smtClean="0"/>
              <a:t>，迴圈下去一個一個試！</a:t>
            </a:r>
            <a:endParaRPr lang="en-US" altLang="zh-TW" dirty="0" smtClean="0"/>
          </a:p>
          <a:p>
            <a:pPr lvl="1"/>
            <a:r>
              <a:rPr lang="zh-TW" altLang="en-US" dirty="0"/>
              <a:t>數學解</a:t>
            </a:r>
            <a:r>
              <a:rPr lang="zh-TW" altLang="en-US" dirty="0" smtClean="0"/>
              <a:t>，只考慮頭尾</a:t>
            </a:r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只能走斜角的主教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主教只能走斜角</a:t>
            </a:r>
            <a:r>
              <a:rPr lang="en-US" altLang="zh-TW" dirty="0" smtClean="0"/>
              <a:t>(</a:t>
            </a:r>
            <a:r>
              <a:rPr lang="zh-TW" altLang="en-US" dirty="0" smtClean="0"/>
              <a:t>距離無限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，所以放在棋盤上時，有一半的地方是走不到的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黑圓點處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，另外有些地方可以一步走到，有些地方則是兩步才能走到。</a:t>
            </a:r>
            <a:endParaRPr lang="en-US" altLang="zh-TW" dirty="0" smtClean="0"/>
          </a:p>
          <a:p>
            <a:r>
              <a:rPr lang="zh-TW" altLang="en-US" dirty="0"/>
              <a:t>輸入：主教</a:t>
            </a:r>
            <a:r>
              <a:rPr lang="zh-TW" altLang="en-US" dirty="0" smtClean="0"/>
              <a:t>座標與目標座標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0,1,2</a:t>
            </a:r>
            <a:r>
              <a:rPr lang="zh-TW" altLang="en-US" dirty="0" smtClean="0"/>
              <a:t>步走到或是走不到！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舉例觀察可走到的跟走不到的</a:t>
            </a:r>
            <a:r>
              <a:rPr lang="zh-TW" altLang="en-US" b="1" dirty="0"/>
              <a:t>差異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44476"/>
              </p:ext>
            </p:extLst>
          </p:nvPr>
        </p:nvGraphicFramePr>
        <p:xfrm>
          <a:off x="7227537" y="2730691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69684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684" y="4455602"/>
            <a:ext cx="172714" cy="30124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8778240" y="2926080"/>
            <a:ext cx="1527048" cy="1545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8769096" y="4709160"/>
            <a:ext cx="1097280" cy="1097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7909560" y="3840480"/>
            <a:ext cx="630936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7891272" y="4736593"/>
            <a:ext cx="649224" cy="6126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77178"/>
              </p:ext>
            </p:extLst>
          </p:nvPr>
        </p:nvGraphicFramePr>
        <p:xfrm>
          <a:off x="5041332" y="3432743"/>
          <a:ext cx="1889013" cy="2346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9671">
                  <a:extLst>
                    <a:ext uri="{9D8B030D-6E8A-4147-A177-3AD203B41FA5}">
                      <a16:colId xmlns:a16="http://schemas.microsoft.com/office/drawing/2014/main" val="597852975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3578956169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2554523728"/>
                    </a:ext>
                  </a:extLst>
                </a:gridCol>
              </a:tblGrid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</a:rPr>
                        <a:t>主教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645201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283763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5425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95299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796396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81648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498486"/>
                  </a:ext>
                </a:extLst>
              </a:tr>
            </a:tbl>
          </a:graphicData>
        </a:graphic>
      </p:graphicFrame>
      <p:sp>
        <p:nvSpPr>
          <p:cNvPr id="23" name="五角星形 22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6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d660: 11764 - Jumping Mario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瑪莉歐</a:t>
            </a:r>
            <a:r>
              <a:rPr lang="en-US" altLang="zh-TW" dirty="0"/>
              <a:t>(Mario)</a:t>
            </a:r>
            <a:r>
              <a:rPr lang="zh-TW" altLang="en-US" dirty="0"/>
              <a:t>在最後的城堡。他現在需要跳過一些牆壁，然後進入庫巴</a:t>
            </a:r>
            <a:r>
              <a:rPr lang="en-US" altLang="zh-TW" dirty="0"/>
              <a:t>(</a:t>
            </a:r>
            <a:r>
              <a:rPr lang="en-US" altLang="zh-TW" dirty="0" err="1"/>
              <a:t>Koopa</a:t>
            </a:r>
            <a:r>
              <a:rPr lang="en-US" altLang="zh-TW" dirty="0"/>
              <a:t>)</a:t>
            </a:r>
            <a:r>
              <a:rPr lang="zh-TW" altLang="en-US" dirty="0"/>
              <a:t>的房間，他要打敗怪物，以拯救公主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對於</a:t>
            </a:r>
            <a:r>
              <a:rPr lang="zh-TW" altLang="en-US" dirty="0"/>
              <a:t>這個問題，我們只關注“翻過牆”的一部分。你將被給予</a:t>
            </a:r>
            <a:r>
              <a:rPr lang="en-US" altLang="zh-TW" dirty="0"/>
              <a:t>N</a:t>
            </a:r>
            <a:r>
              <a:rPr lang="zh-TW" altLang="en-US" dirty="0"/>
              <a:t>個牆壁</a:t>
            </a:r>
            <a:r>
              <a:rPr lang="en-US" altLang="zh-TW" dirty="0"/>
              <a:t>(</a:t>
            </a:r>
            <a:r>
              <a:rPr lang="zh-TW" altLang="en-US" dirty="0"/>
              <a:t>由左至右</a:t>
            </a:r>
            <a:r>
              <a:rPr lang="en-US" altLang="zh-TW" dirty="0"/>
              <a:t>)</a:t>
            </a:r>
            <a:r>
              <a:rPr lang="zh-TW" altLang="en-US" dirty="0"/>
              <a:t>的高度。瑪莉歐</a:t>
            </a:r>
            <a:r>
              <a:rPr lang="en-US" altLang="zh-TW" dirty="0"/>
              <a:t>(Mario)</a:t>
            </a:r>
            <a:r>
              <a:rPr lang="zh-TW" altLang="en-US" dirty="0"/>
              <a:t>目前站在第一個牆壁。他必須跳到相鄰的牆壁直到最後一個。這意味著，他將跳躍 </a:t>
            </a:r>
            <a:r>
              <a:rPr lang="en-US" altLang="zh-TW" dirty="0"/>
              <a:t>N - 1 </a:t>
            </a:r>
            <a:r>
              <a:rPr lang="zh-TW" altLang="en-US" dirty="0"/>
              <a:t>次。</a:t>
            </a:r>
            <a:r>
              <a:rPr lang="en-US" altLang="zh-TW" dirty="0"/>
              <a:t>a high jump 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跳到一個較高的牆，同樣，</a:t>
            </a:r>
            <a:r>
              <a:rPr lang="en-US" altLang="zh-TW" dirty="0"/>
              <a:t>a low jump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跳到一個較矮的牆。你能找出 </a:t>
            </a:r>
            <a:r>
              <a:rPr lang="en-US" altLang="zh-TW" dirty="0"/>
              <a:t>a high jump </a:t>
            </a:r>
            <a:r>
              <a:rPr lang="zh-TW" altLang="en-US" dirty="0"/>
              <a:t>和 </a:t>
            </a:r>
            <a:r>
              <a:rPr lang="en-US" altLang="zh-TW" dirty="0"/>
              <a:t>a low jump </a:t>
            </a:r>
            <a:r>
              <a:rPr lang="zh-TW" altLang="en-US" dirty="0"/>
              <a:t>的總數嗎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牆數及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個牆的高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high jump</a:t>
            </a:r>
            <a:r>
              <a:rPr lang="zh-TW" altLang="en-US" dirty="0"/>
              <a:t>數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low jump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每次只看現在與下一步的牆</a:t>
            </a:r>
            <a:r>
              <a:rPr lang="zh-TW" altLang="en-US" dirty="0" smtClean="0"/>
              <a:t>高</a:t>
            </a:r>
            <a:endParaRPr lang="en-US" altLang="zh-TW" dirty="0" smtClean="0"/>
          </a:p>
          <a:p>
            <a:pPr lvl="1"/>
            <a:r>
              <a:rPr lang="zh-TW" altLang="en-US" dirty="0"/>
              <a:t>分別兩個變數記住</a:t>
            </a:r>
            <a:r>
              <a:rPr lang="en-US" altLang="zh-TW" dirty="0" smtClean="0"/>
              <a:t>high / low jump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998" y="9434822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https://zerojudge.tw/ShowProblem?problemid=d660</a:t>
            </a:r>
          </a:p>
        </p:txBody>
      </p:sp>
      <p:pic>
        <p:nvPicPr>
          <p:cNvPr id="1026" name="Picture 2" descr="https://zerojudge.tw/ShowImage?id=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464" y="4073577"/>
            <a:ext cx="4041676" cy="228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弧形 9"/>
          <p:cNvSpPr/>
          <p:nvPr/>
        </p:nvSpPr>
        <p:spPr>
          <a:xfrm>
            <a:off x="7264062" y="5292349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7401900" y="5292349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8356469" y="5559551"/>
            <a:ext cx="485779" cy="481811"/>
          </a:xfrm>
          <a:prstGeom prst="arc">
            <a:avLst>
              <a:gd name="adj1" fmla="val 10573308"/>
              <a:gd name="adj2" fmla="val 550684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8922719" y="5486400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9372638" y="5033772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弧形 15"/>
          <p:cNvSpPr/>
          <p:nvPr/>
        </p:nvSpPr>
        <p:spPr>
          <a:xfrm>
            <a:off x="9509836" y="5033772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>
            <a:off x="10512603" y="5190014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677334" y="1172956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https://zerojudge.tw/ShowProblem?problemid=d660</a:t>
            </a:r>
          </a:p>
        </p:txBody>
      </p:sp>
    </p:spTree>
    <p:extLst>
      <p:ext uri="{BB962C8B-B14F-4D97-AF65-F5344CB8AC3E}">
        <p14:creationId xmlns:p14="http://schemas.microsoft.com/office/powerpoint/2010/main" val="21493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種樹問題？不，是砍樹問題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某條馬路</a:t>
            </a:r>
            <a:r>
              <a:rPr lang="en-US" altLang="zh-TW" dirty="0" smtClean="0"/>
              <a:t>500</a:t>
            </a:r>
            <a:r>
              <a:rPr lang="zh-TW" altLang="en-US" dirty="0" smtClean="0"/>
              <a:t>公尺長，原本每隔一公尺種樹一棵，今路邊蓋房子，房子前的樹要砍掉以免妨礙出入。給你每個房子的起始位置跟終結位置座標。請給告訴我剩下幾棵樹？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棟房子 及</a:t>
            </a:r>
            <a:r>
              <a:rPr lang="en-US" altLang="zh-TW" dirty="0"/>
              <a:t>N</a:t>
            </a:r>
            <a:r>
              <a:rPr lang="zh-TW" altLang="en-US" dirty="0"/>
              <a:t>組</a:t>
            </a:r>
            <a:r>
              <a:rPr lang="zh-TW" altLang="en-US" dirty="0" smtClean="0"/>
              <a:t>數對，標示房子的起點終點</a:t>
            </a:r>
            <a:endParaRPr lang="en-US" altLang="zh-TW" dirty="0" smtClean="0"/>
          </a:p>
          <a:p>
            <a:r>
              <a:rPr lang="zh-TW" altLang="en-US" dirty="0"/>
              <a:t>輸出：剩幾棵數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用陣列記錄每一公尺的狀況</a:t>
            </a:r>
            <a:r>
              <a:rPr lang="zh-TW" altLang="en-US" dirty="0" smtClean="0"/>
              <a:t>，</a:t>
            </a:r>
            <a:r>
              <a:rPr lang="en-US" altLang="zh-TW" dirty="0" smtClean="0"/>
              <a:t>0</a:t>
            </a:r>
            <a:r>
              <a:rPr lang="zh-TW" altLang="en-US" dirty="0" smtClean="0"/>
              <a:t>表示有樹，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表示被砍了</a:t>
            </a:r>
            <a:r>
              <a:rPr lang="en-US" altLang="zh-TW" dirty="0" smtClean="0"/>
              <a:t>!</a:t>
            </a:r>
          </a:p>
          <a:p>
            <a:pPr lvl="1"/>
            <a:r>
              <a:rPr lang="zh-TW" altLang="en-US" dirty="0"/>
              <a:t>最後算算有幾個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https://zerojudge.tw/ShowProblem?problemid=b139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7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小群體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94360" y="115214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94" y="1930400"/>
            <a:ext cx="6546674" cy="4539988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3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</a:t>
            </a:r>
            <a:r>
              <a:rPr lang="zh-TW" altLang="en-US" dirty="0" smtClean="0"/>
              <a:t>群體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871096" cy="457502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2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最佳選擇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任意給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個正整數排成圓形，首尾相連，請在這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個數中間選取連續相鄰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個數，使得總和最大。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 </a:t>
            </a:r>
            <a:r>
              <a:rPr lang="en-US" altLang="zh-TW" dirty="0" smtClean="0"/>
              <a:t>M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/>
              <a:t>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：最佳選擇總和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</a:t>
            </a:r>
            <a:r>
              <a:rPr lang="zh-TW" altLang="en-US" dirty="0" smtClean="0"/>
              <a:t>法，第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個數當起點，加總起來比較，找出最大的。</a:t>
            </a:r>
            <a:endParaRPr lang="en-US" altLang="zh-TW" dirty="0" smtClean="0"/>
          </a:p>
          <a:p>
            <a:pPr lvl="1"/>
            <a:r>
              <a:rPr lang="zh-TW" altLang="en-US" dirty="0"/>
              <a:t>問題在於首尾相連</a:t>
            </a:r>
            <a:r>
              <a:rPr lang="zh-TW" altLang="en-US" dirty="0" smtClean="0"/>
              <a:t>，跨過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的如何處理？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https://zerojudge.tw/ShowProblem?problemid=d164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674015" y="2986268"/>
            <a:ext cx="241444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5  2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//5</a:t>
            </a:r>
            <a:r>
              <a:rPr lang="zh-TW" altLang="en-US" dirty="0" smtClean="0"/>
              <a:t>個數，挑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r>
              <a:rPr lang="en-US" altLang="zh-TW" dirty="0" smtClean="0"/>
              <a:t>10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7</a:t>
            </a:r>
          </a:p>
          <a:p>
            <a:r>
              <a:rPr lang="en-US" altLang="zh-TW" dirty="0" smtClean="0"/>
              <a:t>9</a:t>
            </a:r>
          </a:p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97164" y="4120106"/>
            <a:ext cx="335666" cy="58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9" name="五角星形 8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五角星形 12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0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Jolly Jumper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</a:t>
            </a:r>
            <a:r>
              <a:rPr lang="en-US" altLang="zh-TW" dirty="0"/>
              <a:t>n</a:t>
            </a:r>
            <a:r>
              <a:rPr lang="zh-TW" altLang="en-US" dirty="0"/>
              <a:t>個整數的序列我們稱為</a:t>
            </a:r>
            <a:r>
              <a:rPr lang="en-US" altLang="zh-TW" dirty="0"/>
              <a:t>jolly jumper</a:t>
            </a:r>
            <a:r>
              <a:rPr lang="zh-TW" altLang="en-US" dirty="0"/>
              <a:t>，如果相鄰的</a:t>
            </a:r>
            <a:r>
              <a:rPr lang="en-US" altLang="zh-TW" dirty="0"/>
              <a:t>2</a:t>
            </a:r>
            <a:r>
              <a:rPr lang="zh-TW" altLang="en-US" dirty="0"/>
              <a:t>個數其差的絕對值恰好為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例如：</a:t>
            </a:r>
            <a:r>
              <a:rPr lang="en-US" altLang="zh-TW" dirty="0" smtClean="0"/>
              <a:t>1 </a:t>
            </a:r>
            <a:r>
              <a:rPr lang="en-US" altLang="zh-TW" dirty="0"/>
              <a:t>4 2 </a:t>
            </a:r>
            <a:r>
              <a:rPr lang="en-US" altLang="zh-TW" dirty="0" smtClean="0"/>
              <a:t>3</a:t>
            </a:r>
            <a:endParaRPr lang="en-US" altLang="zh-TW" dirty="0"/>
          </a:p>
          <a:p>
            <a:pPr lvl="1"/>
            <a:r>
              <a:rPr lang="zh-TW" altLang="en-US" dirty="0" smtClean="0"/>
              <a:t>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n=4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3,2,1</a:t>
            </a:r>
            <a:r>
              <a:rPr lang="zh-TW" altLang="en-US" dirty="0"/>
              <a:t>，就是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但是 </a:t>
            </a:r>
            <a:r>
              <a:rPr lang="en-US" altLang="zh-TW" dirty="0" smtClean="0"/>
              <a:t>1 </a:t>
            </a:r>
            <a:r>
              <a:rPr lang="en-US" altLang="zh-TW" dirty="0"/>
              <a:t>4 2 -1 </a:t>
            </a:r>
            <a:r>
              <a:rPr lang="en-US" altLang="zh-TW" dirty="0" smtClean="0"/>
              <a:t>6 </a:t>
            </a:r>
          </a:p>
          <a:p>
            <a:pPr lvl="1"/>
            <a:r>
              <a:rPr lang="zh-TW" altLang="en-US" dirty="0" smtClean="0"/>
              <a:t>不是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n=5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3,2,3,7</a:t>
            </a:r>
            <a:r>
              <a:rPr lang="zh-TW" altLang="en-US" dirty="0"/>
              <a:t>，並非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你</a:t>
            </a:r>
            <a:r>
              <a:rPr lang="zh-TW" altLang="en-US" dirty="0"/>
              <a:t>的</a:t>
            </a:r>
            <a:r>
              <a:rPr lang="zh-TW" altLang="en-US" dirty="0" smtClean="0"/>
              <a:t>任務</a:t>
            </a:r>
            <a:r>
              <a:rPr lang="zh-TW" altLang="en-US" dirty="0"/>
              <a:t>是寫一個程式來判斷一個整數序列是否為</a:t>
            </a:r>
            <a:r>
              <a:rPr lang="en-US" altLang="zh-TW" dirty="0"/>
              <a:t>jolly jumper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Jolly Jumpers:</a:t>
            </a:r>
          </a:p>
          <a:p>
            <a:pPr lvl="1"/>
            <a:r>
              <a:rPr lang="zh-TW" altLang="en-US" dirty="0"/>
              <a:t>一</a:t>
            </a:r>
            <a:r>
              <a:rPr lang="en-US" altLang="zh-TW" dirty="0"/>
              <a:t>. 1 2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1 2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二</a:t>
            </a:r>
            <a:r>
              <a:rPr lang="en-US" altLang="zh-TW" dirty="0"/>
              <a:t>. 1 3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2 1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三</a:t>
            </a:r>
            <a:r>
              <a:rPr lang="en-US" altLang="zh-TW" dirty="0"/>
              <a:t>. 1 2 3 </a:t>
            </a:r>
            <a:r>
              <a:rPr lang="zh-TW" altLang="en-US" dirty="0"/>
              <a:t>為</a:t>
            </a:r>
            <a:r>
              <a:rPr lang="en-US" altLang="zh-TW" dirty="0"/>
              <a:t>Not Jolly</a:t>
            </a:r>
            <a:r>
              <a:rPr lang="zh-TW" altLang="en-US" dirty="0"/>
              <a:t>，因為其差值為</a:t>
            </a:r>
            <a:r>
              <a:rPr lang="en-US" altLang="zh-TW" dirty="0"/>
              <a:t>1 1</a:t>
            </a:r>
            <a:r>
              <a:rPr lang="zh-TW" altLang="en-US" dirty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並非都有，僅只有</a:t>
            </a:r>
            <a:r>
              <a:rPr lang="en-US" altLang="zh-TW" dirty="0"/>
              <a:t>1</a:t>
            </a:r>
            <a:r>
              <a:rPr lang="zh-TW" altLang="en-US" dirty="0"/>
              <a:t>而已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https://zerojudge.tw/ShowProblem?problemid=d097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93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切巧克力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20162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有一塊</a:t>
            </a:r>
            <a:r>
              <a:rPr lang="en-US" altLang="zh-TW" dirty="0" err="1" smtClean="0"/>
              <a:t>MxN</a:t>
            </a:r>
            <a:r>
              <a:rPr lang="zh-TW" altLang="en-US" dirty="0" smtClean="0"/>
              <a:t>的巧克力一塊如右，要把他切成最小單位</a:t>
            </a:r>
            <a:r>
              <a:rPr lang="en-US" altLang="zh-TW" dirty="0" smtClean="0"/>
              <a:t>1x1</a:t>
            </a:r>
            <a:r>
              <a:rPr lang="zh-TW" altLang="en-US" dirty="0" smtClean="0"/>
              <a:t>，至少需要切幾刀？已分開的兩塊不可並排切。</a:t>
            </a:r>
            <a:endParaRPr lang="en-US" altLang="zh-TW" dirty="0" smtClean="0"/>
          </a:p>
          <a:p>
            <a:r>
              <a:rPr lang="zh-TW" altLang="en-US" dirty="0" smtClean="0"/>
              <a:t>輸入：</a:t>
            </a:r>
            <a:r>
              <a:rPr lang="en-US" altLang="zh-TW" dirty="0" smtClean="0"/>
              <a:t>M</a:t>
            </a:r>
            <a:r>
              <a:rPr lang="zh-TW" altLang="en-US" dirty="0" smtClean="0"/>
              <a:t>與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刀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先從</a:t>
            </a:r>
            <a:r>
              <a:rPr lang="en-US" altLang="zh-TW" dirty="0" smtClean="0"/>
              <a:t>M</a:t>
            </a:r>
            <a:r>
              <a:rPr lang="zh-TW" altLang="en-US" dirty="0" smtClean="0"/>
              <a:t>芳香切開成為 </a:t>
            </a:r>
            <a:r>
              <a:rPr lang="en-US" altLang="zh-TW" dirty="0" smtClean="0"/>
              <a:t>1xN</a:t>
            </a:r>
            <a:r>
              <a:rPr lang="zh-TW" altLang="en-US" dirty="0" smtClean="0"/>
              <a:t>的共</a:t>
            </a:r>
            <a:r>
              <a:rPr lang="en-US" altLang="zh-TW" dirty="0" smtClean="0"/>
              <a:t>M</a:t>
            </a:r>
            <a:r>
              <a:rPr lang="zh-TW" altLang="en-US" dirty="0" smtClean="0"/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M-1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再把每一條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 smtClean="0">
                <a:sym typeface="Wingdings" panose="05000000000000000000" pitchFamily="2" charset="2"/>
              </a:rPr>
              <a:t>切開</a:t>
            </a:r>
            <a:r>
              <a:rPr lang="en-US" altLang="zh-TW" dirty="0" smtClean="0">
                <a:sym typeface="Wingdings" panose="05000000000000000000" pitchFamily="2" charset="2"/>
              </a:rPr>
              <a:t>N-1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一共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>
                <a:sym typeface="Wingdings" panose="05000000000000000000" pitchFamily="2" charset="2"/>
              </a:rPr>
              <a:t>有</a:t>
            </a:r>
            <a:r>
              <a:rPr lang="en-US" altLang="zh-TW" dirty="0">
                <a:sym typeface="Wingdings" panose="05000000000000000000" pitchFamily="2" charset="2"/>
              </a:rPr>
              <a:t>M</a:t>
            </a:r>
            <a:r>
              <a:rPr lang="zh-TW" altLang="en-US" dirty="0" smtClean="0">
                <a:sym typeface="Wingdings" panose="05000000000000000000" pitchFamily="2" charset="2"/>
              </a:rPr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(N-1)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所以</a:t>
            </a:r>
            <a:r>
              <a:rPr lang="zh-TW" altLang="en-US" dirty="0" smtClean="0">
                <a:sym typeface="Wingdings" panose="05000000000000000000" pitchFamily="2" charset="2"/>
              </a:rPr>
              <a:t>總共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en-US" altLang="zh-TW" dirty="0">
                <a:sym typeface="Wingdings" panose="05000000000000000000" pitchFamily="2" charset="2"/>
              </a:rPr>
              <a:t>M-1) + (</a:t>
            </a:r>
            <a:r>
              <a:rPr lang="en-US" altLang="zh-TW" dirty="0" smtClean="0">
                <a:sym typeface="Wingdings" panose="05000000000000000000" pitchFamily="2" charset="2"/>
              </a:rPr>
              <a:t>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=M-1+MxN-M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</a:t>
            </a:r>
            <a:r>
              <a:rPr lang="en-US" altLang="zh-TW" dirty="0" err="1" smtClean="0">
                <a:sym typeface="Wingdings" panose="05000000000000000000" pitchFamily="2" charset="2"/>
              </a:rPr>
              <a:t>MxN</a:t>
            </a:r>
            <a:r>
              <a:rPr lang="en-US" altLang="zh-TW" dirty="0" smtClean="0">
                <a:sym typeface="Wingdings" panose="05000000000000000000" pitchFamily="2" charset="2"/>
              </a:rPr>
              <a:t> - 1</a:t>
            </a:r>
            <a:endParaRPr lang="zh-TW" altLang="en-US" dirty="0"/>
          </a:p>
        </p:txBody>
      </p:sp>
      <p:pic>
        <p:nvPicPr>
          <p:cNvPr id="1026" name="Picture 2" descr="82% 純黑巧克力禮盒- Cemas kakane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31" y="519304"/>
            <a:ext cx="3282569" cy="32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7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d123: 11063 - B2-Sequence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所謂「</a:t>
            </a:r>
            <a:r>
              <a:rPr lang="en-US" altLang="zh-TW" dirty="0"/>
              <a:t>B2</a:t>
            </a:r>
            <a:r>
              <a:rPr lang="zh-TW" altLang="en-US" dirty="0"/>
              <a:t>數列」係指一正整數數列 </a:t>
            </a:r>
            <a:r>
              <a:rPr lang="en-US" altLang="zh-TW" dirty="0"/>
              <a:t>1&lt;= b1 &lt; b2 &lt; b3 ...</a:t>
            </a:r>
            <a:r>
              <a:rPr lang="zh-TW" altLang="en-US" dirty="0"/>
              <a:t>，其中所有的 </a:t>
            </a:r>
            <a:r>
              <a:rPr lang="en-US" altLang="zh-TW" dirty="0"/>
              <a:t>bi + </a:t>
            </a:r>
            <a:r>
              <a:rPr lang="en-US" altLang="zh-TW" dirty="0" err="1"/>
              <a:t>bj</a:t>
            </a:r>
            <a:r>
              <a:rPr lang="en-US" altLang="zh-TW" dirty="0"/>
              <a:t> </a:t>
            </a:r>
            <a:r>
              <a:rPr lang="zh-TW" altLang="en-US" dirty="0"/>
              <a:t>（</a:t>
            </a:r>
            <a:r>
              <a:rPr lang="en-US" altLang="zh-TW" dirty="0" err="1"/>
              <a:t>i</a:t>
            </a:r>
            <a:r>
              <a:rPr lang="en-US" altLang="zh-TW" dirty="0"/>
              <a:t> &lt;= j</a:t>
            </a:r>
            <a:r>
              <a:rPr lang="zh-TW" altLang="en-US" dirty="0"/>
              <a:t>）皆不相等</a:t>
            </a:r>
            <a:r>
              <a:rPr lang="zh-TW" altLang="en-US" dirty="0" smtClean="0"/>
              <a:t>。您</a:t>
            </a:r>
            <a:r>
              <a:rPr lang="zh-TW" altLang="en-US" dirty="0"/>
              <a:t>的任務是判別某一數列是否為「</a:t>
            </a:r>
            <a:r>
              <a:rPr lang="en-US" altLang="zh-TW" dirty="0"/>
              <a:t>B2</a:t>
            </a:r>
            <a:r>
              <a:rPr lang="zh-TW" altLang="en-US" dirty="0"/>
              <a:t>數列」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</a:t>
            </a:r>
            <a:r>
              <a:rPr lang="zh-TW" altLang="en-US" dirty="0"/>
              <a:t>筆測試資料有兩行，第一行代表該數列有 </a:t>
            </a:r>
            <a:r>
              <a:rPr lang="en-US" altLang="zh-TW" dirty="0"/>
              <a:t>N </a:t>
            </a:r>
            <a:r>
              <a:rPr lang="zh-TW" altLang="en-US" dirty="0"/>
              <a:t>個數值（</a:t>
            </a:r>
            <a:r>
              <a:rPr lang="en-US" altLang="zh-TW" dirty="0"/>
              <a:t>2 ≤ N ≤ </a:t>
            </a:r>
            <a:r>
              <a:rPr lang="en-US" altLang="zh-TW" b="1" u="sng" dirty="0"/>
              <a:t>100</a:t>
            </a:r>
            <a:r>
              <a:rPr lang="zh-TW" altLang="en-US" dirty="0"/>
              <a:t>），第二行則為該數列的</a:t>
            </a:r>
            <a:r>
              <a:rPr lang="en-US" altLang="zh-TW" dirty="0"/>
              <a:t>N</a:t>
            </a:r>
            <a:r>
              <a:rPr lang="zh-TW" altLang="en-US" dirty="0"/>
              <a:t>個數值。每個數值 </a:t>
            </a:r>
            <a:r>
              <a:rPr lang="en-US" altLang="zh-TW" dirty="0"/>
              <a:t>bi </a:t>
            </a:r>
            <a:r>
              <a:rPr lang="zh-TW" altLang="en-US" dirty="0"/>
              <a:t>皆為整數，且 </a:t>
            </a:r>
            <a:r>
              <a:rPr lang="en-US" altLang="zh-TW" dirty="0"/>
              <a:t>bi ≤ </a:t>
            </a:r>
            <a:r>
              <a:rPr lang="en-US" altLang="zh-TW" b="1" u="sng" dirty="0"/>
              <a:t>10000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It is a B2-Sequence.</a:t>
            </a:r>
          </a:p>
          <a:p>
            <a:pPr lvl="1"/>
            <a:r>
              <a:rPr lang="en-US" altLang="zh-TW" dirty="0"/>
              <a:t>It is not a B2-Sequence</a:t>
            </a:r>
            <a:r>
              <a:rPr lang="en-US" altLang="zh-TW" dirty="0" smtClean="0"/>
              <a:t>.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用一個陣列</a:t>
            </a:r>
            <a:r>
              <a:rPr lang="en-US" altLang="zh-TW" dirty="0"/>
              <a:t>[20001]</a:t>
            </a:r>
            <a:r>
              <a:rPr lang="zh-TW" altLang="en-US" dirty="0"/>
              <a:t>個</a:t>
            </a:r>
            <a:r>
              <a:rPr lang="zh-TW" altLang="en-US" dirty="0" smtClean="0"/>
              <a:t>，記錄每一種總和是否出現過，有為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，沒有為</a:t>
            </a:r>
            <a:r>
              <a:rPr lang="en-US" altLang="zh-TW" dirty="0" smtClean="0"/>
              <a:t>0</a:t>
            </a:r>
          </a:p>
          <a:p>
            <a:pPr lvl="1"/>
            <a:r>
              <a:rPr lang="zh-TW" altLang="en-US" dirty="0"/>
              <a:t>暴力組合</a:t>
            </a:r>
            <a:r>
              <a:rPr lang="zh-TW" altLang="en-US" dirty="0" smtClean="0"/>
              <a:t>，計算總和，記錄到上面陣列中，要是有重複可立即跳出迴圈。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https://zerojudge.tw/ShowProblem?problemid=d123</a:t>
            </a:r>
          </a:p>
        </p:txBody>
      </p:sp>
    </p:spTree>
    <p:extLst>
      <p:ext uri="{BB962C8B-B14F-4D97-AF65-F5344CB8AC3E}">
        <p14:creationId xmlns:p14="http://schemas.microsoft.com/office/powerpoint/2010/main" val="35859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en-US" altLang="zh-TW" dirty="0"/>
              <a:t>1</a:t>
            </a:r>
            <a:r>
              <a:rPr lang="zh-TW" altLang="en-US" dirty="0"/>
              <a:t>開始之連續數字</a:t>
            </a:r>
            <a:r>
              <a:rPr lang="en-US" altLang="zh-TW" dirty="0"/>
              <a:t>a1.a2.a3...an</a:t>
            </a:r>
            <a:r>
              <a:rPr lang="zh-TW" altLang="en-US" dirty="0"/>
              <a:t>相對有一反轉表：</a:t>
            </a:r>
            <a:r>
              <a:rPr lang="en-US" altLang="zh-TW" dirty="0"/>
              <a:t>b1.b2...</a:t>
            </a:r>
            <a:r>
              <a:rPr lang="en-US" altLang="zh-TW" dirty="0" err="1"/>
              <a:t>bm</a:t>
            </a:r>
            <a:r>
              <a:rPr lang="zh-TW" altLang="en-US" dirty="0"/>
              <a:t>。其</a:t>
            </a:r>
            <a:r>
              <a:rPr lang="en-US" altLang="zh-TW" dirty="0" err="1"/>
              <a:t>bm</a:t>
            </a:r>
            <a:r>
              <a:rPr lang="zh-TW" altLang="en-US" dirty="0"/>
              <a:t>代表意思為：數字</a:t>
            </a:r>
            <a:r>
              <a:rPr lang="en-US" altLang="zh-TW" dirty="0"/>
              <a:t>m</a:t>
            </a:r>
            <a:r>
              <a:rPr lang="zh-TW" altLang="en-US" dirty="0"/>
              <a:t>的位置前面有幾個比大個個數。</a:t>
            </a:r>
          </a:p>
          <a:p>
            <a:r>
              <a:rPr lang="en-US" altLang="zh-TW" dirty="0"/>
              <a:t>2 3 6 4 0 2 2 1 0</a:t>
            </a:r>
            <a:br>
              <a:rPr lang="en-US" altLang="zh-TW" dirty="0"/>
            </a:br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2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/>
              <a:t>前面有</a:t>
            </a:r>
            <a:r>
              <a:rPr lang="en-US" altLang="zh-TW" dirty="0"/>
              <a:t>2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3</a:t>
            </a:r>
            <a:r>
              <a:rPr lang="zh-TW" altLang="en-US" dirty="0"/>
              <a:t>為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6</a:t>
            </a:r>
            <a:r>
              <a:rPr lang="zh-TW" altLang="en-US" dirty="0"/>
              <a:t>為</a:t>
            </a:r>
            <a:r>
              <a:rPr lang="en-US" altLang="zh-TW" dirty="0"/>
              <a:t>3</a:t>
            </a:r>
            <a:r>
              <a:rPr lang="zh-TW" altLang="en-US" dirty="0"/>
              <a:t>前面有</a:t>
            </a:r>
            <a:r>
              <a:rPr lang="en-US" altLang="zh-TW" dirty="0"/>
              <a:t>6</a:t>
            </a:r>
            <a:r>
              <a:rPr lang="zh-TW" altLang="en-US" dirty="0"/>
              <a:t>個比它大的數</a:t>
            </a:r>
            <a:r>
              <a:rPr lang="en-US" altLang="zh-TW" dirty="0"/>
              <a:t>....</a:t>
            </a:r>
            <a:r>
              <a:rPr lang="zh-TW" altLang="en-US" dirty="0"/>
              <a:t>以此類推</a:t>
            </a:r>
            <a:br>
              <a:rPr lang="zh-TW" altLang="en-US" dirty="0"/>
            </a:br>
            <a:r>
              <a:rPr lang="zh-TW" altLang="en-US" dirty="0"/>
              <a:t>所以答案為</a:t>
            </a:r>
            <a:br>
              <a:rPr lang="zh-TW" altLang="en-US" dirty="0"/>
            </a:br>
            <a:r>
              <a:rPr lang="en-US" altLang="zh-TW" dirty="0"/>
              <a:t>5 9 1 8 2 6 4 7 3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1</a:t>
            </a:r>
            <a:r>
              <a:rPr lang="zh-TW" altLang="en-US" dirty="0"/>
              <a:t>前面有</a:t>
            </a:r>
            <a:r>
              <a:rPr lang="en-US" altLang="zh-TW" dirty="0"/>
              <a:t>2</a:t>
            </a:r>
            <a:r>
              <a:rPr lang="zh-TW" altLang="en-US" dirty="0"/>
              <a:t>個比它大的數 </a:t>
            </a:r>
            <a:r>
              <a:rPr lang="en-US" altLang="zh-TW" dirty="0"/>
              <a:t>5 9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 </a:t>
            </a:r>
            <a:r>
              <a:rPr lang="en-US" altLang="zh-TW" dirty="0"/>
              <a:t>5 9 8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84040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https://zerojudge.tw/ShowProblem?problemid=d166</a:t>
            </a:r>
          </a:p>
        </p:txBody>
      </p:sp>
    </p:spTree>
    <p:extLst>
      <p:ext uri="{BB962C8B-B14F-4D97-AF65-F5344CB8AC3E}">
        <p14:creationId xmlns:p14="http://schemas.microsoft.com/office/powerpoint/2010/main" val="29097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</a:t>
            </a:r>
            <a:r>
              <a:rPr lang="zh-TW" altLang="en-US" dirty="0" smtClean="0"/>
              <a:t>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輸入：反轉表 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個數自用空白分開</a:t>
            </a:r>
            <a:endParaRPr lang="en-US" altLang="zh-TW" dirty="0" smtClean="0"/>
          </a:p>
          <a:p>
            <a:r>
              <a:rPr lang="zh-TW" altLang="en-US" dirty="0"/>
              <a:t>輸出：符合反轉表的正確原始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反轉表一個陣列</a:t>
            </a:r>
            <a:r>
              <a:rPr lang="zh-TW" altLang="en-US" dirty="0" smtClean="0"/>
              <a:t>，結果一個陣列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73205"/>
              </p:ext>
            </p:extLst>
          </p:nvPr>
        </p:nvGraphicFramePr>
        <p:xfrm>
          <a:off x="2379242" y="3489552"/>
          <a:ext cx="6405948" cy="1222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68693508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42342547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600644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29806180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8012014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3875457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05525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0798766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567567967"/>
                    </a:ext>
                  </a:extLst>
                </a:gridCol>
              </a:tblGrid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829635"/>
                  </a:ext>
                </a:extLst>
              </a:tr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87594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98105"/>
              </p:ext>
            </p:extLst>
          </p:nvPr>
        </p:nvGraphicFramePr>
        <p:xfrm>
          <a:off x="2379244" y="5191460"/>
          <a:ext cx="6405948" cy="59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081800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27587568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79994142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78949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8894699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96223556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97663391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08530505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460468742"/>
                    </a:ext>
                  </a:extLst>
                </a:gridCol>
              </a:tblGrid>
              <a:tr h="5958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11491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958542" y="5227791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79670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84886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89019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16740" y="5217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9757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800813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4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50408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94706" y="5241343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5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844301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086897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6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36492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531291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7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880886" y="584358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660127" y="525086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8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009722" y="585669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256083" y="5222147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605678" y="5827973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040414" y="42363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反轉表陣列</a:t>
            </a:r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126820" y="5327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結果陣列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894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有多少組合？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我們可以根據下面的公示算出從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個東西中取出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個東西的組合數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∁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, M</a:t>
                </a:r>
              </a:p>
              <a:p>
                <a:r>
                  <a:rPr lang="zh-TW" altLang="en-US" dirty="0"/>
                  <a:t>輸出：組合數</a:t>
                </a:r>
                <a:r>
                  <a:rPr lang="en-US" altLang="zh-TW" dirty="0" smtClean="0"/>
                  <a:t>=??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法一：暴力解，迴圈算接乘，再乘除，會數字超大！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法二</a:t>
                </a:r>
                <a:r>
                  <a:rPr lang="zh-TW" altLang="en-US" dirty="0" smtClean="0"/>
                  <a:t>：</a:t>
                </a:r>
                <a:r>
                  <a:rPr lang="en-US" altLang="zh-TW" dirty="0"/>
                  <a:t>P</a:t>
                </a:r>
                <a:r>
                  <a:rPr lang="en-US" altLang="zh-TW" dirty="0" smtClean="0"/>
                  <a:t>ascal</a:t>
                </a:r>
                <a:r>
                  <a:rPr lang="zh-TW" altLang="en-US" dirty="0"/>
                  <a:t>三角形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0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c084: 00275 - Expanding </a:t>
            </a:r>
            <a:r>
              <a:rPr lang="en-US" altLang="zh-TW" dirty="0" smtClean="0"/>
              <a:t>Fractions</a:t>
            </a:r>
          </a:p>
          <a:p>
            <a:pPr lvl="1"/>
            <a:r>
              <a:rPr lang="zh-TW" altLang="en-US" dirty="0"/>
              <a:t>https://zerojudge.tw/ShowProblem?problemid=c</a:t>
            </a:r>
            <a:r>
              <a:rPr lang="zh-TW" altLang="en-US" dirty="0" smtClean="0"/>
              <a:t>084</a:t>
            </a:r>
            <a:endParaRPr lang="en-US" altLang="zh-TW" dirty="0" smtClean="0"/>
          </a:p>
          <a:p>
            <a:r>
              <a:rPr lang="en-US" altLang="zh-TW" dirty="0" smtClean="0"/>
              <a:t>d044</a:t>
            </a:r>
            <a:r>
              <a:rPr lang="en-US" altLang="zh-TW" dirty="0"/>
              <a:t>: 00640 - Self Numbers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://zerojudge.tw/ShowProblem?problemid=d044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促銷大贈送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某烘焙坊推出只要買三塊蛋糕跟兩個蛋塔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可累計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，加送一塊巧克力活動。請幫忙計算該給多少蛋糕、蛋塔及巧克力。</a:t>
            </a:r>
            <a:endParaRPr lang="en-US" altLang="zh-TW" dirty="0" smtClean="0"/>
          </a:p>
          <a:p>
            <a:r>
              <a:rPr lang="zh-TW" altLang="en-US" dirty="0" smtClean="0"/>
              <a:t>輸入：蛋糕  蛋塔  巧克力</a:t>
            </a:r>
            <a:endParaRPr lang="en-US" altLang="zh-TW" dirty="0" smtClean="0"/>
          </a:p>
          <a:p>
            <a:r>
              <a:rPr lang="zh-TW" altLang="en-US" dirty="0" smtClean="0"/>
              <a:t>輸出：蛋糕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</a:t>
            </a:r>
            <a:r>
              <a:rPr lang="zh-TW" altLang="en-US" dirty="0"/>
              <a:t>蛋</a:t>
            </a:r>
            <a:r>
              <a:rPr lang="zh-TW" altLang="en-US" dirty="0" smtClean="0"/>
              <a:t>塔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巧克力</a:t>
            </a:r>
            <a:r>
              <a:rPr lang="en-US" altLang="zh-TW" dirty="0" smtClean="0"/>
              <a:t>’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3</a:t>
            </a:r>
            <a:r>
              <a:rPr lang="zh-TW" altLang="en-US" dirty="0"/>
              <a:t>塊蛋糕的幾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2</a:t>
            </a:r>
            <a:r>
              <a:rPr lang="zh-TW" altLang="en-US" dirty="0"/>
              <a:t>個蛋塔的幾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得知較小者為滿足的套數，就知道該送幾塊巧克力</a:t>
            </a:r>
            <a:endParaRPr lang="en-US" altLang="zh-TW" dirty="0" smtClean="0"/>
          </a:p>
          <a:p>
            <a:pPr lvl="1"/>
            <a:r>
              <a:rPr lang="zh-TW" altLang="en-US" dirty="0"/>
              <a:t>巧克力數量再加上去！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至少比幾場？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811602" cy="3880773"/>
          </a:xfrm>
        </p:spPr>
        <p:txBody>
          <a:bodyPr/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位選手參加桌球單打競賽，採單淘汰制，至少需要比幾場才能決定出冠軍？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：比賽場數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 smtClean="0"/>
              <a:t>從</a:t>
            </a:r>
            <a:r>
              <a:rPr lang="en-US" altLang="zh-TW" dirty="0" smtClean="0"/>
              <a:t>N=2</a:t>
            </a:r>
            <a:r>
              <a:rPr lang="zh-TW" altLang="en-US" dirty="0" smtClean="0"/>
              <a:t>開始思考</a:t>
            </a:r>
            <a:r>
              <a:rPr lang="zh-TW" altLang="en-US" dirty="0"/>
              <a:t>幾場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N=3</a:t>
            </a:r>
            <a:r>
              <a:rPr lang="zh-TW" altLang="en-US" dirty="0" smtClean="0"/>
              <a:t>幾場？</a:t>
            </a:r>
            <a:r>
              <a:rPr lang="en-US" altLang="zh-TW" dirty="0" smtClean="0"/>
              <a:t>N=4</a:t>
            </a:r>
            <a:r>
              <a:rPr lang="zh-TW" altLang="en-US" dirty="0" smtClean="0"/>
              <a:t>幾場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歸納法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358188" y="2999232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006641" y="3659595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719550" y="359665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5" idx="3"/>
            <a:endCxn id="6" idx="7"/>
          </p:cNvCxnSpPr>
          <p:nvPr/>
        </p:nvCxnSpPr>
        <p:spPr>
          <a:xfrm flipH="1">
            <a:off x="5474935" y="3366062"/>
            <a:ext cx="963599" cy="356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5"/>
            <a:endCxn id="7" idx="1"/>
          </p:cNvCxnSpPr>
          <p:nvPr/>
        </p:nvCxnSpPr>
        <p:spPr>
          <a:xfrm>
            <a:off x="6826482" y="3366062"/>
            <a:ext cx="973414" cy="2935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4292059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647627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6" idx="3"/>
            <a:endCxn id="20" idx="7"/>
          </p:cNvCxnSpPr>
          <p:nvPr/>
        </p:nvCxnSpPr>
        <p:spPr>
          <a:xfrm flipH="1">
            <a:off x="4760353" y="4026425"/>
            <a:ext cx="326634" cy="31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5"/>
            <a:endCxn id="21" idx="1"/>
          </p:cNvCxnSpPr>
          <p:nvPr/>
        </p:nvCxnSpPr>
        <p:spPr>
          <a:xfrm>
            <a:off x="5474935" y="4026425"/>
            <a:ext cx="253038" cy="31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7009042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462164" y="4220282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stCxn id="7" idx="3"/>
            <a:endCxn id="26" idx="7"/>
          </p:cNvCxnSpPr>
          <p:nvPr/>
        </p:nvCxnSpPr>
        <p:spPr>
          <a:xfrm flipH="1">
            <a:off x="7477336" y="3963487"/>
            <a:ext cx="322560" cy="381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5"/>
            <a:endCxn id="27" idx="1"/>
          </p:cNvCxnSpPr>
          <p:nvPr/>
        </p:nvCxnSpPr>
        <p:spPr>
          <a:xfrm>
            <a:off x="8187844" y="3963487"/>
            <a:ext cx="354666" cy="3197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3841528" y="4934014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>
            <a:stCxn id="20" idx="3"/>
            <a:endCxn id="43" idx="0"/>
          </p:cNvCxnSpPr>
          <p:nvPr/>
        </p:nvCxnSpPr>
        <p:spPr>
          <a:xfrm flipH="1">
            <a:off x="4115848" y="4649369"/>
            <a:ext cx="256557" cy="28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4646725" y="4917758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/>
          <p:cNvCxnSpPr>
            <a:stCxn id="20" idx="5"/>
            <a:endCxn id="48" idx="0"/>
          </p:cNvCxnSpPr>
          <p:nvPr/>
        </p:nvCxnSpPr>
        <p:spPr>
          <a:xfrm>
            <a:off x="4760353" y="4649369"/>
            <a:ext cx="160692" cy="26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5309344" y="495532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/>
          <p:cNvCxnSpPr>
            <a:stCxn id="21" idx="3"/>
            <a:endCxn id="81" idx="0"/>
          </p:cNvCxnSpPr>
          <p:nvPr/>
        </p:nvCxnSpPr>
        <p:spPr>
          <a:xfrm flipH="1">
            <a:off x="5583664" y="4649369"/>
            <a:ext cx="144309" cy="305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6013455" y="492377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單箭頭接點 83"/>
          <p:cNvCxnSpPr>
            <a:stCxn id="21" idx="5"/>
            <a:endCxn id="83" idx="0"/>
          </p:cNvCxnSpPr>
          <p:nvPr/>
        </p:nvCxnSpPr>
        <p:spPr>
          <a:xfrm>
            <a:off x="6115921" y="4649369"/>
            <a:ext cx="171854" cy="274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/>
          <p:cNvSpPr/>
          <p:nvPr/>
        </p:nvSpPr>
        <p:spPr>
          <a:xfrm>
            <a:off x="6636736" y="4934014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單箭頭接點 87"/>
          <p:cNvCxnSpPr>
            <a:stCxn id="26" idx="3"/>
            <a:endCxn id="87" idx="0"/>
          </p:cNvCxnSpPr>
          <p:nvPr/>
        </p:nvCxnSpPr>
        <p:spPr>
          <a:xfrm flipH="1">
            <a:off x="6911056" y="4649369"/>
            <a:ext cx="178332" cy="28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7381584" y="4926686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單箭頭接點 89"/>
          <p:cNvCxnSpPr>
            <a:stCxn id="26" idx="5"/>
            <a:endCxn id="89" idx="0"/>
          </p:cNvCxnSpPr>
          <p:nvPr/>
        </p:nvCxnSpPr>
        <p:spPr>
          <a:xfrm>
            <a:off x="7477336" y="4649369"/>
            <a:ext cx="178568" cy="277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8048374" y="493306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2" name="直線單箭頭接點 101"/>
          <p:cNvCxnSpPr>
            <a:stCxn id="27" idx="3"/>
            <a:endCxn id="101" idx="0"/>
          </p:cNvCxnSpPr>
          <p:nvPr/>
        </p:nvCxnSpPr>
        <p:spPr>
          <a:xfrm flipH="1">
            <a:off x="8322694" y="4587112"/>
            <a:ext cx="219816" cy="345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>
          <a:xfrm>
            <a:off x="8972869" y="4926686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單箭頭接點 103"/>
          <p:cNvCxnSpPr>
            <a:stCxn id="27" idx="5"/>
            <a:endCxn id="103" idx="0"/>
          </p:cNvCxnSpPr>
          <p:nvPr/>
        </p:nvCxnSpPr>
        <p:spPr>
          <a:xfrm>
            <a:off x="8930458" y="4587112"/>
            <a:ext cx="316731" cy="339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五角星形 32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五角星形 34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五角星形 35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五角星形 36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31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 animBg="1"/>
      <p:bldP spid="21" grpId="0" animBg="1"/>
      <p:bldP spid="26" grpId="0" animBg="1"/>
      <p:bldP spid="27" grpId="0" animBg="1"/>
      <p:bldP spid="43" grpId="0" animBg="1"/>
      <p:bldP spid="48" grpId="0" animBg="1"/>
      <p:bldP spid="81" grpId="0" animBg="1"/>
      <p:bldP spid="83" grpId="0" animBg="1"/>
      <p:bldP spid="87" grpId="0" animBg="1"/>
      <p:bldP spid="89" grpId="0" animBg="1"/>
      <p:bldP spid="101" grpId="0" animBg="1"/>
      <p:bldP spid="10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可樂盡量喝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某商點推出三個可樂瓶可以換一瓶新可樂的活動。例如；買了</a:t>
            </a:r>
            <a:r>
              <a:rPr lang="en-US" altLang="zh-TW" dirty="0" smtClean="0"/>
              <a:t>8</a:t>
            </a:r>
            <a:r>
              <a:rPr lang="zh-TW" altLang="en-US" dirty="0" smtClean="0"/>
              <a:t>罐可樂，你最終可以喝到</a:t>
            </a:r>
            <a:r>
              <a:rPr lang="en-US" altLang="zh-TW" dirty="0" smtClean="0"/>
              <a:t>11</a:t>
            </a:r>
            <a:r>
              <a:rPr lang="zh-TW" altLang="en-US" dirty="0" smtClean="0"/>
              <a:t>瓶。但是，如果你先跟朋友借一個空瓶，你卻有機會喝到</a:t>
            </a:r>
            <a:r>
              <a:rPr lang="en-US" altLang="zh-TW" dirty="0" smtClean="0"/>
              <a:t>12</a:t>
            </a:r>
            <a:r>
              <a:rPr lang="zh-TW" altLang="en-US" dirty="0" smtClean="0"/>
              <a:t>瓶，最終還可以還朋友一個空瓶。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：買</a:t>
            </a:r>
            <a:r>
              <a:rPr lang="en-US" altLang="zh-TW" dirty="0" smtClean="0"/>
              <a:t>N</a:t>
            </a:r>
            <a:r>
              <a:rPr lang="zh-TW" altLang="en-US" dirty="0" smtClean="0"/>
              <a:t>瓶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：喝到？</a:t>
            </a:r>
            <a:r>
              <a:rPr lang="zh-TW" altLang="en-US" dirty="0"/>
              <a:t>瓶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 smtClean="0"/>
              <a:t>N=1</a:t>
            </a:r>
            <a:r>
              <a:rPr lang="zh-TW" altLang="en-US" dirty="0" smtClean="0"/>
              <a:t>開始思考</a:t>
            </a:r>
            <a:r>
              <a:rPr lang="zh-TW" altLang="en-US" dirty="0"/>
              <a:t>喝到</a:t>
            </a:r>
            <a:r>
              <a:rPr lang="zh-TW" altLang="en-US" dirty="0" smtClean="0"/>
              <a:t>幾瓶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pPr lvl="1"/>
            <a:r>
              <a:rPr lang="en-US" altLang="zh-TW" dirty="0" smtClean="0"/>
              <a:t>N=2</a:t>
            </a:r>
            <a:r>
              <a:rPr lang="zh-TW" altLang="en-US" dirty="0"/>
              <a:t>幾瓶</a:t>
            </a:r>
            <a:r>
              <a:rPr lang="zh-TW" altLang="en-US" dirty="0" smtClean="0"/>
              <a:t>？</a:t>
            </a:r>
            <a:r>
              <a:rPr lang="en-US" altLang="zh-TW" dirty="0" smtClean="0"/>
              <a:t>N=3</a:t>
            </a:r>
            <a:r>
              <a:rPr lang="zh-TW" altLang="en-US" dirty="0"/>
              <a:t>幾瓶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/>
              <a:t>歸納法</a:t>
            </a:r>
          </a:p>
          <a:p>
            <a:pPr marL="457200" lvl="1" indent="0">
              <a:buNone/>
            </a:pPr>
            <a:endParaRPr lang="zh-TW" altLang="en-US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818" y="3114267"/>
            <a:ext cx="1643265" cy="19522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990" y="3114267"/>
            <a:ext cx="1930070" cy="19522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190685" y="32443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190685" y="38438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169081" y="45127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 flipV="1">
            <a:off x="6680718" y="4954555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十字形 10"/>
          <p:cNvSpPr/>
          <p:nvPr/>
        </p:nvSpPr>
        <p:spPr>
          <a:xfrm>
            <a:off x="6718919" y="4492835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056033" y="50316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929641" y="321477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929641" y="381429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908037" y="44831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 flipV="1">
            <a:off x="9419674" y="4924994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十字形 17"/>
          <p:cNvSpPr/>
          <p:nvPr/>
        </p:nvSpPr>
        <p:spPr>
          <a:xfrm>
            <a:off x="9457875" y="4463274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9794989" y="50020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五角星形 1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角星形 2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2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條件判斷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你的美國時間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台灣的時間比美國快</a:t>
                </a:r>
                <a:r>
                  <a:rPr lang="en-US" altLang="zh-TW" dirty="0" smtClean="0"/>
                  <a:t>15</a:t>
                </a:r>
                <a:r>
                  <a:rPr lang="zh-TW" altLang="en-US" dirty="0" smtClean="0"/>
                  <a:t>小時，請寫一個程式，幫忙把台灣時間轉為美國時間。</a:t>
                </a:r>
                <a:r>
                  <a:rPr lang="en-US" altLang="zh-TW" dirty="0" smtClean="0"/>
                  <a:t>(24</a:t>
                </a:r>
                <a:r>
                  <a:rPr lang="zh-TW" altLang="en-US" dirty="0" smtClean="0"/>
                  <a:t>小時制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輸入：台灣時間 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23</a:t>
                </a:r>
                <a:endParaRPr lang="zh-TW" altLang="en-US" dirty="0"/>
              </a:p>
              <a:p>
                <a:r>
                  <a:rPr lang="zh-TW" altLang="en-US" dirty="0" smtClean="0"/>
                  <a:t>輸出：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zh-TW" altLang="en-US" dirty="0"/>
                      <m:t>美國時間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 smtClean="0"/>
                  <a:t>23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舉例：</a:t>
                </a:r>
                <a:r>
                  <a:rPr lang="en-US" altLang="zh-TW" dirty="0" smtClean="0"/>
                  <a:t>h=20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</a:t>
                </a:r>
                <a:r>
                  <a:rPr lang="zh-TW" altLang="en-US" dirty="0" smtClean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=5</a:t>
                </a:r>
              </a:p>
              <a:p>
                <a:pPr lvl="1"/>
                <a:r>
                  <a:rPr lang="en-US" altLang="zh-TW" dirty="0" smtClean="0">
                    <a:sym typeface="Wingdings" panose="05000000000000000000" pitchFamily="2" charset="2"/>
                  </a:rPr>
                  <a:t>h=10</a:t>
                </a:r>
                <a:r>
                  <a:rPr lang="zh-TW" altLang="en-US" dirty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=19</a:t>
                </a:r>
              </a:p>
              <a:p>
                <a:pPr lvl="1"/>
                <a:endParaRPr lang="en-US" altLang="zh-TW" dirty="0">
                  <a:sym typeface="Wingdings" panose="05000000000000000000" pitchFamily="2" charset="2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8120"/>
              </p:ext>
            </p:extLst>
          </p:nvPr>
        </p:nvGraphicFramePr>
        <p:xfrm>
          <a:off x="5558971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80158"/>
              </p:ext>
            </p:extLst>
          </p:nvPr>
        </p:nvGraphicFramePr>
        <p:xfrm>
          <a:off x="7719105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5365102" y="5495731"/>
            <a:ext cx="2090057" cy="9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五角星形 7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4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橫衝直撞的皇后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西洋棋</a:t>
            </a:r>
            <a:r>
              <a:rPr lang="zh-TW" altLang="en-US" dirty="0" smtClean="0"/>
              <a:t>中的皇后</a:t>
            </a:r>
            <a:r>
              <a:rPr lang="zh-TW" altLang="en-US" dirty="0"/>
              <a:t>。她可以循垂直、水平、或對角線的方向隨她走幾格，如下圖 </a:t>
            </a:r>
            <a:r>
              <a:rPr lang="en-US" altLang="zh-TW" dirty="0"/>
              <a:t>(</a:t>
            </a:r>
            <a:r>
              <a:rPr lang="zh-TW" altLang="en-US" dirty="0"/>
              <a:t>黑點表示皇后可以</a:t>
            </a:r>
            <a:r>
              <a:rPr lang="zh-TW" altLang="en-US" dirty="0">
                <a:solidFill>
                  <a:srgbClr val="FF0000"/>
                </a:solidFill>
              </a:rPr>
              <a:t>一步走到</a:t>
            </a:r>
            <a:r>
              <a:rPr lang="zh-TW" altLang="en-US" dirty="0"/>
              <a:t>的格子</a:t>
            </a:r>
            <a:r>
              <a:rPr lang="en-US" altLang="zh-TW" dirty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給你兩個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(</a:t>
            </a:r>
            <a:r>
              <a:rPr lang="zh-TW" altLang="en-US" dirty="0" smtClean="0"/>
              <a:t>起點終點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，請幫忙計算皇后可以幾步走到？</a:t>
            </a:r>
            <a:endParaRPr lang="en-US" altLang="zh-TW" dirty="0" smtClean="0"/>
          </a:p>
          <a:p>
            <a:r>
              <a:rPr lang="zh-TW" altLang="en-US" dirty="0"/>
              <a:t>輸入：兩個座標</a:t>
            </a:r>
            <a:r>
              <a:rPr lang="en-US" altLang="zh-TW" dirty="0" smtClean="0"/>
              <a:t>x1,y1, x2,y2(1~8)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情況一：在黑點</a:t>
            </a:r>
            <a:r>
              <a:rPr lang="zh-TW" altLang="en-US" dirty="0" smtClean="0"/>
              <a:t>上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pPr lvl="1"/>
            <a:r>
              <a:rPr lang="zh-TW" altLang="en-US" dirty="0"/>
              <a:t>情況二：在黑點</a:t>
            </a:r>
            <a:r>
              <a:rPr lang="zh-TW" altLang="en-US" dirty="0" smtClean="0"/>
              <a:t>外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2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pPr lvl="1"/>
            <a:r>
              <a:rPr lang="zh-TW" altLang="en-US" dirty="0"/>
              <a:t>情況三：同一</a:t>
            </a:r>
            <a:r>
              <a:rPr lang="zh-TW" altLang="en-US" dirty="0" smtClean="0"/>
              <a:t>點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0</a:t>
            </a:r>
            <a:r>
              <a:rPr lang="zh-TW" altLang="en-US" dirty="0"/>
              <a:t>步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978264"/>
              </p:ext>
            </p:extLst>
          </p:nvPr>
        </p:nvGraphicFramePr>
        <p:xfrm>
          <a:off x="6934929" y="2604450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81933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700" y="4296918"/>
            <a:ext cx="172714" cy="301245"/>
          </a:xfrm>
          <a:prstGeom prst="rect">
            <a:avLst/>
          </a:prstGeom>
        </p:spPr>
      </p:pic>
      <p:sp>
        <p:nvSpPr>
          <p:cNvPr id="6" name="五角星形 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9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5738</TotalTime>
  <Words>3006</Words>
  <Application>Microsoft Office PowerPoint</Application>
  <PresentationFormat>寬螢幕</PresentationFormat>
  <Paragraphs>442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3" baseType="lpstr">
      <vt:lpstr>微軟正黑體</vt:lpstr>
      <vt:lpstr>新細明體</vt:lpstr>
      <vt:lpstr>Arial</vt:lpstr>
      <vt:lpstr>Calibri</vt:lpstr>
      <vt:lpstr>Cambria Math</vt:lpstr>
      <vt:lpstr>Trebuchet MS</vt:lpstr>
      <vt:lpstr>Wingdings</vt:lpstr>
      <vt:lpstr>Wingdings 3</vt:lpstr>
      <vt:lpstr>多面向</vt:lpstr>
      <vt:lpstr>邏輯思考訓練題</vt:lpstr>
      <vt:lpstr>基本變數與運算練習題</vt:lpstr>
      <vt:lpstr>切巧克力</vt:lpstr>
      <vt:lpstr>促銷大贈送</vt:lpstr>
      <vt:lpstr>至少比幾場？</vt:lpstr>
      <vt:lpstr>可樂盡量喝</vt:lpstr>
      <vt:lpstr>條件判斷練習題</vt:lpstr>
      <vt:lpstr>你的美國時間</vt:lpstr>
      <vt:lpstr>橫衝直撞的皇后</vt:lpstr>
      <vt:lpstr>時針分針差幾度？</vt:lpstr>
      <vt:lpstr>摺紙鶴</vt:lpstr>
      <vt:lpstr>迴圈練習題</vt:lpstr>
      <vt:lpstr>秘密差 </vt:lpstr>
      <vt:lpstr>N!有幾個0?</vt:lpstr>
      <vt:lpstr>完全數(Perfect number)</vt:lpstr>
      <vt:lpstr>求最大公因數</vt:lpstr>
      <vt:lpstr>求N個數的最大公因數</vt:lpstr>
      <vt:lpstr>最小公倍數</vt:lpstr>
      <vt:lpstr>求N個數的最小公倍數</vt:lpstr>
      <vt:lpstr>阿姆斯壯數(Armstrong number，水仙花數，自戀數) </vt:lpstr>
      <vt:lpstr>完全平方數</vt:lpstr>
      <vt:lpstr>只能走斜角的主教</vt:lpstr>
      <vt:lpstr>d660: 11764 - Jumping Mario</vt:lpstr>
      <vt:lpstr>陣列練習題</vt:lpstr>
      <vt:lpstr>種樹問題？不，是砍樹問題</vt:lpstr>
      <vt:lpstr>小群體</vt:lpstr>
      <vt:lpstr>小群體(續)</vt:lpstr>
      <vt:lpstr>最佳選擇</vt:lpstr>
      <vt:lpstr>Jolly Jumper</vt:lpstr>
      <vt:lpstr>d123: 11063 - B2-Sequence</vt:lpstr>
      <vt:lpstr>d166: 反轉表</vt:lpstr>
      <vt:lpstr>d166: 反轉表(續)</vt:lpstr>
      <vt:lpstr>有多少組合？</vt:lpstr>
      <vt:lpstr>其他題目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160</cp:revision>
  <dcterms:created xsi:type="dcterms:W3CDTF">2020-12-10T02:28:12Z</dcterms:created>
  <dcterms:modified xsi:type="dcterms:W3CDTF">2020-12-31T13:15:55Z</dcterms:modified>
</cp:coreProperties>
</file>