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62" r:id="rId9"/>
    <p:sldId id="263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8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7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物件</a:t>
            </a:r>
            <a:r>
              <a:rPr lang="zh-TW" altLang="en-US" dirty="0" smtClean="0"/>
              <a:t>導向程式設計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110年3月24日星期三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46251" y="1763458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物件導向基本用法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以前頁的三個重點思考，撰寫類別程式碼。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產生物件後，就可以拿這個物件去應用了。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5697" y="3610944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宣告類別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撰寫類別</a:t>
            </a:r>
            <a:r>
              <a:rPr lang="zh-TW" altLang="en-US" dirty="0" smtClean="0">
                <a:solidFill>
                  <a:schemeClr val="tx1"/>
                </a:solidFill>
              </a:rPr>
              <a:t>程式碼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938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new</a:t>
            </a:r>
            <a:r>
              <a:rPr lang="zh-TW" altLang="en-US" dirty="0" smtClean="0">
                <a:solidFill>
                  <a:schemeClr val="tx1"/>
                </a:solidFill>
              </a:rPr>
              <a:t>的方式產生物件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9282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對物件</a:t>
            </a:r>
            <a:r>
              <a:rPr lang="zh-TW" altLang="en-US" b="1" dirty="0" smtClean="0">
                <a:solidFill>
                  <a:schemeClr val="tx1"/>
                </a:solidFill>
              </a:rPr>
              <a:t>下命令</a:t>
            </a:r>
            <a:r>
              <a:rPr lang="zh-TW" altLang="en-US" dirty="0" smtClean="0">
                <a:solidFill>
                  <a:schemeClr val="tx1"/>
                </a:solidFill>
              </a:rPr>
              <a:t>或是設定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讀取</a:t>
            </a:r>
            <a:r>
              <a:rPr lang="zh-TW" altLang="en-US" b="1" dirty="0" smtClean="0">
                <a:solidFill>
                  <a:schemeClr val="tx1"/>
                </a:solidFill>
              </a:rPr>
              <a:t>屬性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163077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032868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6974447" y="4676141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62184" y="455972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也許產生事件，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影響別的物件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61854" y="5226370"/>
            <a:ext cx="1161288" cy="77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物件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7689665" y="5245203"/>
            <a:ext cx="1161288" cy="77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物件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8169725" y="4676140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6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一張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卡有需要甚麼內容？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卡有甚麼方法操作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卡會產生甚麼事件？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06286" y="25659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屬性：</a:t>
            </a:r>
            <a:r>
              <a:rPr lang="zh-TW" altLang="en-US" b="1" dirty="0" smtClean="0">
                <a:solidFill>
                  <a:srgbClr val="0070C0"/>
                </a:solidFill>
              </a:rPr>
              <a:t>帳號、戶名、</a:t>
            </a:r>
            <a:r>
              <a:rPr lang="zh-TW" altLang="en-US" b="1" dirty="0" smtClean="0">
                <a:solidFill>
                  <a:srgbClr val="0070C0"/>
                </a:solidFill>
              </a:rPr>
              <a:t>金額</a:t>
            </a:r>
            <a:r>
              <a:rPr lang="zh-TW" altLang="en-US" b="1" smtClean="0">
                <a:solidFill>
                  <a:srgbClr val="0070C0"/>
                </a:solidFill>
              </a:rPr>
              <a:t>、密碼</a:t>
            </a:r>
            <a:r>
              <a:rPr lang="zh-TW" altLang="en-US" b="1">
                <a:solidFill>
                  <a:srgbClr val="0070C0"/>
                </a:solidFill>
              </a:rPr>
              <a:t>、幣別</a:t>
            </a:r>
            <a:endParaRPr lang="en-US" altLang="zh-TW" b="1" smtClean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06286" y="37316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方法：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</a:t>
            </a:r>
            <a:r>
              <a:rPr lang="zh-TW" altLang="en-US" b="1" dirty="0">
                <a:solidFill>
                  <a:srgbClr val="0070C0"/>
                </a:solidFill>
              </a:rPr>
              <a:t>查詢、存錢、提錢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6286" y="4897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餘額不足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 Class(1)</a:t>
            </a:r>
            <a:br>
              <a:rPr lang="en-US" altLang="zh-TW" dirty="0" smtClean="0"/>
            </a:br>
            <a:r>
              <a:rPr lang="zh-TW" altLang="en-US" smtClean="0"/>
              <a:t>類別宣告範例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482418" cy="3880773"/>
          </a:xfrm>
        </p:spPr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類別需要放在單獨的檔案中，所以請點選新增類別。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請填入</a:t>
            </a:r>
            <a:r>
              <a:rPr lang="en-US" altLang="zh-TW" dirty="0" err="1" smtClean="0"/>
              <a:t>IC_Card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不要勾選！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產生空的類別檔案如下：</a:t>
            </a:r>
            <a:endParaRPr lang="en-US" altLang="zh-TW" dirty="0" smtClean="0"/>
          </a:p>
          <a:p>
            <a:pPr lvl="1"/>
            <a:r>
              <a:rPr lang="zh-TW" altLang="en-US" dirty="0"/>
              <a:t>類別名稱已填好</a:t>
            </a:r>
            <a:r>
              <a:rPr lang="en-US" altLang="zh-TW" dirty="0"/>
              <a:t>(</a:t>
            </a:r>
            <a:r>
              <a:rPr lang="zh-TW" altLang="en-US" dirty="0"/>
              <a:t>藍色字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60" y="1033272"/>
            <a:ext cx="4963523" cy="542200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7987284" y="2944368"/>
            <a:ext cx="320040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7964424" y="4612952"/>
            <a:ext cx="320040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19" y="4288762"/>
            <a:ext cx="3743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232" y="1496685"/>
            <a:ext cx="4714875" cy="4457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基本入門款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屬性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Account</a:t>
            </a:r>
            <a:r>
              <a:rPr lang="zh-TW" altLang="en-US" dirty="0" smtClean="0"/>
              <a:t>：帳號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 ：戶名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money</a:t>
            </a:r>
            <a:r>
              <a:rPr lang="zh-TW" altLang="en-US" dirty="0" smtClean="0"/>
              <a:t> ：</a:t>
            </a:r>
            <a:r>
              <a:rPr lang="zh-TW" altLang="en-US" dirty="0" smtClean="0"/>
              <a:t>餘額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</a:t>
            </a:r>
            <a:r>
              <a:rPr lang="zh-TW" altLang="en-US" dirty="0" smtClean="0"/>
              <a:t>：密碼</a:t>
            </a:r>
            <a:endParaRPr lang="en-US" altLang="zh-TW" dirty="0"/>
          </a:p>
          <a:p>
            <a:r>
              <a:rPr lang="en-US" altLang="zh-TW" dirty="0" err="1" smtClean="0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Deposit(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：存款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Withdraw(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：提款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Balance()</a:t>
            </a:r>
            <a:r>
              <a:rPr lang="zh-TW" altLang="en-US" dirty="0" smtClean="0"/>
              <a:t> ：餘額查詢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944368" y="1918139"/>
            <a:ext cx="3172968" cy="77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788920" y="2160589"/>
            <a:ext cx="3328416" cy="8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788920" y="2456403"/>
            <a:ext cx="3328416" cy="981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381808" y="3109790"/>
            <a:ext cx="1735528" cy="13182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616561" y="4171902"/>
            <a:ext cx="1500775" cy="7429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832668" y="5097226"/>
            <a:ext cx="2284668" cy="3361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0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84276" cy="3880773"/>
          </a:xfrm>
        </p:spPr>
        <p:txBody>
          <a:bodyPr/>
          <a:lstStyle/>
          <a:p>
            <a:r>
              <a:rPr lang="zh-TW" altLang="en-US" dirty="0" smtClean="0"/>
              <a:t>另外開一個類別</a:t>
            </a:r>
            <a:r>
              <a:rPr lang="en-US" altLang="zh-TW" dirty="0" smtClean="0"/>
              <a:t>Example10_01</a:t>
            </a:r>
          </a:p>
          <a:p>
            <a:pPr lvl="1"/>
            <a:r>
              <a:rPr lang="zh-TW" altLang="en-US" dirty="0"/>
              <a:t>要有</a:t>
            </a:r>
            <a:r>
              <a:rPr lang="en-US" altLang="zh-TW" dirty="0"/>
              <a:t>main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IC_Card</a:t>
            </a:r>
            <a:r>
              <a:rPr lang="zh-TW" altLang="en-US" b="1" dirty="0" smtClean="0">
                <a:solidFill>
                  <a:srgbClr val="FF0000"/>
                </a:solidFill>
              </a:rPr>
              <a:t>的使用，必須要</a:t>
            </a:r>
            <a:r>
              <a:rPr lang="en-US" altLang="zh-TW" b="1" dirty="0" smtClean="0">
                <a:solidFill>
                  <a:srgbClr val="FF0000"/>
                </a:solidFill>
              </a:rPr>
              <a:t>new</a:t>
            </a:r>
            <a:r>
              <a:rPr lang="zh-TW" altLang="en-US" b="1" dirty="0" smtClean="0">
                <a:solidFill>
                  <a:srgbClr val="FF0000"/>
                </a:solidFill>
              </a:rPr>
              <a:t>出物件！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屬性可以用下面語法存取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zh-TW" altLang="en-US" dirty="0"/>
              <a:t>可以用下面</a:t>
            </a:r>
            <a:r>
              <a:rPr lang="zh-TW" altLang="en-US" dirty="0" smtClean="0"/>
              <a:t>語法呼叫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執行結果：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610" y="662124"/>
            <a:ext cx="5994654" cy="5781729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4855464" y="1930401"/>
            <a:ext cx="1444752" cy="1077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343400" y="4133088"/>
            <a:ext cx="1956816" cy="173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710940" y="2642616"/>
            <a:ext cx="2589276" cy="841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91" y="5222260"/>
            <a:ext cx="3903387" cy="13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有問題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這樣的類別宣告是有缺陷的！因為沒有將資料封裝起來！</a:t>
            </a:r>
            <a:endParaRPr lang="en-US" altLang="zh-TW" dirty="0" smtClean="0"/>
          </a:p>
          <a:p>
            <a:r>
              <a:rPr lang="zh-TW" altLang="en-US" dirty="0"/>
              <a:t>換句話講</a:t>
            </a:r>
            <a:r>
              <a:rPr lang="zh-TW" altLang="en-US" dirty="0" smtClean="0"/>
              <a:t>，資料可以被任意修改的！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跟自助餐一</a:t>
            </a:r>
            <a:r>
              <a:rPr lang="zh-TW" altLang="en-US" dirty="0"/>
              <a:t>樣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這三行最是清楚</a:t>
            </a:r>
            <a:r>
              <a:rPr lang="zh-TW" altLang="en-US" dirty="0" smtClean="0"/>
              <a:t>，資料完全不設防！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所以要引入資料</a:t>
            </a:r>
            <a:r>
              <a:rPr lang="zh-TW" altLang="en-US" dirty="0" smtClean="0"/>
              <a:t>保護封裝概念</a:t>
            </a:r>
            <a:r>
              <a:rPr lang="zh-TW" altLang="en-US" dirty="0"/>
              <a:t>了！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8" y="3378517"/>
            <a:ext cx="3886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07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Public, protected, private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資料保護等級有三種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Public</a:t>
            </a:r>
            <a:r>
              <a:rPr lang="zh-TW" altLang="en-US" dirty="0" smtClean="0"/>
              <a:t>：</a:t>
            </a:r>
            <a:r>
              <a:rPr lang="zh-TW" altLang="en-US" dirty="0"/>
              <a:t>公開的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：保護的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</a:t>
            </a:r>
            <a:r>
              <a:rPr lang="zh-TW" altLang="en-US" dirty="0" smtClean="0"/>
              <a:t>：私有的</a:t>
            </a:r>
            <a:endParaRPr lang="en-US" altLang="zh-TW" dirty="0" smtClean="0"/>
          </a:p>
          <a:p>
            <a:r>
              <a:rPr lang="zh-TW" altLang="en-US" dirty="0"/>
              <a:t>公開的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門牌、門鈴、門</a:t>
            </a:r>
            <a:r>
              <a:rPr lang="zh-TW" altLang="en-US" dirty="0" smtClean="0"/>
              <a:t>把、門簾、夜燈</a:t>
            </a:r>
            <a:endParaRPr lang="en-US" altLang="zh-TW" dirty="0" smtClean="0"/>
          </a:p>
          <a:p>
            <a:r>
              <a:rPr lang="zh-TW" altLang="en-US" dirty="0"/>
              <a:t>保護的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客廳電視、飲水機、沙發、音響、</a:t>
            </a:r>
            <a:r>
              <a:rPr lang="zh-TW" altLang="en-US" dirty="0" smtClean="0"/>
              <a:t>電燈</a:t>
            </a:r>
            <a:endParaRPr lang="en-US" altLang="zh-TW" dirty="0" smtClean="0"/>
          </a:p>
          <a:p>
            <a:r>
              <a:rPr lang="zh-TW" altLang="en-US" dirty="0"/>
              <a:t>私有的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/>
              <a:t>床、枕頭、臥室燈、衣櫃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53492" y="2020824"/>
            <a:ext cx="3530711" cy="33078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44368" y="2688337"/>
            <a:ext cx="3020558" cy="2249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64408" y="3145536"/>
            <a:ext cx="3593592" cy="1243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008376" y="2825496"/>
            <a:ext cx="3538728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0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en-US" altLang="zh-TW" dirty="0" smtClean="0"/>
          </a:p>
          <a:p>
            <a:r>
              <a:rPr lang="zh-TW" altLang="en-US" dirty="0"/>
              <a:t>很抽象的概念</a:t>
            </a:r>
            <a:r>
              <a:rPr lang="zh-TW" altLang="en-US" dirty="0" smtClean="0"/>
              <a:t>，要用心想、耐著睡意、努力理解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為什麼要物件導向？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物件導向程式設計是軟體開發從</a:t>
            </a:r>
            <a:r>
              <a:rPr lang="zh-TW" altLang="en-US" b="1" dirty="0" smtClean="0">
                <a:solidFill>
                  <a:srgbClr val="FF0000"/>
                </a:solidFill>
              </a:rPr>
              <a:t>藝術</a:t>
            </a:r>
            <a:r>
              <a:rPr lang="zh-TW" altLang="en-US" dirty="0" smtClean="0"/>
              <a:t>走向</a:t>
            </a:r>
            <a:r>
              <a:rPr lang="zh-TW" altLang="en-US" b="1" dirty="0" smtClean="0">
                <a:solidFill>
                  <a:srgbClr val="FF0000"/>
                </a:solidFill>
              </a:rPr>
              <a:t>工業規格化</a:t>
            </a:r>
            <a:r>
              <a:rPr lang="zh-TW" altLang="en-US" dirty="0" smtClean="0"/>
              <a:t>的一個重要轉變！</a:t>
            </a:r>
            <a:endParaRPr lang="en-US" altLang="zh-TW" dirty="0" smtClean="0"/>
          </a:p>
          <a:p>
            <a:r>
              <a:rPr lang="zh-TW" altLang="en-US" dirty="0"/>
              <a:t>以前寫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是一種藝術！同樣目的的一個程式有百百種寫法</a:t>
            </a:r>
            <a:endParaRPr lang="en-US" altLang="zh-TW" dirty="0" smtClean="0"/>
          </a:p>
          <a:p>
            <a:pPr lvl="1"/>
            <a:r>
              <a:rPr lang="zh-TW" altLang="en-US" dirty="0"/>
              <a:t>程式重複利用率很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1"/>
            <a:r>
              <a:rPr lang="zh-TW" altLang="en-US" dirty="0"/>
              <a:t>多人協作困難</a:t>
            </a:r>
            <a:r>
              <a:rPr lang="zh-TW" altLang="en-US" dirty="0" smtClean="0"/>
              <a:t>，會互相干擾產生無法預期的錯誤</a:t>
            </a:r>
            <a:endParaRPr lang="en-US" altLang="zh-TW" dirty="0" smtClean="0"/>
          </a:p>
          <a:p>
            <a:r>
              <a:rPr lang="zh-TW" altLang="en-US" dirty="0" smtClean="0"/>
              <a:t>所以想到參考</a:t>
            </a:r>
            <a:r>
              <a:rPr lang="zh-TW" altLang="en-US" dirty="0"/>
              <a:t>硬體</a:t>
            </a:r>
            <a:r>
              <a:rPr lang="zh-TW" altLang="en-US" dirty="0" smtClean="0"/>
              <a:t>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標準化</a:t>
            </a:r>
            <a:r>
              <a:rPr lang="zh-TW" altLang="en-US" dirty="0"/>
              <a:t>、</a:t>
            </a:r>
            <a:r>
              <a:rPr lang="zh-TW" altLang="en-US" dirty="0" smtClean="0"/>
              <a:t>規格化的硬體模組，</a:t>
            </a:r>
            <a:endParaRPr lang="en-US" altLang="zh-TW" dirty="0" smtClean="0"/>
          </a:p>
          <a:p>
            <a:pPr lvl="1"/>
            <a:r>
              <a:rPr lang="zh-TW" altLang="en-US" dirty="0"/>
              <a:t>只要介面清楚</a:t>
            </a:r>
            <a:r>
              <a:rPr lang="zh-TW" altLang="en-US" dirty="0" smtClean="0"/>
              <a:t>，可替換、可重複利用</a:t>
            </a:r>
            <a:endParaRPr lang="en-US" altLang="zh-TW" dirty="0" smtClean="0"/>
          </a:p>
          <a:p>
            <a:pPr lvl="1"/>
            <a:r>
              <a:rPr lang="zh-TW" altLang="en-US" dirty="0"/>
              <a:t>個個元件獨立開發</a:t>
            </a:r>
            <a:r>
              <a:rPr lang="zh-TW" altLang="en-US" dirty="0" smtClean="0"/>
              <a:t>，不會有互相干擾產生的錯誤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組合後容易擴充，產生更大更複雜的元件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談談變數之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簡餐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自助餐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非物件導向的程式設計，有點像是自助餐，所有的菜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都擺在檯面，需要的人隨意自取，所以萬一遇到惡意的人，或是很不小心的人，這道菜就會造成疾病</a:t>
            </a:r>
            <a:r>
              <a:rPr lang="en-US" altLang="zh-TW" dirty="0" smtClean="0"/>
              <a:t>(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傳播的溫床。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那就會產生台灣</a:t>
            </a:r>
            <a:r>
              <a:rPr lang="zh-TW" altLang="en-US" dirty="0"/>
              <a:t>工程師寫的程式碼</a:t>
            </a:r>
            <a:r>
              <a:rPr lang="zh-TW" altLang="en-US" dirty="0" smtClean="0"/>
              <a:t>，可能因為遠在美國的工程師亂改變數內容，導致程式執行錯誤！</a:t>
            </a:r>
            <a:endParaRPr lang="en-US" altLang="zh-TW" dirty="0" smtClean="0"/>
          </a:p>
          <a:p>
            <a:r>
              <a:rPr lang="zh-TW" altLang="en-US" dirty="0" smtClean="0"/>
              <a:t>物件導向程式設計就是改自助餐為簡餐或定食。每個人專心對付自己該掌握的菜，別人家的菜誰都不準動！除非主人自己夾給你分享！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zh-TW" altLang="en-US" b="1" dirty="0" smtClean="0"/>
              <a:t>變數封裝</a:t>
            </a:r>
            <a:r>
              <a:rPr lang="zh-TW" altLang="en-US" dirty="0" smtClean="0"/>
              <a:t>起來，只有我能動用，避免無法預期的錯誤！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6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vs.</a:t>
            </a:r>
            <a:r>
              <a:rPr lang="zh-TW" altLang="en-US" dirty="0" smtClean="0"/>
              <a:t>物件導向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物件導向在</a:t>
            </a:r>
            <a:r>
              <a:rPr lang="zh-TW" altLang="en-US" b="1" dirty="0" smtClean="0"/>
              <a:t>封裝資料</a:t>
            </a:r>
            <a:r>
              <a:rPr lang="zh-TW" altLang="en-US" dirty="0" smtClean="0"/>
              <a:t>的時候，需要考慮適當資料的封裝，過多或過少都不好。</a:t>
            </a:r>
            <a:endParaRPr lang="en-US" altLang="zh-TW" dirty="0" smtClean="0"/>
          </a:p>
          <a:p>
            <a:r>
              <a:rPr lang="zh-TW" altLang="en-US" dirty="0" smtClean="0"/>
              <a:t>就像是簡</a:t>
            </a:r>
            <a:r>
              <a:rPr lang="zh-TW" altLang="en-US" dirty="0"/>
              <a:t>餐的設計</a:t>
            </a:r>
            <a:r>
              <a:rPr lang="zh-TW" altLang="en-US" dirty="0" smtClean="0"/>
              <a:t>，總要</a:t>
            </a:r>
            <a:r>
              <a:rPr lang="zh-TW" altLang="en-US" b="1" dirty="0" smtClean="0"/>
              <a:t>適量</a:t>
            </a:r>
            <a:r>
              <a:rPr lang="zh-TW" altLang="en-US" dirty="0" smtClean="0"/>
              <a:t>好吃又</a:t>
            </a:r>
            <a:r>
              <a:rPr lang="zh-TW" altLang="en-US" b="1" dirty="0" smtClean="0"/>
              <a:t>完整</a:t>
            </a:r>
            <a:r>
              <a:rPr lang="zh-TW" altLang="en-US" dirty="0" smtClean="0"/>
              <a:t>，前餐到餐後甜點，該有的不能少，又不該多包裝一些不該有的。</a:t>
            </a:r>
            <a:endParaRPr lang="en-US" altLang="zh-TW" dirty="0" smtClean="0"/>
          </a:p>
          <a:p>
            <a:r>
              <a:rPr lang="zh-TW" altLang="en-US" dirty="0"/>
              <a:t>這樣的資料封裝</a:t>
            </a:r>
            <a:r>
              <a:rPr lang="zh-TW" altLang="en-US" dirty="0" smtClean="0"/>
              <a:t>，從資料結構與演算法來思考是其中一種方式。</a:t>
            </a:r>
            <a:endParaRPr lang="en-US" altLang="zh-TW" dirty="0" smtClean="0"/>
          </a:p>
          <a:p>
            <a:pPr lvl="1"/>
            <a:r>
              <a:rPr lang="zh-TW" altLang="en-US" dirty="0"/>
              <a:t>事實上</a:t>
            </a:r>
            <a:r>
              <a:rPr lang="zh-TW" altLang="en-US" dirty="0" smtClean="0"/>
              <a:t>，物件導向用類別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來描述封裝內容與方式，也是可以比擬傳統程式設計的結構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用類別封裝傳統概念裡的</a:t>
            </a:r>
            <a:r>
              <a:rPr lang="zh-TW" altLang="en-US" b="1" dirty="0"/>
              <a:t>資料結構</a:t>
            </a:r>
            <a:r>
              <a:rPr lang="zh-TW" altLang="en-US" dirty="0" smtClean="0"/>
              <a:t>，同時把</a:t>
            </a:r>
            <a:r>
              <a:rPr lang="zh-TW" altLang="en-US" b="1" dirty="0" smtClean="0"/>
              <a:t>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對資料的所有操作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都包在一起，是一種很方便的做法。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95" y="3363658"/>
            <a:ext cx="2181225" cy="3038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01" y="3368420"/>
            <a:ext cx="2143125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58" y="5078271"/>
            <a:ext cx="793060" cy="12556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物件導向程式的運作方式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b="1" dirty="0" smtClean="0"/>
              <a:t>舞台劇</a:t>
            </a:r>
            <a:r>
              <a:rPr lang="zh-TW" altLang="en-US" dirty="0"/>
              <a:t>差可比擬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整個程式的運行就有如舞台劇一般，一些演員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依照劇本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進行對話、移位等其他動作。</a:t>
            </a:r>
            <a:endParaRPr lang="en-US" altLang="zh-TW" dirty="0" smtClean="0"/>
          </a:p>
          <a:p>
            <a:r>
              <a:rPr lang="zh-TW" altLang="en-US" dirty="0"/>
              <a:t>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扣</a:t>
            </a:r>
            <a:r>
              <a:rPr lang="zh-TW" altLang="en-US" dirty="0"/>
              <a:t>著另一個演員的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，對話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總是有來有往，在演員間傳遞。</a:t>
            </a:r>
            <a:endParaRPr lang="en-US" altLang="zh-TW" dirty="0" smtClean="0"/>
          </a:p>
          <a:p>
            <a:r>
              <a:rPr lang="zh-TW" altLang="en-US" dirty="0"/>
              <a:t>寫程式就有如寫劇本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如何讓演員完美的演出</a:t>
            </a:r>
            <a:r>
              <a:rPr lang="zh-TW" altLang="en-US" dirty="0" smtClean="0"/>
              <a:t>，就是寫程式該解決的。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864" y="5078271"/>
            <a:ext cx="793060" cy="12556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6209" y="5212080"/>
            <a:ext cx="502433" cy="11218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3" b="99587" l="0" r="99259">
                        <a14:foregroundMark x1="64444" y1="27273" x2="64444" y2="27273"/>
                        <a14:foregroundMark x1="58519" y1="26033" x2="58519" y2="26033"/>
                        <a14:foregroundMark x1="54815" y1="8264" x2="54815" y2="8264"/>
                        <a14:foregroundMark x1="68148" y1="8678" x2="68148" y2="8678"/>
                        <a14:foregroundMark x1="66667" y1="95868" x2="66667" y2="95868"/>
                        <a14:foregroundMark x1="41481" y1="95455" x2="41481" y2="9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3047" y="5103192"/>
            <a:ext cx="621146" cy="1239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698" y="5212080"/>
            <a:ext cx="502433" cy="1121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466" y="5210341"/>
            <a:ext cx="502433" cy="1121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0" r="100000">
                        <a14:foregroundMark x1="81022" y1="38554" x2="81022" y2="38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5074" y="5202176"/>
            <a:ext cx="469679" cy="1138200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8381495" y="4662694"/>
            <a:ext cx="484632" cy="356616"/>
          </a:xfrm>
          <a:prstGeom prst="wedgeEllipseCallout">
            <a:avLst>
              <a:gd name="adj1" fmla="val -32154"/>
              <a:gd name="adj2" fmla="val 80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8865499" y="4807164"/>
            <a:ext cx="401217" cy="279918"/>
          </a:xfrm>
          <a:prstGeom prst="wedgeEllipseCallout">
            <a:avLst>
              <a:gd name="adj1" fmla="val 55911"/>
              <a:gd name="adj2" fmla="val 9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479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66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物件導向的重要元素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/>
              <a:t>(</a:t>
            </a:r>
            <a:r>
              <a:rPr lang="en-US" altLang="zh-TW" dirty="0" smtClean="0"/>
              <a:t>Inheritance)</a:t>
            </a:r>
          </a:p>
          <a:p>
            <a:pPr lvl="1"/>
            <a:r>
              <a:rPr lang="zh-TW" altLang="en-US" dirty="0" smtClean="0"/>
              <a:t>多形</a:t>
            </a:r>
            <a:r>
              <a:rPr lang="en-US" altLang="zh-TW" dirty="0"/>
              <a:t>(</a:t>
            </a:r>
            <a:r>
              <a:rPr lang="en-US" altLang="zh-TW" dirty="0" smtClean="0"/>
              <a:t>polymorphism)</a:t>
            </a:r>
            <a:r>
              <a:rPr lang="zh-TW" altLang="en-US" dirty="0" smtClean="0"/>
              <a:t>，多載</a:t>
            </a:r>
            <a:r>
              <a:rPr lang="en-US" altLang="zh-TW" dirty="0" smtClean="0"/>
              <a:t>(overloading)</a:t>
            </a:r>
          </a:p>
          <a:p>
            <a:pPr lvl="1"/>
            <a:r>
              <a:rPr lang="zh-TW" altLang="en-US" dirty="0"/>
              <a:t>覆</a:t>
            </a:r>
            <a:r>
              <a:rPr lang="zh-TW" altLang="en-US" dirty="0" smtClean="0"/>
              <a:t>載</a:t>
            </a:r>
            <a:r>
              <a:rPr lang="en-US" altLang="zh-TW" dirty="0" smtClean="0"/>
              <a:t>(overriding)</a:t>
            </a:r>
          </a:p>
          <a:p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en-US" altLang="zh-TW" dirty="0" smtClean="0"/>
              <a:t>(property)</a:t>
            </a:r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(method)</a:t>
            </a:r>
          </a:p>
          <a:p>
            <a:pPr lvl="1"/>
            <a:r>
              <a:rPr lang="zh-TW" altLang="en-US" dirty="0" smtClean="0"/>
              <a:t>事件</a:t>
            </a:r>
            <a:r>
              <a:rPr lang="en-US" altLang="zh-TW" dirty="0" smtClean="0"/>
              <a:t>(event)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-右雙向箭號 2"/>
          <p:cNvSpPr/>
          <p:nvPr/>
        </p:nvSpPr>
        <p:spPr>
          <a:xfrm>
            <a:off x="3420258" y="5376672"/>
            <a:ext cx="2340462" cy="832273"/>
          </a:xfrm>
          <a:prstGeom prst="leftRightArrow">
            <a:avLst/>
          </a:prstGeom>
          <a:solidFill>
            <a:srgbClr val="90C22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8823282" cy="3880773"/>
          </a:xfrm>
        </p:spPr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</a:t>
            </a:r>
            <a:r>
              <a:rPr lang="zh-TW" altLang="en-US" dirty="0" smtClean="0">
                <a:solidFill>
                  <a:srgbClr val="0070C0"/>
                </a:solidFill>
              </a:rPr>
              <a:t>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描述如何發出一個關於產品的訊息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喇叭響、方向燈閃爍、煞車燈亮</a:t>
            </a:r>
            <a:r>
              <a:rPr lang="en-US" altLang="zh-TW" dirty="0" smtClean="0"/>
              <a:t>...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</a:t>
            </a:r>
            <a:r>
              <a:rPr lang="zh-TW" altLang="en-US" dirty="0" smtClean="0"/>
              <a:t>汽車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6" name="Picture 2" descr="卡通车图片素材_免费卡通车PNG设计图片大全_图精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7" y="4756338"/>
            <a:ext cx="2101661" cy="21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or二手書自由買賣群以書易書，共享閱讀！ - 澳洲生活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99" y="5014200"/>
            <a:ext cx="1435481" cy="14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127" y1="85893" x2="45127" y2="85893"/>
                        <a14:foregroundMark x1="52119" y1="92500" x2="52119" y2="92500"/>
                        <a14:foregroundMark x1="40678" y1="92857" x2="40678" y2="92857"/>
                        <a14:foregroundMark x1="38347" y1="92500" x2="38347" y2="92500"/>
                        <a14:foregroundMark x1="54025" y1="92857" x2="54025" y2="92857"/>
                        <a14:foregroundMark x1="36864" y1="92500" x2="36864" y2="92500"/>
                        <a14:foregroundMark x1="35805" y1="92143" x2="35805" y2="92143"/>
                        <a14:foregroundMark x1="55085" y1="92321" x2="55085" y2="92321"/>
                        <a14:foregroundMark x1="56356" y1="92679" x2="56356" y2="92679"/>
                        <a14:foregroundMark x1="57627" y1="92679" x2="57627" y2="92679"/>
                        <a14:foregroundMark x1="62288" y1="95000" x2="62288" y2="95000"/>
                        <a14:foregroundMark x1="74364" y1="94643" x2="74364" y2="94643"/>
                        <a14:foregroundMark x1="72246" y1="95179" x2="72246" y2="95179"/>
                        <a14:foregroundMark x1="70551" y1="95000" x2="70551" y2="95000"/>
                        <a14:backgroundMark x1="64831" y1="53036" x2="64831" y2="53036"/>
                        <a14:backgroundMark x1="61653" y1="55179" x2="61653" y2="55179"/>
                        <a14:backgroundMark x1="63771" y1="53571" x2="63771" y2="53571"/>
                        <a14:backgroundMark x1="65466" y1="52143" x2="65466" y2="52143"/>
                        <a14:backgroundMark x1="62500" y1="54464" x2="62500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9375" y="5287336"/>
            <a:ext cx="878385" cy="1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2047</TotalTime>
  <Words>1330</Words>
  <Application>Microsoft Office PowerPoint</Application>
  <PresentationFormat>寬螢幕</PresentationFormat>
  <Paragraphs>140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Arial</vt:lpstr>
      <vt:lpstr>Trebuchet MS</vt:lpstr>
      <vt:lpstr>Wingdings 3</vt:lpstr>
      <vt:lpstr>多面向</vt:lpstr>
      <vt:lpstr>物件導向程式設計</vt:lpstr>
      <vt:lpstr>物件導向初探</vt:lpstr>
      <vt:lpstr>為什麼要物件導向？</vt:lpstr>
      <vt:lpstr>談談變數之封裝 簡餐vs.自助餐</vt:lpstr>
      <vt:lpstr>資料結構與演算法vs.物件導向</vt:lpstr>
      <vt:lpstr>物件導向程式的運作方式 ----舞台劇差可比擬</vt:lpstr>
      <vt:lpstr>物件導向的重要元素</vt:lpstr>
      <vt:lpstr>物件導向初探 -- 類別</vt:lpstr>
      <vt:lpstr>物件導向初探 --物件</vt:lpstr>
      <vt:lpstr>物件導向初探 使用物件的三大重點</vt:lpstr>
      <vt:lpstr>Java物件導向基本用法</vt:lpstr>
      <vt:lpstr>範例：IC卡類別</vt:lpstr>
      <vt:lpstr>IC卡類別</vt:lpstr>
      <vt:lpstr>IC Card Class(1) 類別宣告範例</vt:lpstr>
      <vt:lpstr>IC_Card class撰寫 ----基本入門款</vt:lpstr>
      <vt:lpstr>IC_Card的使用</vt:lpstr>
      <vt:lpstr>IC_Card有問題</vt:lpstr>
      <vt:lpstr>Public, protected, private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31</cp:revision>
  <dcterms:created xsi:type="dcterms:W3CDTF">2020-12-09T08:06:07Z</dcterms:created>
  <dcterms:modified xsi:type="dcterms:W3CDTF">2021-03-24T04:35:51Z</dcterms:modified>
</cp:coreProperties>
</file>