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118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2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486494" y="6407742"/>
            <a:ext cx="7189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</a:t>
            </a:r>
            <a:r>
              <a:rPr lang="en-US" altLang="zh-TW" sz="1600" dirty="0" smtClean="0"/>
              <a:t>5</a:t>
            </a:r>
          </a:p>
          <a:p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</a:t>
            </a:r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</a:t>
            </a:r>
            <a:r>
              <a:rPr lang="en-US" altLang="zh-TW" sz="1600" dirty="0" smtClean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邏輯思考訓練題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就是要你好好想！</a:t>
            </a:r>
            <a:endParaRPr lang="en-US" altLang="zh-TW" dirty="0" smtClean="0"/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109年12月30日星期三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切巧克力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20162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有一塊</a:t>
            </a:r>
            <a:r>
              <a:rPr lang="en-US" altLang="zh-TW" dirty="0" err="1" smtClean="0"/>
              <a:t>MxN</a:t>
            </a:r>
            <a:r>
              <a:rPr lang="zh-TW" altLang="en-US" dirty="0" smtClean="0"/>
              <a:t>的巧克力一塊如右，要把他切成最小單位</a:t>
            </a:r>
            <a:r>
              <a:rPr lang="en-US" altLang="zh-TW" dirty="0" smtClean="0"/>
              <a:t>1x1</a:t>
            </a:r>
            <a:r>
              <a:rPr lang="zh-TW" altLang="en-US" dirty="0" smtClean="0"/>
              <a:t>，至少需要切幾刀？已分開的兩塊不可並排切。</a:t>
            </a:r>
            <a:endParaRPr lang="en-US" altLang="zh-TW" dirty="0" smtClean="0"/>
          </a:p>
          <a:p>
            <a:r>
              <a:rPr lang="zh-TW" altLang="en-US" dirty="0" smtClean="0"/>
              <a:t>輸入：</a:t>
            </a:r>
            <a:r>
              <a:rPr lang="en-US" altLang="zh-TW" dirty="0" smtClean="0"/>
              <a:t>M</a:t>
            </a:r>
            <a:r>
              <a:rPr lang="zh-TW" altLang="en-US" dirty="0" smtClean="0"/>
              <a:t>與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刀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先從</a:t>
            </a:r>
            <a:r>
              <a:rPr lang="en-US" altLang="zh-TW" dirty="0" smtClean="0"/>
              <a:t>M</a:t>
            </a:r>
            <a:r>
              <a:rPr lang="zh-TW" altLang="en-US" dirty="0" smtClean="0"/>
              <a:t>芳香切開成為 </a:t>
            </a:r>
            <a:r>
              <a:rPr lang="en-US" altLang="zh-TW" dirty="0" smtClean="0"/>
              <a:t>1xN</a:t>
            </a:r>
            <a:r>
              <a:rPr lang="zh-TW" altLang="en-US" dirty="0" smtClean="0"/>
              <a:t>的共</a:t>
            </a:r>
            <a:r>
              <a:rPr lang="en-US" altLang="zh-TW" dirty="0" smtClean="0"/>
              <a:t>M</a:t>
            </a:r>
            <a:r>
              <a:rPr lang="zh-TW" altLang="en-US" dirty="0" smtClean="0"/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M-1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再把每一條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 smtClean="0">
                <a:sym typeface="Wingdings" panose="05000000000000000000" pitchFamily="2" charset="2"/>
              </a:rPr>
              <a:t>切開</a:t>
            </a:r>
            <a:r>
              <a:rPr lang="en-US" altLang="zh-TW" dirty="0" smtClean="0">
                <a:sym typeface="Wingdings" panose="05000000000000000000" pitchFamily="2" charset="2"/>
              </a:rPr>
              <a:t>N-1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一共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>
                <a:sym typeface="Wingdings" panose="05000000000000000000" pitchFamily="2" charset="2"/>
              </a:rPr>
              <a:t>有</a:t>
            </a:r>
            <a:r>
              <a:rPr lang="en-US" altLang="zh-TW" dirty="0">
                <a:sym typeface="Wingdings" panose="05000000000000000000" pitchFamily="2" charset="2"/>
              </a:rPr>
              <a:t>M</a:t>
            </a:r>
            <a:r>
              <a:rPr lang="zh-TW" altLang="en-US" dirty="0" smtClean="0">
                <a:sym typeface="Wingdings" panose="05000000000000000000" pitchFamily="2" charset="2"/>
              </a:rPr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(N-1)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所以</a:t>
            </a:r>
            <a:r>
              <a:rPr lang="zh-TW" altLang="en-US" dirty="0" smtClean="0">
                <a:sym typeface="Wingdings" panose="05000000000000000000" pitchFamily="2" charset="2"/>
              </a:rPr>
              <a:t>總共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en-US" altLang="zh-TW" dirty="0">
                <a:sym typeface="Wingdings" panose="05000000000000000000" pitchFamily="2" charset="2"/>
              </a:rPr>
              <a:t>M-1) + (</a:t>
            </a:r>
            <a:r>
              <a:rPr lang="en-US" altLang="zh-TW" dirty="0" smtClean="0">
                <a:sym typeface="Wingdings" panose="05000000000000000000" pitchFamily="2" charset="2"/>
              </a:rPr>
              <a:t>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=M-1+MxN-M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</a:t>
            </a:r>
            <a:r>
              <a:rPr lang="en-US" altLang="zh-TW" dirty="0" err="1" smtClean="0">
                <a:sym typeface="Wingdings" panose="05000000000000000000" pitchFamily="2" charset="2"/>
              </a:rPr>
              <a:t>MxN</a:t>
            </a:r>
            <a:r>
              <a:rPr lang="en-US" altLang="zh-TW" dirty="0" smtClean="0">
                <a:sym typeface="Wingdings" panose="05000000000000000000" pitchFamily="2" charset="2"/>
              </a:rPr>
              <a:t> - 1</a:t>
            </a:r>
            <a:endParaRPr lang="zh-TW" altLang="en-US" dirty="0"/>
          </a:p>
        </p:txBody>
      </p:sp>
      <p:pic>
        <p:nvPicPr>
          <p:cNvPr id="1026" name="Picture 2" descr="82% 純黑巧克力禮盒- Cemas kakane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31" y="519304"/>
            <a:ext cx="3282569" cy="32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促銷大贈送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某烘焙坊推出只要買三塊蛋糕跟兩個蛋塔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可累計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，加送一塊巧克力活動。請幫忙計算該給多少蛋糕、蛋塔及巧克力。</a:t>
            </a:r>
            <a:endParaRPr lang="en-US" altLang="zh-TW" dirty="0" smtClean="0"/>
          </a:p>
          <a:p>
            <a:r>
              <a:rPr lang="zh-TW" altLang="en-US" dirty="0" smtClean="0"/>
              <a:t>輸入：蛋糕  蛋塔  巧克力</a:t>
            </a:r>
            <a:endParaRPr lang="en-US" altLang="zh-TW" dirty="0" smtClean="0"/>
          </a:p>
          <a:p>
            <a:r>
              <a:rPr lang="zh-TW" altLang="en-US" dirty="0" smtClean="0"/>
              <a:t>輸出：蛋糕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</a:t>
            </a:r>
            <a:r>
              <a:rPr lang="zh-TW" altLang="en-US" dirty="0"/>
              <a:t>蛋</a:t>
            </a:r>
            <a:r>
              <a:rPr lang="zh-TW" altLang="en-US" dirty="0" smtClean="0"/>
              <a:t>塔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巧克力</a:t>
            </a:r>
            <a:r>
              <a:rPr lang="en-US" altLang="zh-TW" dirty="0" smtClean="0"/>
              <a:t>’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3</a:t>
            </a:r>
            <a:r>
              <a:rPr lang="zh-TW" altLang="en-US" dirty="0"/>
              <a:t>塊蛋糕的幾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2</a:t>
            </a:r>
            <a:r>
              <a:rPr lang="zh-TW" altLang="en-US" dirty="0"/>
              <a:t>個蛋塔的幾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得知較小者為滿足的套數，就知道該送幾塊巧克力</a:t>
            </a:r>
            <a:endParaRPr lang="en-US" altLang="zh-TW" dirty="0" smtClean="0"/>
          </a:p>
          <a:p>
            <a:pPr lvl="1"/>
            <a:r>
              <a:rPr lang="zh-TW" altLang="en-US" dirty="0"/>
              <a:t>巧克力數量再加上去！</a:t>
            </a:r>
          </a:p>
        </p:txBody>
      </p:sp>
    </p:spTree>
    <p:extLst>
      <p:ext uri="{BB962C8B-B14F-4D97-AF65-F5344CB8AC3E}">
        <p14:creationId xmlns:p14="http://schemas.microsoft.com/office/powerpoint/2010/main" val="10242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至少比幾場？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811602" cy="3880773"/>
          </a:xfrm>
        </p:spPr>
        <p:txBody>
          <a:bodyPr/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位選手參加桌球單打競賽，採單淘汰制，至少需要比幾場才能決定出冠軍？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：比賽場數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 smtClean="0"/>
              <a:t>從</a:t>
            </a:r>
            <a:r>
              <a:rPr lang="en-US" altLang="zh-TW" dirty="0" smtClean="0"/>
              <a:t>N=2</a:t>
            </a:r>
            <a:r>
              <a:rPr lang="zh-TW" altLang="en-US" dirty="0" smtClean="0"/>
              <a:t>開始思考</a:t>
            </a:r>
            <a:r>
              <a:rPr lang="zh-TW" altLang="en-US" dirty="0"/>
              <a:t>幾場</a:t>
            </a:r>
            <a:r>
              <a:rPr lang="en-US" altLang="zh-TW" dirty="0"/>
              <a:t>?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N=3</a:t>
            </a:r>
            <a:r>
              <a:rPr lang="zh-TW" altLang="en-US" dirty="0" smtClean="0"/>
              <a:t>幾場？</a:t>
            </a:r>
            <a:r>
              <a:rPr lang="en-US" altLang="zh-TW" dirty="0" smtClean="0"/>
              <a:t>N=4</a:t>
            </a:r>
            <a:r>
              <a:rPr lang="zh-TW" altLang="en-US" dirty="0" smtClean="0"/>
              <a:t>幾場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歸納法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358188" y="2999232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006641" y="3659595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719550" y="359665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5" idx="3"/>
            <a:endCxn id="6" idx="7"/>
          </p:cNvCxnSpPr>
          <p:nvPr/>
        </p:nvCxnSpPr>
        <p:spPr>
          <a:xfrm flipH="1">
            <a:off x="5474935" y="3366062"/>
            <a:ext cx="963599" cy="356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5"/>
            <a:endCxn id="7" idx="1"/>
          </p:cNvCxnSpPr>
          <p:nvPr/>
        </p:nvCxnSpPr>
        <p:spPr>
          <a:xfrm>
            <a:off x="6826482" y="3366062"/>
            <a:ext cx="973414" cy="2935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4292059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647627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6" idx="3"/>
            <a:endCxn id="20" idx="7"/>
          </p:cNvCxnSpPr>
          <p:nvPr/>
        </p:nvCxnSpPr>
        <p:spPr>
          <a:xfrm flipH="1">
            <a:off x="4760353" y="4026425"/>
            <a:ext cx="326634" cy="31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5"/>
            <a:endCxn id="21" idx="1"/>
          </p:cNvCxnSpPr>
          <p:nvPr/>
        </p:nvCxnSpPr>
        <p:spPr>
          <a:xfrm>
            <a:off x="5474935" y="4026425"/>
            <a:ext cx="253038" cy="31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7009042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462164" y="4220282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stCxn id="7" idx="3"/>
            <a:endCxn id="26" idx="7"/>
          </p:cNvCxnSpPr>
          <p:nvPr/>
        </p:nvCxnSpPr>
        <p:spPr>
          <a:xfrm flipH="1">
            <a:off x="7477336" y="3963487"/>
            <a:ext cx="322560" cy="381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5"/>
            <a:endCxn id="27" idx="1"/>
          </p:cNvCxnSpPr>
          <p:nvPr/>
        </p:nvCxnSpPr>
        <p:spPr>
          <a:xfrm>
            <a:off x="8187844" y="3963487"/>
            <a:ext cx="354666" cy="3197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3841528" y="4934014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>
            <a:stCxn id="20" idx="3"/>
            <a:endCxn id="43" idx="0"/>
          </p:cNvCxnSpPr>
          <p:nvPr/>
        </p:nvCxnSpPr>
        <p:spPr>
          <a:xfrm flipH="1">
            <a:off x="4115848" y="4649369"/>
            <a:ext cx="256557" cy="284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4646725" y="4917758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/>
          <p:cNvCxnSpPr>
            <a:stCxn id="20" idx="5"/>
            <a:endCxn id="48" idx="0"/>
          </p:cNvCxnSpPr>
          <p:nvPr/>
        </p:nvCxnSpPr>
        <p:spPr>
          <a:xfrm>
            <a:off x="4760353" y="4649369"/>
            <a:ext cx="160692" cy="26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橢圓 80"/>
          <p:cNvSpPr/>
          <p:nvPr/>
        </p:nvSpPr>
        <p:spPr>
          <a:xfrm>
            <a:off x="5309344" y="495532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/>
          <p:cNvCxnSpPr>
            <a:stCxn id="21" idx="3"/>
            <a:endCxn id="81" idx="0"/>
          </p:cNvCxnSpPr>
          <p:nvPr/>
        </p:nvCxnSpPr>
        <p:spPr>
          <a:xfrm flipH="1">
            <a:off x="5583664" y="4649369"/>
            <a:ext cx="144309" cy="305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6013455" y="492377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單箭頭接點 83"/>
          <p:cNvCxnSpPr>
            <a:stCxn id="21" idx="5"/>
            <a:endCxn id="83" idx="0"/>
          </p:cNvCxnSpPr>
          <p:nvPr/>
        </p:nvCxnSpPr>
        <p:spPr>
          <a:xfrm>
            <a:off x="6115921" y="4649369"/>
            <a:ext cx="171854" cy="274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/>
          <p:cNvSpPr/>
          <p:nvPr/>
        </p:nvSpPr>
        <p:spPr>
          <a:xfrm>
            <a:off x="6636736" y="4934014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單箭頭接點 87"/>
          <p:cNvCxnSpPr>
            <a:stCxn id="26" idx="3"/>
            <a:endCxn id="87" idx="0"/>
          </p:cNvCxnSpPr>
          <p:nvPr/>
        </p:nvCxnSpPr>
        <p:spPr>
          <a:xfrm flipH="1">
            <a:off x="6911056" y="4649369"/>
            <a:ext cx="178332" cy="284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7381584" y="4926686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單箭頭接點 89"/>
          <p:cNvCxnSpPr>
            <a:stCxn id="26" idx="5"/>
            <a:endCxn id="89" idx="0"/>
          </p:cNvCxnSpPr>
          <p:nvPr/>
        </p:nvCxnSpPr>
        <p:spPr>
          <a:xfrm>
            <a:off x="7477336" y="4649369"/>
            <a:ext cx="178568" cy="277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8048374" y="493306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2" name="直線單箭頭接點 101"/>
          <p:cNvCxnSpPr>
            <a:stCxn id="27" idx="3"/>
            <a:endCxn id="101" idx="0"/>
          </p:cNvCxnSpPr>
          <p:nvPr/>
        </p:nvCxnSpPr>
        <p:spPr>
          <a:xfrm flipH="1">
            <a:off x="8322694" y="4587112"/>
            <a:ext cx="219816" cy="345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>
          <a:xfrm>
            <a:off x="8972869" y="4926686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單箭頭接點 103"/>
          <p:cNvCxnSpPr>
            <a:stCxn id="27" idx="5"/>
            <a:endCxn id="103" idx="0"/>
          </p:cNvCxnSpPr>
          <p:nvPr/>
        </p:nvCxnSpPr>
        <p:spPr>
          <a:xfrm>
            <a:off x="8930458" y="4587112"/>
            <a:ext cx="316731" cy="339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31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 animBg="1"/>
      <p:bldP spid="21" grpId="0" animBg="1"/>
      <p:bldP spid="26" grpId="0" animBg="1"/>
      <p:bldP spid="27" grpId="0" animBg="1"/>
      <p:bldP spid="43" grpId="0" animBg="1"/>
      <p:bldP spid="48" grpId="0" animBg="1"/>
      <p:bldP spid="81" grpId="0" animBg="1"/>
      <p:bldP spid="83" grpId="0" animBg="1"/>
      <p:bldP spid="87" grpId="0" animBg="1"/>
      <p:bldP spid="89" grpId="0" animBg="1"/>
      <p:bldP spid="101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可樂盡量喝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某商點推出三個可樂瓶可以換一瓶新可樂的活動。例如；買了</a:t>
            </a:r>
            <a:r>
              <a:rPr lang="en-US" altLang="zh-TW" dirty="0" smtClean="0"/>
              <a:t>8</a:t>
            </a:r>
            <a:r>
              <a:rPr lang="zh-TW" altLang="en-US" dirty="0" smtClean="0"/>
              <a:t>罐可樂，你最終可以喝到</a:t>
            </a:r>
            <a:r>
              <a:rPr lang="en-US" altLang="zh-TW" dirty="0" smtClean="0"/>
              <a:t>11</a:t>
            </a:r>
            <a:r>
              <a:rPr lang="zh-TW" altLang="en-US" dirty="0" smtClean="0"/>
              <a:t>瓶。但是，如果你先跟朋友借一個空瓶，你卻有機會喝到</a:t>
            </a:r>
            <a:r>
              <a:rPr lang="en-US" altLang="zh-TW" dirty="0" smtClean="0"/>
              <a:t>12</a:t>
            </a:r>
            <a:r>
              <a:rPr lang="zh-TW" altLang="en-US" dirty="0" smtClean="0"/>
              <a:t>瓶，最終還可以還朋友一個空瓶。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：買</a:t>
            </a:r>
            <a:r>
              <a:rPr lang="en-US" altLang="zh-TW" dirty="0" smtClean="0"/>
              <a:t>N</a:t>
            </a:r>
            <a:r>
              <a:rPr lang="zh-TW" altLang="en-US" dirty="0" smtClean="0"/>
              <a:t>瓶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：喝到？</a:t>
            </a:r>
            <a:r>
              <a:rPr lang="zh-TW" altLang="en-US" dirty="0"/>
              <a:t>瓶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從</a:t>
            </a:r>
            <a:r>
              <a:rPr lang="en-US" altLang="zh-TW" dirty="0" smtClean="0"/>
              <a:t>N=1</a:t>
            </a:r>
            <a:r>
              <a:rPr lang="zh-TW" altLang="en-US" dirty="0" smtClean="0"/>
              <a:t>開始思考</a:t>
            </a:r>
            <a:r>
              <a:rPr lang="zh-TW" altLang="en-US" dirty="0"/>
              <a:t>喝到</a:t>
            </a:r>
            <a:r>
              <a:rPr lang="zh-TW" altLang="en-US" dirty="0" smtClean="0"/>
              <a:t>幾瓶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pPr lvl="1"/>
            <a:r>
              <a:rPr lang="en-US" altLang="zh-TW" dirty="0" smtClean="0"/>
              <a:t>N=2</a:t>
            </a:r>
            <a:r>
              <a:rPr lang="zh-TW" altLang="en-US" dirty="0"/>
              <a:t>幾瓶</a:t>
            </a:r>
            <a:r>
              <a:rPr lang="zh-TW" altLang="en-US" dirty="0" smtClean="0"/>
              <a:t>？</a:t>
            </a:r>
            <a:r>
              <a:rPr lang="en-US" altLang="zh-TW" dirty="0" smtClean="0"/>
              <a:t>N=3</a:t>
            </a:r>
            <a:r>
              <a:rPr lang="zh-TW" altLang="en-US" dirty="0"/>
              <a:t>幾瓶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/>
              <a:t>歸納法</a:t>
            </a:r>
          </a:p>
          <a:p>
            <a:pPr marL="457200" lvl="1" indent="0">
              <a:buNone/>
            </a:pPr>
            <a:endParaRPr lang="zh-TW" altLang="en-US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818" y="3114267"/>
            <a:ext cx="1643265" cy="19522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990" y="3114267"/>
            <a:ext cx="1930070" cy="19522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190685" y="32443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190685" y="38438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169081" y="45127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 flipV="1">
            <a:off x="6680718" y="4954555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十字形 10"/>
          <p:cNvSpPr/>
          <p:nvPr/>
        </p:nvSpPr>
        <p:spPr>
          <a:xfrm>
            <a:off x="6718919" y="4492835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056033" y="50316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929641" y="321477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929641" y="381429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908037" y="44831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 flipV="1">
            <a:off x="9419674" y="4924994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十字形 17"/>
          <p:cNvSpPr/>
          <p:nvPr/>
        </p:nvSpPr>
        <p:spPr>
          <a:xfrm>
            <a:off x="9457875" y="4463274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9794989" y="50020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2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你的美國時間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台灣的時間比美國快</a:t>
                </a:r>
                <a:r>
                  <a:rPr lang="en-US" altLang="zh-TW" dirty="0" smtClean="0"/>
                  <a:t>15</a:t>
                </a:r>
                <a:r>
                  <a:rPr lang="zh-TW" altLang="en-US" dirty="0" smtClean="0"/>
                  <a:t>小時，請寫一個程式，幫忙把台灣時間轉為美國時間。</a:t>
                </a:r>
                <a:r>
                  <a:rPr lang="en-US" altLang="zh-TW" dirty="0" smtClean="0"/>
                  <a:t>(24</a:t>
                </a:r>
                <a:r>
                  <a:rPr lang="zh-TW" altLang="en-US" dirty="0" smtClean="0"/>
                  <a:t>小時制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輸入：台灣時間 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23</a:t>
                </a:r>
                <a:endParaRPr lang="zh-TW" altLang="en-US" dirty="0"/>
              </a:p>
              <a:p>
                <a:r>
                  <a:rPr lang="zh-TW" altLang="en-US" dirty="0" smtClean="0"/>
                  <a:t>輸出：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zh-TW" altLang="en-US" dirty="0"/>
                      <m:t>美國時間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 smtClean="0"/>
                  <a:t>23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舉例：</a:t>
                </a:r>
                <a:r>
                  <a:rPr lang="en-US" altLang="zh-TW" dirty="0" smtClean="0"/>
                  <a:t>h=20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</a:t>
                </a:r>
                <a:r>
                  <a:rPr lang="zh-TW" altLang="en-US" dirty="0" smtClean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=5</a:t>
                </a:r>
              </a:p>
              <a:p>
                <a:pPr lvl="1"/>
                <a:r>
                  <a:rPr lang="en-US" altLang="zh-TW" dirty="0" smtClean="0">
                    <a:sym typeface="Wingdings" panose="05000000000000000000" pitchFamily="2" charset="2"/>
                  </a:rPr>
                  <a:t>h=10</a:t>
                </a:r>
                <a:r>
                  <a:rPr lang="zh-TW" altLang="en-US" dirty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=19</a:t>
                </a:r>
              </a:p>
              <a:p>
                <a:pPr lvl="1"/>
                <a:endParaRPr lang="en-US" altLang="zh-TW" dirty="0">
                  <a:sym typeface="Wingdings" panose="05000000000000000000" pitchFamily="2" charset="2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8120"/>
              </p:ext>
            </p:extLst>
          </p:nvPr>
        </p:nvGraphicFramePr>
        <p:xfrm>
          <a:off x="5558971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80158"/>
              </p:ext>
            </p:extLst>
          </p:nvPr>
        </p:nvGraphicFramePr>
        <p:xfrm>
          <a:off x="7719105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5365102" y="5495731"/>
            <a:ext cx="2090057" cy="9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橫衝直撞的皇后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西洋棋</a:t>
            </a:r>
            <a:r>
              <a:rPr lang="zh-TW" altLang="en-US" dirty="0" smtClean="0"/>
              <a:t>中的皇后</a:t>
            </a:r>
            <a:r>
              <a:rPr lang="zh-TW" altLang="en-US" dirty="0"/>
              <a:t>。她可以循垂直、水平、或對角線的方向隨她走幾格，如下圖 </a:t>
            </a:r>
            <a:r>
              <a:rPr lang="en-US" altLang="zh-TW" dirty="0"/>
              <a:t>(</a:t>
            </a:r>
            <a:r>
              <a:rPr lang="zh-TW" altLang="en-US" dirty="0"/>
              <a:t>黑點表示皇后可以</a:t>
            </a:r>
            <a:r>
              <a:rPr lang="zh-TW" altLang="en-US" dirty="0">
                <a:solidFill>
                  <a:srgbClr val="FF0000"/>
                </a:solidFill>
              </a:rPr>
              <a:t>一步走到</a:t>
            </a:r>
            <a:r>
              <a:rPr lang="zh-TW" altLang="en-US" dirty="0"/>
              <a:t>的格子</a:t>
            </a:r>
            <a:r>
              <a:rPr lang="en-US" altLang="zh-TW" dirty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給你兩個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(</a:t>
            </a:r>
            <a:r>
              <a:rPr lang="zh-TW" altLang="en-US" dirty="0" smtClean="0"/>
              <a:t>起點終點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，請幫忙計算皇后可以幾步走到？</a:t>
            </a:r>
            <a:endParaRPr lang="en-US" altLang="zh-TW" dirty="0" smtClean="0"/>
          </a:p>
          <a:p>
            <a:r>
              <a:rPr lang="zh-TW" altLang="en-US" dirty="0"/>
              <a:t>輸入：兩個座標</a:t>
            </a:r>
            <a:r>
              <a:rPr lang="en-US" altLang="zh-TW" dirty="0" smtClean="0"/>
              <a:t>x1,y1, x2,y2(1~8)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情況一：在黑點</a:t>
            </a:r>
            <a:r>
              <a:rPr lang="zh-TW" altLang="en-US" dirty="0" smtClean="0"/>
              <a:t>上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pPr lvl="1"/>
            <a:r>
              <a:rPr lang="zh-TW" altLang="en-US" dirty="0"/>
              <a:t>情況二：在黑點</a:t>
            </a:r>
            <a:r>
              <a:rPr lang="zh-TW" altLang="en-US" dirty="0" smtClean="0"/>
              <a:t>外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2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pPr lvl="1"/>
            <a:r>
              <a:rPr lang="zh-TW" altLang="en-US" dirty="0"/>
              <a:t>情況三：同一</a:t>
            </a:r>
            <a:r>
              <a:rPr lang="zh-TW" altLang="en-US" dirty="0" smtClean="0"/>
              <a:t>點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0</a:t>
            </a:r>
            <a:r>
              <a:rPr lang="zh-TW" altLang="en-US" dirty="0"/>
              <a:t>步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978264"/>
              </p:ext>
            </p:extLst>
          </p:nvPr>
        </p:nvGraphicFramePr>
        <p:xfrm>
          <a:off x="6934929" y="2604450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81933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700" y="4296918"/>
            <a:ext cx="172714" cy="30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時針分針差幾度？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給你幾點幾分如</a:t>
            </a:r>
            <a:r>
              <a:rPr lang="en-US" altLang="zh-TW" dirty="0" smtClean="0"/>
              <a:t>9:10</a:t>
            </a:r>
            <a:r>
              <a:rPr lang="zh-TW" altLang="en-US" dirty="0" smtClean="0"/>
              <a:t>，請算出時針分針的夾角是幾度？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小於等於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度，非負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h:m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n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時針每分鐘走幾度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分針每分鐘走</a:t>
            </a:r>
            <a:r>
              <a:rPr lang="zh-TW" altLang="en-US" dirty="0" smtClean="0"/>
              <a:t>幾度？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相差幾度？超過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度怎麼辦？</a:t>
            </a:r>
            <a:endParaRPr lang="en-US" altLang="zh-TW" dirty="0" smtClean="0"/>
          </a:p>
        </p:txBody>
      </p:sp>
      <p:pic>
        <p:nvPicPr>
          <p:cNvPr id="2050" name="Picture 2" descr="國民小學一年級學生數學學習教材一、看時鐘寫出幾點。 ⑷ ⑸ ⑹ 看時鐘回答問題，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502" y="2769150"/>
            <a:ext cx="2818883" cy="281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9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5051</TotalTime>
  <Words>670</Words>
  <Application>Microsoft Office PowerPoint</Application>
  <PresentationFormat>寬螢幕</PresentationFormat>
  <Paragraphs>160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Cambria Math</vt:lpstr>
      <vt:lpstr>Trebuchet MS</vt:lpstr>
      <vt:lpstr>Wingdings</vt:lpstr>
      <vt:lpstr>Wingdings 3</vt:lpstr>
      <vt:lpstr>多面向</vt:lpstr>
      <vt:lpstr>邏輯思考訓練題</vt:lpstr>
      <vt:lpstr>切巧克力</vt:lpstr>
      <vt:lpstr>促銷大贈送</vt:lpstr>
      <vt:lpstr>至少比幾場？</vt:lpstr>
      <vt:lpstr>可樂盡量喝</vt:lpstr>
      <vt:lpstr>你的美國時間</vt:lpstr>
      <vt:lpstr>橫衝直撞的皇后</vt:lpstr>
      <vt:lpstr>時針分針差幾度？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oldinmo@gmail.com</cp:lastModifiedBy>
  <cp:revision>132</cp:revision>
  <dcterms:created xsi:type="dcterms:W3CDTF">2020-12-10T02:28:12Z</dcterms:created>
  <dcterms:modified xsi:type="dcterms:W3CDTF">2020-12-30T14:35:21Z</dcterms:modified>
</cp:coreProperties>
</file>