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7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https://github.com/liulawsi/LLC_Python/tree/main/Section02</a:t>
            </a:r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https://github.com/liulawsi/LLC_Python/tree/main/Section02</a:t>
            </a:r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https://github.com/liulawsi/LLC_Python/tree/main/Section02</a:t>
            </a:r>
            <a:endParaRPr lang="zh-TW" altLang="en-US" sz="16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https://github.com/liulawsi/LLC_Python/tree/main/Section02</a:t>
            </a:r>
            <a:endParaRPr lang="zh-TW" altLang="en-US" sz="16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程式語言基本法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r>
              <a:rPr lang="en-US" altLang="zh-TW" dirty="0" smtClean="0"/>
              <a:t>109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11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15</a:t>
            </a:r>
            <a:r>
              <a:rPr lang="zh-TW" altLang="en-US" dirty="0" smtClean="0"/>
              <a:t>日星期日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569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424" y="1906270"/>
            <a:ext cx="2590800" cy="16478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77" y="1906270"/>
            <a:ext cx="5865795" cy="433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9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程式第一基本概念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b="1" dirty="0" smtClean="0">
                <a:solidFill>
                  <a:srgbClr val="C00000"/>
                </a:solidFill>
              </a:rPr>
              <a:t>程式一堆是</a:t>
            </a:r>
            <a:r>
              <a:rPr lang="zh-TW" altLang="en-US" sz="2800" b="1" u="sng" dirty="0" smtClean="0">
                <a:solidFill>
                  <a:srgbClr val="C00000"/>
                </a:solidFill>
              </a:rPr>
              <a:t>依特定順序執行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的指令</a:t>
            </a:r>
            <a:endParaRPr lang="en-US" altLang="zh-TW" sz="2800" b="1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程式是一行接著一行依序執行的。</a:t>
            </a:r>
            <a:endParaRPr lang="en-US" altLang="zh-TW" dirty="0" smtClean="0"/>
          </a:p>
          <a:p>
            <a:r>
              <a:rPr lang="zh-TW" altLang="en-US" dirty="0"/>
              <a:t>每一行程式做的事情都是依據每一行的指令而定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電腦不會像人，陽奉陰違，不照指令。永遠只會依指令行動。</a:t>
            </a:r>
            <a:endParaRPr lang="en-US" altLang="zh-TW" dirty="0" smtClean="0"/>
          </a:p>
          <a:p>
            <a:r>
              <a:rPr lang="zh-TW" altLang="en-US" dirty="0"/>
              <a:t>所以，如果程式錯誤、輸入錯誤、硬體</a:t>
            </a:r>
            <a:r>
              <a:rPr lang="zh-TW" altLang="en-US" dirty="0" smtClean="0"/>
              <a:t>錯誤，他就是執行錯誤！</a:t>
            </a:r>
            <a:endParaRPr lang="en-US" altLang="zh-TW" dirty="0" smtClean="0"/>
          </a:p>
          <a:p>
            <a:r>
              <a:rPr lang="en-US" altLang="zh-TW" b="1" dirty="0"/>
              <a:t>garbage in, garbage out</a:t>
            </a:r>
            <a:r>
              <a:rPr lang="en-US" altLang="zh-TW" dirty="0"/>
              <a:t> (</a:t>
            </a:r>
            <a:r>
              <a:rPr lang="en-US" altLang="zh-TW" b="1" dirty="0"/>
              <a:t>GIGO</a:t>
            </a:r>
            <a:r>
              <a:rPr lang="en-US" altLang="zh-TW" dirty="0" smtClean="0"/>
              <a:t>) !!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8638494" y="1768413"/>
            <a:ext cx="1271016" cy="4445631"/>
            <a:chOff x="8638494" y="1768413"/>
            <a:chExt cx="1271016" cy="4445631"/>
          </a:xfrm>
        </p:grpSpPr>
        <p:sp>
          <p:nvSpPr>
            <p:cNvPr id="6" name="圓角矩形 5"/>
            <p:cNvSpPr/>
            <p:nvPr/>
          </p:nvSpPr>
          <p:spPr>
            <a:xfrm>
              <a:off x="8702502" y="1768413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開始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638494" y="2771205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單箭頭接點 7"/>
            <p:cNvCxnSpPr>
              <a:stCxn id="6" idx="2"/>
              <a:endCxn id="7" idx="0"/>
            </p:cNvCxnSpPr>
            <p:nvPr/>
          </p:nvCxnSpPr>
          <p:spPr>
            <a:xfrm>
              <a:off x="9274002" y="2160589"/>
              <a:ext cx="0" cy="61061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8638494" y="4835737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倒退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單箭頭接點 9"/>
            <p:cNvCxnSpPr>
              <a:stCxn id="11" idx="2"/>
              <a:endCxn id="9" idx="0"/>
            </p:cNvCxnSpPr>
            <p:nvPr/>
          </p:nvCxnSpPr>
          <p:spPr>
            <a:xfrm>
              <a:off x="9274002" y="4322431"/>
              <a:ext cx="0" cy="5133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638494" y="3858119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單箭頭接點 11"/>
            <p:cNvCxnSpPr>
              <a:stCxn id="7" idx="2"/>
              <a:endCxn id="11" idx="0"/>
            </p:cNvCxnSpPr>
            <p:nvPr/>
          </p:nvCxnSpPr>
          <p:spPr>
            <a:xfrm>
              <a:off x="9274002" y="3235517"/>
              <a:ext cx="0" cy="6226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9" idx="2"/>
              <a:endCxn id="14" idx="0"/>
            </p:cNvCxnSpPr>
            <p:nvPr/>
          </p:nvCxnSpPr>
          <p:spPr>
            <a:xfrm>
              <a:off x="9274002" y="5300049"/>
              <a:ext cx="0" cy="5218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圓角矩形 13"/>
            <p:cNvSpPr/>
            <p:nvPr/>
          </p:nvSpPr>
          <p:spPr>
            <a:xfrm>
              <a:off x="8702502" y="5821868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結束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508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55267"/>
            <a:ext cx="6667500" cy="41338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簡易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958437" y="3536121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引用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414898" y="4048256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輸入</a:t>
            </a:r>
            <a:endParaRPr lang="en-US" altLang="zh-TW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167422" y="4681788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運算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975668" y="5220773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</a:t>
            </a:r>
            <a:r>
              <a:rPr lang="en-US" altLang="zh-TW" dirty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輸出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414898" y="2506407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註解</a:t>
            </a:r>
            <a:endParaRPr lang="zh-TW" altLang="en-US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右大括弧 2"/>
          <p:cNvSpPr/>
          <p:nvPr/>
        </p:nvSpPr>
        <p:spPr>
          <a:xfrm>
            <a:off x="4753229" y="2272920"/>
            <a:ext cx="661669" cy="836307"/>
          </a:xfrm>
          <a:prstGeom prst="rightBrac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05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1" grpId="0"/>
      <p:bldP spid="9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</a:t>
            </a:r>
            <a:r>
              <a:rPr lang="zh-TW" altLang="en-US" dirty="0" smtClean="0"/>
              <a:t>面的程式</a:t>
            </a:r>
            <a:r>
              <a:rPr lang="zh-TW" altLang="en-US" dirty="0"/>
              <a:t>在做甚麼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引用數學函式庫</a:t>
            </a:r>
            <a:r>
              <a:rPr lang="en-US" altLang="zh-TW" dirty="0" smtClean="0"/>
              <a:t>(6)</a:t>
            </a:r>
          </a:p>
          <a:p>
            <a:r>
              <a:rPr lang="zh-TW" altLang="en-US" dirty="0" smtClean="0"/>
              <a:t>請使用者輸入半徑</a:t>
            </a:r>
            <a:r>
              <a:rPr lang="en-US" altLang="zh-TW" dirty="0" smtClean="0"/>
              <a:t>(8)</a:t>
            </a:r>
          </a:p>
          <a:p>
            <a:r>
              <a:rPr lang="zh-TW" altLang="en-US" dirty="0"/>
              <a:t>計算</a:t>
            </a:r>
            <a:r>
              <a:rPr lang="zh-TW" altLang="en-US" dirty="0" smtClean="0"/>
              <a:t>圓面積</a:t>
            </a:r>
            <a:r>
              <a:rPr lang="en-US" altLang="zh-TW" dirty="0" smtClean="0"/>
              <a:t>(10)</a:t>
            </a:r>
          </a:p>
          <a:p>
            <a:r>
              <a:rPr lang="zh-TW" altLang="en-US" dirty="0" smtClean="0"/>
              <a:t>然後</a:t>
            </a:r>
            <a:r>
              <a:rPr lang="zh-TW" altLang="en-US" dirty="0"/>
              <a:t>顯示圓面積是多少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(12)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6782262" y="90938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70198" y="1660209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引用數學函式庫</a:t>
            </a:r>
          </a:p>
        </p:txBody>
      </p:sp>
      <p:cxnSp>
        <p:nvCxnSpPr>
          <p:cNvPr id="9" name="直線單箭頭接點 8"/>
          <p:cNvCxnSpPr>
            <a:stCxn id="7" idx="2"/>
            <a:endCxn id="8" idx="0"/>
          </p:cNvCxnSpPr>
          <p:nvPr/>
        </p:nvCxnSpPr>
        <p:spPr>
          <a:xfrm>
            <a:off x="7353762" y="1301561"/>
            <a:ext cx="0" cy="3586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165042" y="3374644"/>
            <a:ext cx="2377440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計算圓面積</a:t>
            </a:r>
          </a:p>
        </p:txBody>
      </p:sp>
      <p:cxnSp>
        <p:nvCxnSpPr>
          <p:cNvPr id="11" name="直線單箭頭接點 10"/>
          <p:cNvCxnSpPr>
            <a:stCxn id="12" idx="2"/>
            <a:endCxn id="10" idx="0"/>
          </p:cNvCxnSpPr>
          <p:nvPr/>
        </p:nvCxnSpPr>
        <p:spPr>
          <a:xfrm>
            <a:off x="7353762" y="2908624"/>
            <a:ext cx="0" cy="4660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70198" y="2444312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使用者輸入半徑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8" idx="2"/>
            <a:endCxn id="12" idx="0"/>
          </p:cNvCxnSpPr>
          <p:nvPr/>
        </p:nvCxnSpPr>
        <p:spPr>
          <a:xfrm>
            <a:off x="7353762" y="2124521"/>
            <a:ext cx="0" cy="31979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0" idx="2"/>
            <a:endCxn id="42" idx="0"/>
          </p:cNvCxnSpPr>
          <p:nvPr/>
        </p:nvCxnSpPr>
        <p:spPr>
          <a:xfrm>
            <a:off x="7353762" y="3838956"/>
            <a:ext cx="0" cy="5596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6782262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42" name="矩形 41"/>
          <p:cNvSpPr/>
          <p:nvPr/>
        </p:nvSpPr>
        <p:spPr>
          <a:xfrm>
            <a:off x="6165042" y="4398636"/>
            <a:ext cx="2377440" cy="690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顯示圓面積是多少</a:t>
            </a:r>
          </a:p>
        </p:txBody>
      </p:sp>
      <p:cxnSp>
        <p:nvCxnSpPr>
          <p:cNvPr id="44" name="直線單箭頭接點 43"/>
          <p:cNvCxnSpPr>
            <a:stCxn id="42" idx="2"/>
            <a:endCxn id="15" idx="0"/>
          </p:cNvCxnSpPr>
          <p:nvPr/>
        </p:nvCxnSpPr>
        <p:spPr>
          <a:xfrm>
            <a:off x="7353762" y="5089079"/>
            <a:ext cx="0" cy="56010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85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5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r>
              <a:rPr lang="zh-TW" altLang="en-US" dirty="0"/>
              <a:t>用</a:t>
            </a:r>
            <a:r>
              <a:rPr lang="en-US" altLang="zh-TW" dirty="0"/>
              <a:t>input</a:t>
            </a:r>
            <a:r>
              <a:rPr lang="zh-TW" altLang="en-US" dirty="0"/>
              <a:t>這個指令</a:t>
            </a:r>
            <a:r>
              <a:rPr lang="zh-TW" altLang="en-US" dirty="0" smtClean="0"/>
              <a:t>，顯示提示文字，並輸入一串資料。</a:t>
            </a:r>
            <a:endParaRPr lang="en-US" altLang="zh-TW" dirty="0" smtClean="0"/>
          </a:p>
          <a:p>
            <a:r>
              <a:rPr lang="en-US" altLang="zh-TW" dirty="0" err="1" smtClean="0"/>
              <a:t>eval</a:t>
            </a:r>
            <a:r>
              <a:rPr lang="en-US" altLang="zh-TW" dirty="0" smtClean="0"/>
              <a:t>()</a:t>
            </a:r>
            <a:r>
              <a:rPr lang="zh-TW" altLang="en-US" dirty="0" smtClean="0"/>
              <a:t>把這一串資料轉換</a:t>
            </a:r>
            <a:r>
              <a:rPr lang="zh-TW" altLang="en-US" dirty="0" smtClean="0"/>
              <a:t>成數</a:t>
            </a:r>
            <a:r>
              <a:rPr lang="zh-TW" altLang="en-US" dirty="0"/>
              <a:t>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把數字存</a:t>
            </a:r>
            <a:r>
              <a:rPr lang="zh-TW" altLang="en-US" dirty="0"/>
              <a:t>到變數</a:t>
            </a:r>
            <a:r>
              <a:rPr lang="en-US" altLang="zh-TW" dirty="0"/>
              <a:t>r</a:t>
            </a:r>
            <a:r>
              <a:rPr lang="zh-TW" altLang="en-US" dirty="0"/>
              <a:t>裡面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依照園面積公式計算圓面積，存放到變數</a:t>
            </a:r>
            <a:r>
              <a:rPr lang="en-US" altLang="zh-TW" dirty="0" smtClean="0"/>
              <a:t>area</a:t>
            </a:r>
            <a:r>
              <a:rPr lang="zh-TW" altLang="en-US" dirty="0" smtClean="0"/>
              <a:t>內。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輸出圓面積</a:t>
            </a:r>
            <a:r>
              <a:rPr lang="en-US" altLang="zh-TW" dirty="0" smtClean="0"/>
              <a:t>=</a:t>
            </a:r>
            <a:r>
              <a:rPr lang="zh-TW" altLang="en-US" dirty="0" smtClean="0"/>
              <a:t>後面接計算的結果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41" y="3810018"/>
            <a:ext cx="2628900" cy="381000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41" y="4586895"/>
            <a:ext cx="3009900" cy="371475"/>
          </a:xfrm>
          <a:prstGeom prst="rect">
            <a:avLst/>
          </a:prstGeom>
        </p:spPr>
      </p:pic>
      <p:sp>
        <p:nvSpPr>
          <p:cNvPr id="25" name="圓角矩形 24"/>
          <p:cNvSpPr/>
          <p:nvPr/>
        </p:nvSpPr>
        <p:spPr>
          <a:xfrm>
            <a:off x="7494270" y="2795486"/>
            <a:ext cx="2591562" cy="13868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7604160" y="2918995"/>
            <a:ext cx="2390098" cy="11574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梯形 26"/>
          <p:cNvSpPr/>
          <p:nvPr/>
        </p:nvSpPr>
        <p:spPr>
          <a:xfrm>
            <a:off x="8474119" y="4182314"/>
            <a:ext cx="714282" cy="265838"/>
          </a:xfrm>
          <a:prstGeom prst="trapezoi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1599"/>
              </p:ext>
            </p:extLst>
          </p:nvPr>
        </p:nvGraphicFramePr>
        <p:xfrm>
          <a:off x="10564848" y="609600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grpSp>
        <p:nvGrpSpPr>
          <p:cNvPr id="30" name="群組 29"/>
          <p:cNvGrpSpPr/>
          <p:nvPr/>
        </p:nvGrpSpPr>
        <p:grpSpPr>
          <a:xfrm>
            <a:off x="7832232" y="4199958"/>
            <a:ext cx="2128945" cy="2023080"/>
            <a:chOff x="7865313" y="4199958"/>
            <a:chExt cx="2128945" cy="2023080"/>
          </a:xfrm>
        </p:grpSpPr>
        <p:pic>
          <p:nvPicPr>
            <p:cNvPr id="33" name="Picture 2" descr="键盘_卡通手绘键盘PNG素材-90设计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5313" y="4199958"/>
              <a:ext cx="2128945" cy="2023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向上箭號 33"/>
            <p:cNvSpPr/>
            <p:nvPr/>
          </p:nvSpPr>
          <p:spPr>
            <a:xfrm>
              <a:off x="8988552" y="4448152"/>
              <a:ext cx="521208" cy="307237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1" name="文字方塊 30"/>
          <p:cNvSpPr txBox="1"/>
          <p:nvPr/>
        </p:nvSpPr>
        <p:spPr>
          <a:xfrm>
            <a:off x="10782073" y="334653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0282204" y="3331144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r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563712" y="2958702"/>
            <a:ext cx="24526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/>
              <a:t>請輸入半徑=</a:t>
            </a:r>
            <a:r>
              <a:rPr lang="zh-TW" altLang="en-US" sz="1600" dirty="0">
                <a:solidFill>
                  <a:srgbClr val="C00000"/>
                </a:solidFill>
              </a:rPr>
              <a:t>1.1</a:t>
            </a:r>
          </a:p>
          <a:p>
            <a:r>
              <a:rPr lang="zh-TW" altLang="en-US" sz="1600" dirty="0"/>
              <a:t>園面積= 3.</a:t>
            </a:r>
            <a:r>
              <a:rPr lang="zh-TW" altLang="en-US" sz="1600" dirty="0" smtClean="0"/>
              <a:t>80132711083</a:t>
            </a:r>
            <a:endParaRPr lang="zh-TW" altLang="en-US" sz="16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9743939" y="1617410"/>
            <a:ext cx="77508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area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536447" y="1648188"/>
            <a:ext cx="1731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3.80132711083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614" y="2145982"/>
            <a:ext cx="41814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8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輸入矩形長與寬，算面積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請設計一個程式，讓我可以</a:t>
            </a:r>
            <a:r>
              <a:rPr lang="zh-TW" altLang="en-US" dirty="0" smtClean="0"/>
              <a:t>輸入矩形的長與寬，然後幫我算出面積。</a:t>
            </a:r>
            <a:endParaRPr lang="en-US" altLang="zh-TW" dirty="0" smtClean="0"/>
          </a:p>
          <a:p>
            <a:r>
              <a:rPr lang="zh-TW" altLang="en-US" dirty="0"/>
              <a:t>考慮重點：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：長與寬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zh-TW" altLang="en-US" dirty="0"/>
              <a:t>矩形面積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Example02_01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15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練習一參考</a:t>
            </a:r>
            <a:r>
              <a:rPr lang="zh-TW" altLang="en-US" dirty="0"/>
              <a:t>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55114"/>
            <a:ext cx="1926549" cy="126841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95" y="2035875"/>
            <a:ext cx="4800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Console</a:t>
            </a:r>
            <a:r>
              <a:rPr lang="zh-TW" altLang="en-US" dirty="0" smtClean="0"/>
              <a:t>螢幕輸出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4674" cy="3880773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游標</a:t>
            </a:r>
            <a:r>
              <a:rPr lang="zh-TW" altLang="en-US" dirty="0" smtClean="0"/>
              <a:t>：用來提醒或是顯示下一個文字輸出的位置。通常是一個小直線或是小方塊。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C00000"/>
                </a:solidFill>
              </a:rPr>
              <a:t>定位點</a:t>
            </a:r>
            <a:r>
              <a:rPr lang="zh-TW" altLang="en-US" dirty="0" smtClean="0"/>
              <a:t>：螢幕橫向每個</a:t>
            </a:r>
            <a:r>
              <a:rPr lang="en-US" altLang="zh-TW" dirty="0" smtClean="0"/>
              <a:t>8</a:t>
            </a:r>
            <a:r>
              <a:rPr lang="zh-TW" altLang="en-US" dirty="0" smtClean="0"/>
              <a:t>個字元位置會有一個定位點。方便輸出時</a:t>
            </a:r>
            <a:r>
              <a:rPr lang="zh-TW" altLang="en-US" b="1" dirty="0" smtClean="0"/>
              <a:t>對齊文字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(</a:t>
            </a:r>
            <a:r>
              <a:rPr lang="en-US" altLang="zh-TW" b="1" dirty="0" smtClean="0">
                <a:solidFill>
                  <a:srgbClr val="FF0000"/>
                </a:solidFill>
              </a:rPr>
              <a:t>\t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輸出超過最右邊會捲到下一行的最左邊繼續顯示。</a:t>
            </a:r>
            <a:endParaRPr lang="en-US" altLang="zh-TW" dirty="0" smtClean="0"/>
          </a:p>
          <a:p>
            <a:pPr lvl="1"/>
            <a:r>
              <a:rPr lang="zh-TW" altLang="en-US" dirty="0"/>
              <a:t>古早的螢幕只有</a:t>
            </a:r>
            <a:r>
              <a:rPr lang="en-US" altLang="zh-TW" dirty="0" smtClean="0"/>
              <a:t>80x40</a:t>
            </a:r>
            <a:r>
              <a:rPr lang="zh-TW" altLang="en-US" dirty="0" smtClean="0"/>
              <a:t>，現在沒上限</a:t>
            </a:r>
            <a:r>
              <a:rPr lang="en-US" altLang="zh-TW" dirty="0" smtClean="0"/>
              <a:t>(?)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print</a:t>
            </a:r>
            <a:r>
              <a:rPr lang="zh-TW" altLang="en-US" dirty="0" smtClean="0"/>
              <a:t>預設輸出後會換行，</a:t>
            </a:r>
            <a:endParaRPr lang="en-US" altLang="zh-TW" dirty="0" smtClean="0"/>
          </a:p>
          <a:p>
            <a:r>
              <a:rPr lang="zh-TW" altLang="en-US" dirty="0"/>
              <a:t>中間一半想</a:t>
            </a:r>
            <a:r>
              <a:rPr lang="zh-TW" altLang="en-US" dirty="0" smtClean="0"/>
              <a:t>要換行要輸出</a:t>
            </a:r>
            <a:r>
              <a:rPr lang="en-US" altLang="zh-TW" dirty="0" smtClean="0"/>
              <a:t>“</a:t>
            </a:r>
            <a:r>
              <a:rPr lang="en-US" altLang="zh-TW" b="1" dirty="0" smtClean="0">
                <a:solidFill>
                  <a:srgbClr val="FF0000"/>
                </a:solidFill>
              </a:rPr>
              <a:t>\n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。</a:t>
            </a:r>
            <a:endParaRPr lang="en-US" altLang="zh-TW" dirty="0" smtClean="0"/>
          </a:p>
          <a:p>
            <a:r>
              <a:rPr lang="zh-TW" altLang="en-US" dirty="0"/>
              <a:t>若是最後面不想換行</a:t>
            </a:r>
            <a:r>
              <a:rPr lang="zh-TW" altLang="en-US" dirty="0" smtClean="0"/>
              <a:t>，請在</a:t>
            </a:r>
            <a:r>
              <a:rPr lang="en-US" altLang="zh-TW" dirty="0" smtClean="0"/>
              <a:t>print</a:t>
            </a:r>
            <a:r>
              <a:rPr lang="zh-TW" altLang="en-US" dirty="0" smtClean="0"/>
              <a:t>指令中加入</a:t>
            </a:r>
            <a:r>
              <a:rPr lang="en-US" altLang="zh-TW" b="1" dirty="0" smtClean="0">
                <a:solidFill>
                  <a:srgbClr val="FF0000"/>
                </a:solidFill>
              </a:rPr>
              <a:t>end=“”</a:t>
            </a:r>
          </a:p>
          <a:p>
            <a:pPr lvl="1"/>
            <a:r>
              <a:rPr lang="zh-TW" altLang="en-US" dirty="0"/>
              <a:t>例如：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(“Python is best!”</a:t>
            </a:r>
            <a:r>
              <a:rPr lang="zh-TW" altLang="en-US" dirty="0" smtClean="0"/>
              <a:t>，</a:t>
            </a:r>
            <a:r>
              <a:rPr lang="en-US" altLang="zh-TW" b="1" dirty="0" smtClean="0">
                <a:solidFill>
                  <a:srgbClr val="FF0000"/>
                </a:solidFill>
              </a:rPr>
              <a:t>end=“”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283387" y="2160589"/>
            <a:ext cx="4908613" cy="3758184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C=34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The Max = 77</a:t>
              </a:r>
            </a:p>
            <a:p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▎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弧形 7"/>
          <p:cNvSpPr/>
          <p:nvPr/>
        </p:nvSpPr>
        <p:spPr>
          <a:xfrm>
            <a:off x="-402336" y="2578607"/>
            <a:ext cx="8055864" cy="2775770"/>
          </a:xfrm>
          <a:prstGeom prst="arc">
            <a:avLst>
              <a:gd name="adj1" fmla="val 16200000"/>
              <a:gd name="adj2" fmla="val 21317875"/>
            </a:avLst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404723" y="37818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定位點示意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82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輸入三科成績算總和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請設計一個程式，讓我可以輸入三科成績，然後顯示這三科成績的總和與平均。</a:t>
            </a:r>
            <a:endParaRPr lang="en-US" altLang="zh-TW" dirty="0" smtClean="0"/>
          </a:p>
          <a:p>
            <a:r>
              <a:rPr lang="zh-TW" altLang="en-US" dirty="0" smtClean="0"/>
              <a:t>考慮重點：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輸入：三科成績</a:t>
            </a:r>
            <a:endParaRPr lang="en-US" altLang="zh-TW" dirty="0" smtClean="0"/>
          </a:p>
          <a:p>
            <a:pPr lvl="1"/>
            <a:r>
              <a:rPr lang="zh-TW" altLang="en-US" dirty="0"/>
              <a:t>運算：三</a:t>
            </a:r>
            <a:r>
              <a:rPr lang="zh-TW" altLang="en-US" dirty="0" smtClean="0"/>
              <a:t>科</a:t>
            </a:r>
            <a:r>
              <a:rPr lang="zh-TW" altLang="en-US" dirty="0"/>
              <a:t>成績加總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zh-TW" altLang="en-US" dirty="0"/>
              <a:t>三科</a:t>
            </a:r>
            <a:r>
              <a:rPr lang="zh-TW" altLang="en-US" dirty="0" smtClean="0"/>
              <a:t>總合與平均</a:t>
            </a:r>
            <a:endParaRPr lang="en-US" altLang="zh-TW" dirty="0" smtClean="0"/>
          </a:p>
          <a:p>
            <a:pPr lvl="1"/>
            <a:r>
              <a:rPr lang="zh-TW" altLang="en-US" dirty="0"/>
              <a:t>變數宣告：需要幾個？叫甚麼名字？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Example02_02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00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790</TotalTime>
  <Words>531</Words>
  <Application>Microsoft Office PowerPoint</Application>
  <PresentationFormat>寬螢幕</PresentationFormat>
  <Paragraphs>85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微軟正黑體</vt:lpstr>
      <vt:lpstr>新細明體</vt:lpstr>
      <vt:lpstr>Arial</vt:lpstr>
      <vt:lpstr>Trebuchet MS</vt:lpstr>
      <vt:lpstr>Wingdings</vt:lpstr>
      <vt:lpstr>Wingdings 3</vt:lpstr>
      <vt:lpstr>多面向</vt:lpstr>
      <vt:lpstr>程式語言基本法</vt:lpstr>
      <vt:lpstr>程式第一基本概念</vt:lpstr>
      <vt:lpstr>簡易Python程式</vt:lpstr>
      <vt:lpstr>前面的程式在做甚麼？</vt:lpstr>
      <vt:lpstr>程式說明</vt:lpstr>
      <vt:lpstr>練習一 輸入矩形長與寬，算面積</vt:lpstr>
      <vt:lpstr>練習一參考解答</vt:lpstr>
      <vt:lpstr>Console螢幕輸出</vt:lpstr>
      <vt:lpstr>練習二 輸入三科成績算總和</vt:lpstr>
      <vt:lpstr>練習二參考解答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Spyder環境建置</dc:title>
  <dc:creator>oldinmo@gmail.com</dc:creator>
  <cp:lastModifiedBy>oldinmo@gmail.com</cp:lastModifiedBy>
  <cp:revision>27</cp:revision>
  <dcterms:created xsi:type="dcterms:W3CDTF">2020-12-26T05:03:03Z</dcterms:created>
  <dcterms:modified xsi:type="dcterms:W3CDTF">2020-12-27T09:15:06Z</dcterms:modified>
</cp:coreProperties>
</file>