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62" r:id="rId9"/>
    <p:sldId id="263" r:id="rId10"/>
    <p:sldId id="264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1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8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  <a:r>
              <a:rPr lang="zh-TW" altLang="en-US" dirty="0" smtClean="0"/>
              <a:t>導向程式設計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110年1月17日星期日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物件導向基本用法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以前頁的三個重點思考，撰寫類別程式碼。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產生物件後，就可以拿這個物件去應用了。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697" y="3610944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宣告類別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撰寫類別</a:t>
            </a:r>
            <a:r>
              <a:rPr lang="zh-TW" altLang="en-US" dirty="0" smtClean="0">
                <a:solidFill>
                  <a:schemeClr val="tx1"/>
                </a:solidFill>
              </a:rPr>
              <a:t>程式碼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938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new</a:t>
            </a:r>
            <a:r>
              <a:rPr lang="zh-TW" altLang="en-US" dirty="0" smtClean="0">
                <a:solidFill>
                  <a:schemeClr val="tx1"/>
                </a:solidFill>
              </a:rPr>
              <a:t>的方式產生物件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9282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對物件下命令或是設定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讀取屬性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163077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2868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一張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卡有需要甚麼內容？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卡有甚麼方法操作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卡會產生甚麼事件？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06286" y="256591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屬性：</a:t>
            </a:r>
            <a:r>
              <a:rPr lang="zh-TW" altLang="en-US" b="1" dirty="0" smtClean="0">
                <a:solidFill>
                  <a:srgbClr val="0070C0"/>
                </a:solidFill>
              </a:rPr>
              <a:t>帳號、戶名、金額</a:t>
            </a:r>
            <a:endParaRPr lang="en-US" altLang="zh-TW" b="1" dirty="0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06286" y="37316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方法：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</a:t>
            </a:r>
            <a:r>
              <a:rPr lang="zh-TW" altLang="en-US" b="1" dirty="0">
                <a:solidFill>
                  <a:srgbClr val="0070C0"/>
                </a:solidFill>
              </a:rPr>
              <a:t>查詢、存錢、提錢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6286" y="4897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餘額不足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 Class(1)</a:t>
            </a:r>
            <a:br>
              <a:rPr lang="en-US" altLang="zh-TW" dirty="0" smtClean="0"/>
            </a:br>
            <a:r>
              <a:rPr lang="zh-TW" altLang="en-US" smtClean="0"/>
              <a:t>類別宣告範例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</a:t>
            </a:r>
            <a:r>
              <a:rPr lang="zh-TW" altLang="en-US" dirty="0" smtClean="0"/>
              <a:t>解說</a:t>
            </a:r>
            <a:endParaRPr lang="en-US" altLang="zh-TW" dirty="0" smtClean="0"/>
          </a:p>
          <a:p>
            <a:r>
              <a:rPr lang="zh-TW" altLang="en-US" dirty="0"/>
              <a:t>很抽象的概念</a:t>
            </a:r>
            <a:r>
              <a:rPr lang="zh-TW" altLang="en-US" dirty="0" smtClean="0"/>
              <a:t>，要用心想、耐著睡意、努力理解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為什麼要物件導向？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物件導向程式設計是軟體開發從</a:t>
            </a:r>
            <a:r>
              <a:rPr lang="zh-TW" altLang="en-US" b="1" dirty="0" smtClean="0">
                <a:solidFill>
                  <a:srgbClr val="FF0000"/>
                </a:solidFill>
              </a:rPr>
              <a:t>藝術</a:t>
            </a:r>
            <a:r>
              <a:rPr lang="zh-TW" altLang="en-US" dirty="0" smtClean="0"/>
              <a:t>走向</a:t>
            </a:r>
            <a:r>
              <a:rPr lang="zh-TW" altLang="en-US" b="1" dirty="0" smtClean="0">
                <a:solidFill>
                  <a:srgbClr val="FF0000"/>
                </a:solidFill>
              </a:rPr>
              <a:t>工業規格化</a:t>
            </a:r>
            <a:r>
              <a:rPr lang="zh-TW" altLang="en-US" dirty="0" smtClean="0"/>
              <a:t>的一個重要轉變！</a:t>
            </a:r>
            <a:endParaRPr lang="en-US" altLang="zh-TW" dirty="0" smtClean="0"/>
          </a:p>
          <a:p>
            <a:r>
              <a:rPr lang="zh-TW" altLang="en-US" dirty="0"/>
              <a:t>以前寫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是一種藝術！同樣目的的一個程式有百百種寫法</a:t>
            </a:r>
            <a:endParaRPr lang="en-US" altLang="zh-TW" dirty="0" smtClean="0"/>
          </a:p>
          <a:p>
            <a:pPr lvl="1"/>
            <a:r>
              <a:rPr lang="zh-TW" altLang="en-US" dirty="0"/>
              <a:t>程式重複利用率很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/>
              <a:t>多人協作困難</a:t>
            </a:r>
            <a:r>
              <a:rPr lang="zh-TW" altLang="en-US" dirty="0" smtClean="0"/>
              <a:t>，會互相干擾產生無法預期的錯誤</a:t>
            </a:r>
            <a:endParaRPr lang="en-US" altLang="zh-TW" dirty="0" smtClean="0"/>
          </a:p>
          <a:p>
            <a:r>
              <a:rPr lang="zh-TW" altLang="en-US" dirty="0"/>
              <a:t>參考硬體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r>
              <a:rPr lang="zh-TW" altLang="en-US" dirty="0"/>
              <a:t>、</a:t>
            </a:r>
            <a:r>
              <a:rPr lang="zh-TW" altLang="en-US" dirty="0" smtClean="0"/>
              <a:t>規格化的硬體模組，</a:t>
            </a:r>
            <a:endParaRPr lang="en-US" altLang="zh-TW" dirty="0" smtClean="0"/>
          </a:p>
          <a:p>
            <a:pPr lvl="1"/>
            <a:r>
              <a:rPr lang="zh-TW" altLang="en-US" dirty="0"/>
              <a:t>只要介面清楚</a:t>
            </a:r>
            <a:r>
              <a:rPr lang="zh-TW" altLang="en-US" dirty="0" smtClean="0"/>
              <a:t>，可替換、可重複利用</a:t>
            </a:r>
            <a:endParaRPr lang="en-US" altLang="zh-TW" dirty="0" smtClean="0"/>
          </a:p>
          <a:p>
            <a:pPr lvl="1"/>
            <a:r>
              <a:rPr lang="zh-TW" altLang="en-US" dirty="0"/>
              <a:t>個個元件獨立開發</a:t>
            </a:r>
            <a:r>
              <a:rPr lang="zh-TW" altLang="en-US" dirty="0" smtClean="0"/>
              <a:t>，不會有互相感擾產生的錯誤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組合後容易擴充，產生更大更複雜的元件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談談變數之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簡餐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自助餐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非物件導向的程式設計，有點像是自助餐，所有的菜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都擺在檯面，需要的人隨意自取，所以萬一遇到惡意的人，或是很不小心的人，這道菜就會造成疾病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傳播的溫床。</a:t>
            </a:r>
            <a:endParaRPr lang="en-US" altLang="zh-TW" dirty="0" smtClean="0"/>
          </a:p>
          <a:p>
            <a:pPr lvl="1"/>
            <a:r>
              <a:rPr lang="zh-TW" altLang="en-US" dirty="0"/>
              <a:t>台灣工程師寫的程式碼</a:t>
            </a:r>
            <a:r>
              <a:rPr lang="zh-TW" altLang="en-US" dirty="0" smtClean="0"/>
              <a:t>，可能因為遠在美國的工程師亂改變數內容，導致程式執行錯誤！</a:t>
            </a:r>
            <a:endParaRPr lang="en-US" altLang="zh-TW" dirty="0" smtClean="0"/>
          </a:p>
          <a:p>
            <a:r>
              <a:rPr lang="zh-TW" altLang="en-US" dirty="0" smtClean="0"/>
              <a:t>物件導向程式設計就是改自助餐為簡餐或定食。每個人專心對付自己該掌握的菜，別人家的菜誰都不準動！除非主人自己夾給你分享！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把變數封裝起來，只有我能動用，避免無法預期的錯誤！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vs.</a:t>
            </a:r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物件導向在封裝資料的時候，需要考慮適當資料的封裝，過多或過少都不好。</a:t>
            </a:r>
            <a:endParaRPr lang="en-US" altLang="zh-TW" dirty="0" smtClean="0"/>
          </a:p>
          <a:p>
            <a:r>
              <a:rPr lang="zh-TW" altLang="en-US" dirty="0"/>
              <a:t>就向簡餐的設計</a:t>
            </a:r>
            <a:r>
              <a:rPr lang="zh-TW" altLang="en-US" dirty="0" smtClean="0"/>
              <a:t>，總要適量好吃又完整，前餐到餐後甜點，該有的不能少，又不該多包裝一些不該有的。</a:t>
            </a:r>
            <a:endParaRPr lang="en-US" altLang="zh-TW" dirty="0" smtClean="0"/>
          </a:p>
          <a:p>
            <a:r>
              <a:rPr lang="zh-TW" altLang="en-US" dirty="0"/>
              <a:t>這樣的資料封裝</a:t>
            </a:r>
            <a:r>
              <a:rPr lang="zh-TW" altLang="en-US" dirty="0" smtClean="0"/>
              <a:t>，從資料結構與演算法來思考是其中一種方式。</a:t>
            </a:r>
            <a:endParaRPr lang="en-US" altLang="zh-TW" dirty="0" smtClean="0"/>
          </a:p>
          <a:p>
            <a:pPr lvl="1"/>
            <a:r>
              <a:rPr lang="zh-TW" altLang="en-US" dirty="0"/>
              <a:t>事實上</a:t>
            </a:r>
            <a:r>
              <a:rPr lang="zh-TW" altLang="en-US" dirty="0" smtClean="0"/>
              <a:t>，物件導向用類別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來描述封裝內容與方式，也是可以比擬傳統程式設計的結構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用類別封裝傳統概念裡的資料結構</a:t>
            </a:r>
            <a:r>
              <a:rPr lang="zh-TW" altLang="en-US" dirty="0" smtClean="0"/>
              <a:t>，同時把演算法都包在一起，是一種很方便的做法。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整個程式的運行就有如舞台劇一般，一些演員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依照劇本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進行對話、移位等其他動作。</a:t>
            </a:r>
            <a:endParaRPr lang="en-US" altLang="zh-TW" dirty="0" smtClean="0"/>
          </a:p>
          <a:p>
            <a:r>
              <a:rPr lang="zh-TW" altLang="en-US" dirty="0"/>
              <a:t>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扣</a:t>
            </a:r>
            <a:r>
              <a:rPr lang="zh-TW" altLang="en-US" dirty="0"/>
              <a:t>著另一個演員的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，對話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總是有來有往，在演員間傳遞。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物件導向的重要元素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/>
              <a:t>(</a:t>
            </a:r>
            <a:r>
              <a:rPr lang="en-US" altLang="zh-TW" dirty="0" smtClean="0"/>
              <a:t>Inheritance)</a:t>
            </a:r>
          </a:p>
          <a:p>
            <a:pPr lvl="1"/>
            <a:r>
              <a:rPr lang="zh-TW" altLang="en-US" dirty="0" smtClean="0"/>
              <a:t>多形</a:t>
            </a:r>
            <a:r>
              <a:rPr lang="en-US" altLang="zh-TW" dirty="0"/>
              <a:t>(</a:t>
            </a:r>
            <a:r>
              <a:rPr lang="en-US" altLang="zh-TW" dirty="0" smtClean="0"/>
              <a:t>polymorphism)</a:t>
            </a:r>
            <a:r>
              <a:rPr lang="zh-TW" altLang="en-US" dirty="0" smtClean="0"/>
              <a:t>，多載</a:t>
            </a:r>
            <a:r>
              <a:rPr lang="en-US" altLang="zh-TW" dirty="0" smtClean="0"/>
              <a:t>(overloading)</a:t>
            </a:r>
          </a:p>
          <a:p>
            <a:pPr lvl="1"/>
            <a:r>
              <a:rPr lang="zh-TW" altLang="en-US" dirty="0"/>
              <a:t>覆</a:t>
            </a:r>
            <a:r>
              <a:rPr lang="zh-TW" altLang="en-US" dirty="0" smtClean="0"/>
              <a:t>載</a:t>
            </a:r>
            <a:r>
              <a:rPr lang="en-US" altLang="zh-TW" dirty="0" smtClean="0"/>
              <a:t>(overriding)</a:t>
            </a:r>
          </a:p>
          <a:p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en-US" altLang="zh-TW" dirty="0" smtClean="0"/>
              <a:t>(property)</a:t>
            </a:r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(method)</a:t>
            </a:r>
          </a:p>
          <a:p>
            <a:pPr lvl="1"/>
            <a:r>
              <a:rPr lang="zh-TW" altLang="en-US" dirty="0" smtClean="0"/>
              <a:t>事件</a:t>
            </a:r>
            <a:r>
              <a:rPr lang="en-US" altLang="zh-TW" dirty="0" smtClean="0"/>
              <a:t>(event)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-右雙向箭號 2"/>
          <p:cNvSpPr/>
          <p:nvPr/>
        </p:nvSpPr>
        <p:spPr>
          <a:xfrm>
            <a:off x="3420258" y="5157216"/>
            <a:ext cx="2367894" cy="1051729"/>
          </a:xfrm>
          <a:prstGeom prst="leftRightArrow">
            <a:avLst/>
          </a:prstGeom>
          <a:solidFill>
            <a:srgbClr val="90C22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我們才可以開真的汽車，而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卡通车图片素材_免费卡通车PNG设计图片大全_图精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4756338"/>
            <a:ext cx="2101661" cy="21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or二手書自由買賣群以書易書，共享閱讀！ - 澳洲生活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9" y="5014200"/>
            <a:ext cx="1435481" cy="1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127" y1="85893" x2="45127" y2="85893"/>
                        <a14:foregroundMark x1="52119" y1="92500" x2="52119" y2="92500"/>
                        <a14:foregroundMark x1="40678" y1="92857" x2="40678" y2="92857"/>
                        <a14:foregroundMark x1="38347" y1="92500" x2="38347" y2="92500"/>
                        <a14:foregroundMark x1="54025" y1="92857" x2="54025" y2="92857"/>
                        <a14:foregroundMark x1="36864" y1="92500" x2="36864" y2="92500"/>
                        <a14:foregroundMark x1="35805" y1="92143" x2="35805" y2="92143"/>
                        <a14:foregroundMark x1="55085" y1="92321" x2="55085" y2="92321"/>
                        <a14:foregroundMark x1="56356" y1="92679" x2="56356" y2="92679"/>
                        <a14:foregroundMark x1="57627" y1="92679" x2="57627" y2="92679"/>
                        <a14:foregroundMark x1="62288" y1="95000" x2="62288" y2="95000"/>
                        <a14:foregroundMark x1="74364" y1="94643" x2="74364" y2="94643"/>
                        <a14:foregroundMark x1="72246" y1="95179" x2="72246" y2="95179"/>
                        <a14:foregroundMark x1="70551" y1="95000" x2="70551" y2="95000"/>
                        <a14:backgroundMark x1="64831" y1="53036" x2="64831" y2="53036"/>
                        <a14:backgroundMark x1="61653" y1="55179" x2="61653" y2="55179"/>
                        <a14:backgroundMark x1="63771" y1="53571" x2="63771" y2="53571"/>
                        <a14:backgroundMark x1="65466" y1="52143" x2="65466" y2="52143"/>
                        <a14:backgroundMark x1="62500" y1="54464" x2="62500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375" y="5036672"/>
            <a:ext cx="1089659" cy="12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570</TotalTime>
  <Words>988</Words>
  <Application>Microsoft Office PowerPoint</Application>
  <PresentationFormat>寬螢幕</PresentationFormat>
  <Paragraphs>87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Trebuchet MS</vt:lpstr>
      <vt:lpstr>Wingdings 3</vt:lpstr>
      <vt:lpstr>多面向</vt:lpstr>
      <vt:lpstr>物件導向程式設計</vt:lpstr>
      <vt:lpstr>物件導向初探</vt:lpstr>
      <vt:lpstr>為什麼要物件導向？</vt:lpstr>
      <vt:lpstr>談談變數之封裝 簡餐vs.自助餐</vt:lpstr>
      <vt:lpstr>資料結構與演算法vs.物件導向</vt:lpstr>
      <vt:lpstr>物件導向程式的運作方式 舞台劇差可比擬</vt:lpstr>
      <vt:lpstr>物件導向的重要元素</vt:lpstr>
      <vt:lpstr>物件導向初探 -- 類別</vt:lpstr>
      <vt:lpstr>物件導向初探 --物件</vt:lpstr>
      <vt:lpstr>物件導向初探 使用物件的三大重點</vt:lpstr>
      <vt:lpstr>Java物件導向基本用法</vt:lpstr>
      <vt:lpstr>範例：IC卡類別</vt:lpstr>
      <vt:lpstr>IC卡類別</vt:lpstr>
      <vt:lpstr>IC Card Class(1) 類別宣告範例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21</cp:revision>
  <dcterms:created xsi:type="dcterms:W3CDTF">2020-12-09T08:06:07Z</dcterms:created>
  <dcterms:modified xsi:type="dcterms:W3CDTF">2021-01-17T13:37:57Z</dcterms:modified>
</cp:coreProperties>
</file>