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3" r:id="rId4"/>
    <p:sldId id="274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61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6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7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43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128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08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313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664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09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94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81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67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73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13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61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71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00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39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rive.google.com/file/d/14OaAHNxH7OaNSuphzqvXZbeGbeAahuVI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開發環境建置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--eclipse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工欲善其事 必先利其器</a:t>
            </a:r>
            <a:endParaRPr lang="en-US" altLang="zh-TW" dirty="0" smtClean="0"/>
          </a:p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3BB4C709-9C31-4337-925C-74BEB5EA7E8C}" type="datetime3">
              <a:rPr lang="zh-TW" altLang="en-US" smtClean="0"/>
              <a:t>110年9月14日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11" y="338313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78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(6/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JDK</a:t>
            </a:r>
            <a:r>
              <a:rPr lang="zh-TW" altLang="en-US" dirty="0" smtClean="0"/>
              <a:t>，執行剛才下載的</a:t>
            </a:r>
            <a:r>
              <a:rPr lang="en-US" altLang="zh-TW" dirty="0" smtClean="0"/>
              <a:t>jdk-8u271-windows-x64.exe</a:t>
            </a:r>
          </a:p>
          <a:p>
            <a:r>
              <a:rPr lang="zh-TW" altLang="en-US" dirty="0"/>
              <a:t>一路都按</a:t>
            </a:r>
            <a:r>
              <a:rPr lang="en-US" altLang="zh-TW" dirty="0"/>
              <a:t>Next, Next, </a:t>
            </a:r>
            <a:r>
              <a:rPr lang="en-US" altLang="zh-TW" dirty="0" smtClean="0"/>
              <a:t>Close</a:t>
            </a:r>
            <a:r>
              <a:rPr lang="zh-TW" altLang="en-US" dirty="0" smtClean="0"/>
              <a:t>即可安裝完成。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3" y="3025057"/>
            <a:ext cx="4531806" cy="24723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0392875">
            <a:off x="2839390" y="5330934"/>
            <a:ext cx="356616" cy="2194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149" y="3676023"/>
            <a:ext cx="3298339" cy="25160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</p:pic>
      <p:sp>
        <p:nvSpPr>
          <p:cNvPr id="7" name="向右箭號 6"/>
          <p:cNvSpPr/>
          <p:nvPr/>
        </p:nvSpPr>
        <p:spPr>
          <a:xfrm rot="20392875">
            <a:off x="6734524" y="6079596"/>
            <a:ext cx="409012" cy="2249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688179" y="4306824"/>
            <a:ext cx="304445" cy="576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8268817" y="2686820"/>
            <a:ext cx="3803046" cy="2755963"/>
            <a:chOff x="8268817" y="2686820"/>
            <a:chExt cx="3803046" cy="275596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3262" y="2686820"/>
              <a:ext cx="3498601" cy="2646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向右箭號 8"/>
            <p:cNvSpPr/>
            <p:nvPr/>
          </p:nvSpPr>
          <p:spPr>
            <a:xfrm rot="20392875">
              <a:off x="10431648" y="5223327"/>
              <a:ext cx="356616" cy="21945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向右箭號 10"/>
            <p:cNvSpPr/>
            <p:nvPr/>
          </p:nvSpPr>
          <p:spPr>
            <a:xfrm>
              <a:off x="8268817" y="4261238"/>
              <a:ext cx="304445" cy="5760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148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(7/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確認安裝完成，請檢察預設安裝路徑：</a:t>
            </a:r>
            <a:r>
              <a:rPr lang="en-US" altLang="zh-TW" dirty="0"/>
              <a:t>C:\Program </a:t>
            </a:r>
            <a:r>
              <a:rPr lang="en-US" altLang="zh-TW" dirty="0" smtClean="0"/>
              <a:t>Files\Java</a:t>
            </a:r>
            <a:r>
              <a:rPr lang="zh-TW" altLang="en-US" dirty="0" smtClean="0"/>
              <a:t>底下是否有兩個資料夾，一個是</a:t>
            </a:r>
            <a:r>
              <a:rPr lang="en-US" altLang="zh-TW" dirty="0" err="1" smtClean="0"/>
              <a:t>jdk</a:t>
            </a:r>
            <a:r>
              <a:rPr lang="zh-TW" altLang="en-US" dirty="0" smtClean="0"/>
              <a:t>開頭，一個是</a:t>
            </a:r>
            <a:r>
              <a:rPr lang="en-US" altLang="zh-TW" dirty="0" err="1" smtClean="0"/>
              <a:t>jre</a:t>
            </a:r>
            <a:r>
              <a:rPr lang="zh-TW" altLang="en-US" dirty="0" smtClean="0"/>
              <a:t>開頭。如果都有就是正確的。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如下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</a:rPr>
              <a:t>還沒完！還要設定環境變數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把這個</a:t>
            </a:r>
            <a:r>
              <a:rPr lang="en-US" altLang="zh-TW" b="1" dirty="0" err="1">
                <a:solidFill>
                  <a:srgbClr val="FF0000"/>
                </a:solidFill>
              </a:rPr>
              <a:t>jdk</a:t>
            </a:r>
            <a:r>
              <a:rPr lang="zh-TW" altLang="en-US" b="1" dirty="0">
                <a:solidFill>
                  <a:srgbClr val="FF0000"/>
                </a:solidFill>
              </a:rPr>
              <a:t>開頭的資料夾完整位置記下來，後面</a:t>
            </a:r>
            <a:r>
              <a:rPr lang="zh-TW" altLang="en-US" b="1" dirty="0" smtClean="0">
                <a:solidFill>
                  <a:srgbClr val="FF0000"/>
                </a:solidFill>
              </a:rPr>
              <a:t>有用，如下：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	C</a:t>
            </a:r>
            <a:r>
              <a:rPr lang="en-US" altLang="zh-TW" b="1" dirty="0">
                <a:solidFill>
                  <a:srgbClr val="FF0000"/>
                </a:solidFill>
              </a:rPr>
              <a:t>:\Program </a:t>
            </a:r>
            <a:r>
              <a:rPr lang="en-US" altLang="zh-TW" b="1" dirty="0" smtClean="0">
                <a:solidFill>
                  <a:srgbClr val="FF0000"/>
                </a:solidFill>
              </a:rPr>
              <a:t>Files\Java\jdk1.8.0_271 </a:t>
            </a:r>
            <a:r>
              <a:rPr lang="en-US" altLang="zh-TW" b="1" dirty="0" smtClean="0">
                <a:solidFill>
                  <a:schemeClr val="tx1"/>
                </a:solidFill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</a:rPr>
              <a:t>數字部分隨版本不同會變喔</a:t>
            </a:r>
            <a:r>
              <a:rPr lang="en-US" altLang="zh-TW" b="1" dirty="0" smtClean="0">
                <a:solidFill>
                  <a:schemeClr val="tx1"/>
                </a:solidFill>
              </a:rPr>
              <a:t>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98457"/>
            <a:ext cx="8353425" cy="1609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29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(8/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251282" cy="3880773"/>
          </a:xfrm>
        </p:spPr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[</a:t>
            </a:r>
            <a:r>
              <a:rPr lang="zh-TW" altLang="en-US" dirty="0" smtClean="0"/>
              <a:t>系統內容</a:t>
            </a:r>
            <a:r>
              <a:rPr lang="en-US" altLang="zh-TW" dirty="0" smtClean="0"/>
              <a:t>]/[</a:t>
            </a:r>
            <a:r>
              <a:rPr lang="zh-TW" altLang="en-US" dirty="0" smtClean="0"/>
              <a:t>進階</a:t>
            </a:r>
            <a:r>
              <a:rPr lang="en-US" altLang="zh-TW" dirty="0" smtClean="0"/>
              <a:t>]/[</a:t>
            </a:r>
            <a:r>
              <a:rPr lang="zh-TW" altLang="en-US" dirty="0" smtClean="0"/>
              <a:t>環境變數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，如右圖所示，會開啟如下面的視窗。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712" y="804672"/>
            <a:ext cx="4971751" cy="54681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32704" y="704088"/>
            <a:ext cx="777240" cy="393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>
            <a:off x="6898862" y="900684"/>
            <a:ext cx="210312" cy="319024"/>
          </a:xfrm>
          <a:prstGeom prst="downArrow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692896" y="5154168"/>
            <a:ext cx="1758696" cy="423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1404808" y="3026664"/>
            <a:ext cx="4181026" cy="3557015"/>
            <a:chOff x="1404808" y="3026664"/>
            <a:chExt cx="4181026" cy="3557015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4808" y="3026664"/>
              <a:ext cx="3393798" cy="3557015"/>
            </a:xfrm>
            <a:prstGeom prst="rect">
              <a:avLst/>
            </a:prstGeom>
          </p:spPr>
        </p:pic>
        <p:sp>
          <p:nvSpPr>
            <p:cNvPr id="9" name="向下箭號 8"/>
            <p:cNvSpPr/>
            <p:nvPr/>
          </p:nvSpPr>
          <p:spPr>
            <a:xfrm rot="3442365">
              <a:off x="4883270" y="3835799"/>
              <a:ext cx="874776" cy="5303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23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(9/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588527" cy="3880773"/>
          </a:xfrm>
        </p:spPr>
        <p:txBody>
          <a:bodyPr/>
          <a:lstStyle/>
          <a:p>
            <a:r>
              <a:rPr lang="zh-TW" altLang="en-US" dirty="0" smtClean="0"/>
              <a:t>點選下面的</a:t>
            </a:r>
            <a:r>
              <a:rPr lang="en-US" altLang="zh-TW" dirty="0" smtClean="0"/>
              <a:t>[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(W)..]</a:t>
            </a:r>
            <a:r>
              <a:rPr lang="zh-TW" altLang="en-US" dirty="0" smtClean="0"/>
              <a:t>開啟如右下畫面。</a:t>
            </a:r>
            <a:endParaRPr lang="en-US" altLang="zh-TW" dirty="0" smtClean="0"/>
          </a:p>
          <a:p>
            <a:r>
              <a:rPr lang="zh-TW" altLang="en-US" dirty="0" smtClean="0"/>
              <a:t>輸入兩個欄位，分別是</a:t>
            </a:r>
            <a:r>
              <a:rPr lang="en-US" altLang="zh-TW" dirty="0" smtClean="0"/>
              <a:t>JAVA_HOME</a:t>
            </a:r>
            <a:r>
              <a:rPr lang="zh-TW" altLang="en-US" dirty="0" smtClean="0"/>
              <a:t>及妳剛才安裝的</a:t>
            </a:r>
            <a:r>
              <a:rPr lang="en-US" altLang="zh-TW" dirty="0" smtClean="0"/>
              <a:t>JDK</a:t>
            </a:r>
            <a:r>
              <a:rPr lang="zh-TW" altLang="en-US" dirty="0" smtClean="0"/>
              <a:t>目錄。</a:t>
            </a:r>
            <a:endParaRPr lang="en-US" altLang="zh-TW" dirty="0" smtClean="0"/>
          </a:p>
          <a:p>
            <a:r>
              <a:rPr lang="en-US" altLang="zh-TW" dirty="0" smtClean="0"/>
              <a:t>JDK</a:t>
            </a:r>
            <a:r>
              <a:rPr lang="zh-TW" altLang="en-US" dirty="0" smtClean="0"/>
              <a:t>的資料夾數字會隨版本而改變，請依照你安裝的版本填入正確資料夾。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前面要你記下的路徑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按下確定後回到右上畫面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400" b="1" dirty="0" smtClean="0">
                <a:solidFill>
                  <a:srgbClr val="FF0000"/>
                </a:solidFill>
              </a:rPr>
              <a:t>還沒完！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78" y="469283"/>
            <a:ext cx="3465048" cy="36316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594297" y="3249168"/>
            <a:ext cx="679704" cy="359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4080129" y="4043880"/>
            <a:ext cx="7981950" cy="2510653"/>
            <a:chOff x="4080129" y="4043880"/>
            <a:chExt cx="7981950" cy="2510653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0129" y="4582858"/>
              <a:ext cx="7981950" cy="197167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5581576" y="5102351"/>
              <a:ext cx="3132655" cy="9287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向右箭號 8"/>
            <p:cNvSpPr/>
            <p:nvPr/>
          </p:nvSpPr>
          <p:spPr>
            <a:xfrm>
              <a:off x="9274001" y="6108192"/>
              <a:ext cx="418639" cy="2286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8159957" y="4043880"/>
              <a:ext cx="868680" cy="5960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4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509" y="0"/>
            <a:ext cx="3218680" cy="350925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(10/10)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03362" cy="3880773"/>
          </a:xfrm>
        </p:spPr>
        <p:txBody>
          <a:bodyPr/>
          <a:lstStyle/>
          <a:p>
            <a:r>
              <a:rPr lang="zh-TW" altLang="en-US" dirty="0" smtClean="0"/>
              <a:t>在系統變數中先找到</a:t>
            </a:r>
            <a:r>
              <a:rPr lang="en-US" altLang="zh-TW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Path</a:t>
            </a:r>
            <a:r>
              <a:rPr lang="zh-TW" altLang="en-US" dirty="0" smtClean="0"/>
              <a:t>這個欄位並點選他，如右。</a:t>
            </a:r>
            <a:endParaRPr lang="en-US" altLang="zh-TW" dirty="0" smtClean="0"/>
          </a:p>
          <a:p>
            <a:r>
              <a:rPr lang="zh-TW" altLang="en-US" dirty="0"/>
              <a:t>然後點選</a:t>
            </a:r>
            <a:r>
              <a:rPr lang="en-US" altLang="zh-TW" dirty="0"/>
              <a:t>[</a:t>
            </a:r>
            <a:r>
              <a:rPr lang="zh-TW" altLang="en-US" dirty="0" smtClean="0"/>
              <a:t>編輯</a:t>
            </a:r>
            <a:r>
              <a:rPr lang="en-US" altLang="zh-TW" dirty="0" smtClean="0"/>
              <a:t>(I)…]</a:t>
            </a:r>
            <a:r>
              <a:rPr lang="zh-TW" altLang="en-US" dirty="0" smtClean="0"/>
              <a:t>，開啟右下視窗。</a:t>
            </a:r>
            <a:endParaRPr lang="en-US" altLang="zh-TW" dirty="0" smtClean="0"/>
          </a:p>
          <a:p>
            <a:r>
              <a:rPr lang="zh-TW" altLang="en-US" dirty="0" smtClean="0"/>
              <a:t>然後在新視窗中點選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(N)…]</a:t>
            </a:r>
            <a:r>
              <a:rPr lang="zh-TW" altLang="en-US" dirty="0" smtClean="0"/>
              <a:t>，接著在表格下方的藍色條框內輸入：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%JAVA_HOME%\bin</a:t>
            </a:r>
          </a:p>
          <a:p>
            <a:r>
              <a:rPr lang="zh-TW" altLang="en-US" dirty="0" smtClean="0"/>
              <a:t>檢查輸入正確後按下確定，關閉視窗。</a:t>
            </a:r>
            <a:endParaRPr lang="en-US" altLang="zh-TW" dirty="0" smtClean="0"/>
          </a:p>
          <a:p>
            <a:r>
              <a:rPr lang="zh-TW" altLang="en-US" dirty="0"/>
              <a:t>接著把所有剛才的視窗按確認關閉掉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3200" b="1" dirty="0">
                <a:solidFill>
                  <a:srgbClr val="FF0000"/>
                </a:solidFill>
              </a:rPr>
              <a:t>大功告成！</a:t>
            </a:r>
          </a:p>
        </p:txBody>
      </p:sp>
      <p:sp>
        <p:nvSpPr>
          <p:cNvPr id="5" name="矩形 4"/>
          <p:cNvSpPr/>
          <p:nvPr/>
        </p:nvSpPr>
        <p:spPr>
          <a:xfrm>
            <a:off x="10408864" y="3142046"/>
            <a:ext cx="789004" cy="286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8536769" y="2314005"/>
            <a:ext cx="411480" cy="2103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6185901" y="2807443"/>
            <a:ext cx="3817758" cy="3942943"/>
            <a:chOff x="6185901" y="2807443"/>
            <a:chExt cx="3817758" cy="39429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5901" y="3202514"/>
              <a:ext cx="3817758" cy="3547872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9083232" y="3509256"/>
              <a:ext cx="789004" cy="2869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09552" y="6130536"/>
              <a:ext cx="2964450" cy="215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向下箭號 10"/>
            <p:cNvSpPr/>
            <p:nvPr/>
          </p:nvSpPr>
          <p:spPr>
            <a:xfrm rot="2550941">
              <a:off x="8219086" y="2807443"/>
              <a:ext cx="901529" cy="8046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167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</a:t>
            </a:r>
            <a:r>
              <a:rPr lang="zh-TW" altLang="en-US" dirty="0" smtClean="0"/>
              <a:t>安裝指引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6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40" y="2703241"/>
            <a:ext cx="7474588" cy="3568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 Java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以關鍵字</a:t>
            </a:r>
            <a:r>
              <a:rPr lang="en-US" altLang="zh-TW" dirty="0" smtClean="0"/>
              <a:t>eclipse java</a:t>
            </a:r>
            <a:r>
              <a:rPr lang="zh-TW" altLang="en-US" dirty="0" smtClean="0"/>
              <a:t>搜尋，第一個應該就是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官方網頁。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15" name="矩形 14"/>
          <p:cNvSpPr/>
          <p:nvPr/>
        </p:nvSpPr>
        <p:spPr>
          <a:xfrm>
            <a:off x="2403382" y="4192481"/>
            <a:ext cx="5313469" cy="986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8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點選右邊</a:t>
            </a:r>
            <a:r>
              <a:rPr lang="en-US" altLang="zh-TW" dirty="0"/>
              <a:t>The Eclipse Installer</a:t>
            </a:r>
            <a:r>
              <a:rPr lang="zh-TW" altLang="en-US" dirty="0" smtClean="0"/>
              <a:t>有含</a:t>
            </a:r>
            <a:r>
              <a:rPr lang="en-US" altLang="zh-TW" dirty="0" smtClean="0"/>
              <a:t>JRE</a:t>
            </a:r>
            <a:r>
              <a:rPr lang="zh-TW" altLang="en-US" dirty="0" smtClean="0"/>
              <a:t>的版本！</a:t>
            </a:r>
            <a:endParaRPr lang="en-US" altLang="zh-TW" dirty="0" smtClean="0"/>
          </a:p>
          <a:p>
            <a:r>
              <a:rPr lang="zh-TW" altLang="en-US" dirty="0" smtClean="0"/>
              <a:t>點選後進入如下邊頁面再點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就下載。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約</a:t>
            </a:r>
            <a:r>
              <a:rPr lang="en-US" altLang="zh-TW" dirty="0" smtClean="0"/>
              <a:t>102M)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153212" y="3523922"/>
            <a:ext cx="5409245" cy="2833229"/>
            <a:chOff x="153212" y="3523922"/>
            <a:chExt cx="5409245" cy="2833229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212" y="3523922"/>
              <a:ext cx="4954416" cy="28332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向右箭號 7"/>
            <p:cNvSpPr/>
            <p:nvPr/>
          </p:nvSpPr>
          <p:spPr>
            <a:xfrm rot="10800000">
              <a:off x="3080874" y="4940536"/>
              <a:ext cx="512064" cy="33550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286444" y="4640776"/>
              <a:ext cx="3064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向右箭號 11"/>
            <p:cNvSpPr/>
            <p:nvPr/>
          </p:nvSpPr>
          <p:spPr>
            <a:xfrm rot="10800000">
              <a:off x="4858369" y="4743382"/>
              <a:ext cx="704088" cy="7816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457" y="2988932"/>
            <a:ext cx="5333822" cy="36730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0800000">
            <a:off x="10685797" y="6189398"/>
            <a:ext cx="512064" cy="3355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893823" y="5867685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284647" y="248847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不要選這個喔！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9032905" y="2871387"/>
            <a:ext cx="151989" cy="1871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09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35" y="3061587"/>
            <a:ext cx="3691512" cy="3796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(3/4)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執行剛剛下載的</a:t>
            </a:r>
            <a:r>
              <a:rPr lang="en-US" altLang="zh-TW" dirty="0" smtClean="0"/>
              <a:t>eclipse-inst-jre-win64.exe</a:t>
            </a:r>
          </a:p>
          <a:p>
            <a:r>
              <a:rPr lang="zh-TW" altLang="en-US" dirty="0"/>
              <a:t>在開啟的視窗中記得務必</a:t>
            </a:r>
            <a:r>
              <a:rPr lang="zh-TW" altLang="en-US" dirty="0" smtClean="0"/>
              <a:t>選</a:t>
            </a:r>
            <a:r>
              <a:rPr lang="en-US" altLang="zh-TW" dirty="0" smtClean="0"/>
              <a:t>Eclipse IDE for java Developer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下一畫面直接點選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Install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即可。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3752967" y="3867803"/>
            <a:ext cx="658368" cy="4663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803981" y="36798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8229600" y="3061587"/>
            <a:ext cx="4030398" cy="3513772"/>
            <a:chOff x="8229600" y="3061587"/>
            <a:chExt cx="4030398" cy="3513772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8344" y="3061587"/>
              <a:ext cx="3411654" cy="35137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向右箭號 9"/>
            <p:cNvSpPr/>
            <p:nvPr/>
          </p:nvSpPr>
          <p:spPr>
            <a:xfrm>
              <a:off x="9012766" y="5181903"/>
              <a:ext cx="658368" cy="4663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9035456" y="493010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向右箭號 12"/>
            <p:cNvSpPr/>
            <p:nvPr/>
          </p:nvSpPr>
          <p:spPr>
            <a:xfrm>
              <a:off x="8229600" y="4681728"/>
              <a:ext cx="438912" cy="8869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827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(4/4)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再來出現</a:t>
            </a:r>
            <a:r>
              <a:rPr lang="en-US" altLang="zh-TW" dirty="0" smtClean="0"/>
              <a:t>User Agreement</a:t>
            </a:r>
            <a:r>
              <a:rPr lang="zh-TW" altLang="en-US" dirty="0" smtClean="0"/>
              <a:t>，請點選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Accept Now</a:t>
            </a:r>
            <a:r>
              <a:rPr lang="zh-TW" altLang="en-US" dirty="0" smtClean="0"/>
              <a:t>即可。</a:t>
            </a:r>
            <a:endParaRPr lang="en-US" altLang="zh-TW" dirty="0" smtClean="0"/>
          </a:p>
          <a:p>
            <a:r>
              <a:rPr lang="zh-TW" altLang="en-US" dirty="0"/>
              <a:t>安裝完成可以點  </a:t>
            </a:r>
            <a:r>
              <a:rPr lang="en-US" altLang="zh-TW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LAUNCH</a:t>
            </a:r>
            <a:r>
              <a:rPr lang="en-US" altLang="zh-TW" dirty="0"/>
              <a:t> </a:t>
            </a:r>
            <a:r>
              <a:rPr lang="zh-TW" altLang="en-US" dirty="0" smtClean="0"/>
              <a:t>直接第一次執行。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343" y="807341"/>
            <a:ext cx="4984433" cy="5020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>
            <a:off x="9535113" y="5459843"/>
            <a:ext cx="599577" cy="3166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3632413" y="3501314"/>
            <a:ext cx="3277491" cy="2770235"/>
            <a:chOff x="3632413" y="3501314"/>
            <a:chExt cx="3277491" cy="277023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2413" y="3501314"/>
              <a:ext cx="2686510" cy="2770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向下箭號 6"/>
            <p:cNvSpPr/>
            <p:nvPr/>
          </p:nvSpPr>
          <p:spPr>
            <a:xfrm rot="4346125">
              <a:off x="6108911" y="3978606"/>
              <a:ext cx="774346" cy="827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70717" y="3501315"/>
            <a:ext cx="3347448" cy="2770235"/>
            <a:chOff x="370717" y="3501315"/>
            <a:chExt cx="3347448" cy="2770235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717" y="3501315"/>
              <a:ext cx="2700796" cy="2770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向下箭號 8"/>
            <p:cNvSpPr/>
            <p:nvPr/>
          </p:nvSpPr>
          <p:spPr>
            <a:xfrm rot="5400000">
              <a:off x="2917172" y="4518406"/>
              <a:ext cx="774346" cy="827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17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常見的</a:t>
            </a:r>
            <a:r>
              <a:rPr lang="en-US" altLang="zh-TW" dirty="0" smtClean="0"/>
              <a:t>Java IDE</a:t>
            </a:r>
            <a:r>
              <a:rPr lang="zh-TW" altLang="en-US" dirty="0" smtClean="0"/>
              <a:t>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IntelliJ </a:t>
            </a:r>
            <a:r>
              <a:rPr lang="en-US" altLang="zh-TW" dirty="0"/>
              <a:t>IDEA</a:t>
            </a:r>
          </a:p>
          <a:p>
            <a:pPr lvl="1"/>
            <a:r>
              <a:rPr lang="zh-TW" altLang="en-US" dirty="0"/>
              <a:t>兩個版本：免費的社區版和付費的終極版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社區版可用於</a:t>
            </a:r>
            <a:r>
              <a:rPr lang="en-US" altLang="zh-TW" dirty="0"/>
              <a:t>JVM</a:t>
            </a:r>
            <a:r>
              <a:rPr lang="zh-TW" altLang="en-US" dirty="0"/>
              <a:t>和</a:t>
            </a:r>
            <a:r>
              <a:rPr lang="en-US" altLang="zh-TW" dirty="0"/>
              <a:t>Android</a:t>
            </a:r>
            <a:r>
              <a:rPr lang="zh-TW" altLang="en-US" dirty="0"/>
              <a:t>開發。支持</a:t>
            </a:r>
            <a:r>
              <a:rPr lang="en-US" altLang="zh-TW" dirty="0"/>
              <a:t>Java</a:t>
            </a:r>
            <a:r>
              <a:rPr lang="zh-TW" altLang="en-US" dirty="0"/>
              <a:t>，</a:t>
            </a:r>
            <a:r>
              <a:rPr lang="en-US" altLang="zh-TW" dirty="0" err="1"/>
              <a:t>Kotlin</a:t>
            </a:r>
            <a:r>
              <a:rPr lang="zh-TW" altLang="en-US" dirty="0"/>
              <a:t>，</a:t>
            </a:r>
            <a:r>
              <a:rPr lang="en-US" altLang="zh-TW" dirty="0"/>
              <a:t>Groovy</a:t>
            </a:r>
            <a:r>
              <a:rPr lang="zh-TW" altLang="en-US" dirty="0"/>
              <a:t>，</a:t>
            </a:r>
            <a:r>
              <a:rPr lang="en-US" altLang="zh-TW" dirty="0"/>
              <a:t>Scala</a:t>
            </a:r>
            <a:r>
              <a:rPr lang="zh-TW" altLang="en-US" dirty="0"/>
              <a:t>；</a:t>
            </a:r>
            <a:r>
              <a:rPr lang="en-US" altLang="zh-TW" dirty="0"/>
              <a:t>Android</a:t>
            </a:r>
            <a:r>
              <a:rPr lang="zh-TW" altLang="en-US" dirty="0"/>
              <a:t>；</a:t>
            </a:r>
            <a:r>
              <a:rPr lang="en-US" altLang="zh-TW" dirty="0"/>
              <a:t>Maven</a:t>
            </a:r>
            <a:r>
              <a:rPr lang="zh-TW" altLang="en-US" dirty="0"/>
              <a:t>，</a:t>
            </a:r>
            <a:r>
              <a:rPr lang="en-US" altLang="zh-TW" dirty="0" err="1"/>
              <a:t>Gradle</a:t>
            </a:r>
            <a:r>
              <a:rPr lang="zh-TW" altLang="en-US" dirty="0"/>
              <a:t>，</a:t>
            </a:r>
            <a:r>
              <a:rPr lang="en-US" altLang="zh-TW" dirty="0"/>
              <a:t>SBT; </a:t>
            </a:r>
            <a:r>
              <a:rPr lang="en-US" altLang="zh-TW" dirty="0" err="1"/>
              <a:t>Git</a:t>
            </a:r>
            <a:r>
              <a:rPr lang="zh-TW" altLang="en-US" dirty="0"/>
              <a:t>，</a:t>
            </a:r>
            <a:r>
              <a:rPr lang="en-US" altLang="zh-TW" dirty="0"/>
              <a:t>SVN</a:t>
            </a:r>
            <a:r>
              <a:rPr lang="zh-TW" altLang="en-US" dirty="0"/>
              <a:t>，</a:t>
            </a:r>
            <a:r>
              <a:rPr lang="en-US" altLang="zh-TW" dirty="0"/>
              <a:t>Mercurial</a:t>
            </a:r>
            <a:r>
              <a:rPr lang="zh-TW" altLang="en-US" dirty="0"/>
              <a:t>和</a:t>
            </a:r>
            <a:r>
              <a:rPr lang="en-US" altLang="zh-TW" dirty="0"/>
              <a:t>CVS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Eclipse</a:t>
            </a:r>
          </a:p>
          <a:p>
            <a:pPr lvl="1"/>
            <a:r>
              <a:rPr lang="zh-TW" altLang="en-US" dirty="0"/>
              <a:t>萬金油</a:t>
            </a:r>
            <a:r>
              <a:rPr lang="en-US" altLang="zh-TW" dirty="0"/>
              <a:t>IDE</a:t>
            </a:r>
            <a:r>
              <a:rPr lang="zh-TW" altLang="en-US" dirty="0"/>
              <a:t>，幾乎各大程式語言他都</a:t>
            </a:r>
            <a:r>
              <a:rPr lang="zh-TW" altLang="en-US" dirty="0" smtClean="0"/>
              <a:t>支援。可以</a:t>
            </a:r>
            <a:r>
              <a:rPr lang="zh-TW" altLang="en-US" dirty="0"/>
              <a:t>運行在</a:t>
            </a:r>
            <a:r>
              <a:rPr lang="en-US" altLang="zh-TW" dirty="0"/>
              <a:t>Linux</a:t>
            </a:r>
            <a:r>
              <a:rPr lang="zh-TW" altLang="en-US" dirty="0"/>
              <a:t>，</a:t>
            </a:r>
            <a:r>
              <a:rPr lang="en-US" altLang="zh-TW" dirty="0"/>
              <a:t>Mac OS X</a:t>
            </a:r>
            <a:r>
              <a:rPr lang="zh-TW" altLang="en-US" dirty="0"/>
              <a:t>，</a:t>
            </a:r>
            <a:r>
              <a:rPr lang="en-US" altLang="zh-TW" dirty="0"/>
              <a:t>Solaris</a:t>
            </a:r>
            <a:r>
              <a:rPr lang="zh-TW" altLang="en-US" dirty="0"/>
              <a:t>，</a:t>
            </a:r>
            <a:r>
              <a:rPr lang="en-US" altLang="zh-TW" dirty="0"/>
              <a:t>Windows</a:t>
            </a:r>
            <a:r>
              <a:rPr lang="zh-TW" altLang="en-US" dirty="0"/>
              <a:t>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支持超過</a:t>
            </a:r>
            <a:r>
              <a:rPr lang="en-US" altLang="zh-TW" dirty="0"/>
              <a:t>100</a:t>
            </a:r>
            <a:r>
              <a:rPr lang="zh-TW" altLang="en-US" dirty="0"/>
              <a:t>種程式語言和近</a:t>
            </a:r>
            <a:r>
              <a:rPr lang="en-US" altLang="zh-TW" dirty="0"/>
              <a:t>200</a:t>
            </a:r>
            <a:r>
              <a:rPr lang="zh-TW" altLang="en-US" dirty="0"/>
              <a:t>個應用程式開發框架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NetBeans</a:t>
            </a:r>
          </a:p>
          <a:p>
            <a:pPr lvl="1"/>
            <a:r>
              <a:rPr lang="zh-TW" altLang="en-US" dirty="0" smtClean="0"/>
              <a:t>輕量、免費</a:t>
            </a:r>
            <a:r>
              <a:rPr lang="zh-TW" altLang="en-US" dirty="0"/>
              <a:t>、</a:t>
            </a:r>
            <a:r>
              <a:rPr lang="zh-TW" altLang="en-US" dirty="0" smtClean="0"/>
              <a:t>穩定的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開發環境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68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 </a:t>
            </a:r>
            <a:r>
              <a:rPr lang="zh-TW" altLang="en-US" dirty="0" smtClean="0"/>
              <a:t>第一次執行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第一次會詢問</a:t>
            </a:r>
            <a:r>
              <a:rPr lang="en-US" altLang="zh-TW" dirty="0" err="1" smtClean="0"/>
              <a:t>WorkSpace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請改成你喜歡的資料夾，例如我改為：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</a:rPr>
              <a:t>	D:\Java_Work_Space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61257"/>
            <a:ext cx="6439017" cy="3130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513629" y="4698248"/>
            <a:ext cx="1874520" cy="303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77334" y="5647944"/>
            <a:ext cx="415671" cy="57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4663737" y="6271551"/>
            <a:ext cx="402336" cy="32004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007405" y="49637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31922" y="53002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562899" y="5997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3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7020048" y="905947"/>
            <a:ext cx="5015230" cy="3825505"/>
            <a:chOff x="7020048" y="905947"/>
            <a:chExt cx="5015230" cy="3825505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640" y="905947"/>
              <a:ext cx="4628638" cy="3609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向右箭號 11"/>
            <p:cNvSpPr/>
            <p:nvPr/>
          </p:nvSpPr>
          <p:spPr>
            <a:xfrm rot="19920416">
              <a:off x="7020048" y="3793665"/>
              <a:ext cx="738929" cy="9377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641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1.</a:t>
            </a:r>
            <a:r>
              <a:rPr lang="zh-TW" altLang="en-US" dirty="0" smtClean="0"/>
              <a:t>換深色背景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2" y="2224728"/>
            <a:ext cx="2962275" cy="2124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178573">
            <a:off x="1238056" y="208754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530799" y="18553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19635824">
            <a:off x="1313563" y="4258116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148798" y="40763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712" y="1777525"/>
            <a:ext cx="4864653" cy="43006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向右箭號 9"/>
          <p:cNvSpPr/>
          <p:nvPr/>
        </p:nvSpPr>
        <p:spPr>
          <a:xfrm rot="19635824">
            <a:off x="4222333" y="2402690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057568" y="22209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 rot="10800000">
            <a:off x="9131045" y="250576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237467" y="22422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向右箭號 13"/>
          <p:cNvSpPr/>
          <p:nvPr/>
        </p:nvSpPr>
        <p:spPr>
          <a:xfrm rot="10800000">
            <a:off x="9109645" y="5452637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9216067" y="51891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19635824">
            <a:off x="7083750" y="5987474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918985" y="5805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3699523" y="3040874"/>
            <a:ext cx="438912" cy="886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898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2.</a:t>
            </a:r>
            <a:r>
              <a:rPr lang="zh-TW" altLang="en-US" dirty="0" smtClean="0"/>
              <a:t>字體大小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10" y="1227207"/>
            <a:ext cx="5955060" cy="530888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94" y="2215699"/>
            <a:ext cx="2582306" cy="18516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178573">
            <a:off x="788767" y="2026741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28601" y="17666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19635824">
            <a:off x="1017522" y="387875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52757" y="36969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2741752" y="2888712"/>
            <a:ext cx="438912" cy="886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9635824">
            <a:off x="3125973" y="196403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961208" y="17822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 rot="19635824">
            <a:off x="4780927" y="2651078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616162" y="24693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向右箭號 13"/>
          <p:cNvSpPr/>
          <p:nvPr/>
        </p:nvSpPr>
        <p:spPr>
          <a:xfrm rot="19635824">
            <a:off x="4855648" y="3665593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90883" y="34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10800000">
            <a:off x="9196732" y="2125010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9344008" y="18700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0753" y="2772574"/>
            <a:ext cx="2193393" cy="2393726"/>
          </a:xfrm>
          <a:prstGeom prst="rect">
            <a:avLst/>
          </a:prstGeom>
        </p:spPr>
      </p:pic>
      <p:sp>
        <p:nvSpPr>
          <p:cNvPr id="19" name="向右箭號 18"/>
          <p:cNvSpPr/>
          <p:nvPr/>
        </p:nvSpPr>
        <p:spPr>
          <a:xfrm>
            <a:off x="9373778" y="3756278"/>
            <a:ext cx="438912" cy="886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8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JDK</a:t>
            </a:r>
            <a:r>
              <a:rPr lang="zh-TW" altLang="en-US" dirty="0" smtClean="0"/>
              <a:t>及</a:t>
            </a:r>
            <a:r>
              <a:rPr lang="en-US" altLang="zh-TW" dirty="0" smtClean="0"/>
              <a:t>Eclipse</a:t>
            </a:r>
            <a:r>
              <a:rPr lang="zh-TW" altLang="en-US" dirty="0"/>
              <a:t>安裝指引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先安裝</a:t>
            </a:r>
            <a:r>
              <a:rPr lang="en-US" altLang="zh-TW" dirty="0"/>
              <a:t>JDK(Java SE Development </a:t>
            </a:r>
            <a:r>
              <a:rPr lang="en-US" altLang="zh-TW" dirty="0" smtClean="0"/>
              <a:t>Kit)</a:t>
            </a:r>
          </a:p>
          <a:p>
            <a:pPr lvl="1"/>
            <a:r>
              <a:rPr lang="zh-TW" altLang="en-US" dirty="0" smtClean="0"/>
              <a:t>因為</a:t>
            </a:r>
            <a:r>
              <a:rPr lang="en-US" altLang="zh-TW" dirty="0"/>
              <a:t>Eclipse</a:t>
            </a:r>
            <a:r>
              <a:rPr lang="zh-TW" altLang="en-US" dirty="0"/>
              <a:t>必須依靠</a:t>
            </a:r>
            <a:r>
              <a:rPr lang="en-US" altLang="zh-TW" dirty="0"/>
              <a:t>Oracle</a:t>
            </a:r>
            <a:r>
              <a:rPr lang="zh-TW" altLang="en-US" dirty="0"/>
              <a:t>的</a:t>
            </a:r>
            <a:r>
              <a:rPr lang="en-US" altLang="zh-TW" dirty="0"/>
              <a:t>Java</a:t>
            </a:r>
            <a:r>
              <a:rPr lang="zh-TW" altLang="en-US" dirty="0"/>
              <a:t>的虛擬機</a:t>
            </a:r>
            <a:r>
              <a:rPr lang="en-US" altLang="zh-TW" dirty="0"/>
              <a:t>(Java Virtual Machine)</a:t>
            </a:r>
            <a:r>
              <a:rPr lang="zh-TW" altLang="en-US" dirty="0"/>
              <a:t>來執行，所以要先安裝這個「軟體」，這個「軟體」放在</a:t>
            </a:r>
            <a:r>
              <a:rPr lang="en-US" altLang="zh-TW" dirty="0"/>
              <a:t>JDK(Java SE Development Kit)</a:t>
            </a:r>
            <a:r>
              <a:rPr lang="zh-TW" altLang="en-US" dirty="0"/>
              <a:t>裡面，中文稱為</a:t>
            </a:r>
            <a:r>
              <a:rPr lang="en-US" altLang="zh-TW" dirty="0"/>
              <a:t>Java</a:t>
            </a:r>
            <a:r>
              <a:rPr lang="zh-TW" altLang="en-US" dirty="0"/>
              <a:t>開發工具包。</a:t>
            </a:r>
          </a:p>
          <a:p>
            <a:pPr lvl="1"/>
            <a:r>
              <a:rPr lang="zh-TW" altLang="en-US" dirty="0"/>
              <a:t>雖然目前</a:t>
            </a:r>
            <a:r>
              <a:rPr lang="en-US" altLang="zh-TW" dirty="0"/>
              <a:t>JDK</a:t>
            </a:r>
            <a:r>
              <a:rPr lang="zh-TW" altLang="en-US" dirty="0"/>
              <a:t>的版本已經來到</a:t>
            </a:r>
            <a:r>
              <a:rPr lang="en-US" altLang="zh-TW" dirty="0"/>
              <a:t>12(2019/5/8)</a:t>
            </a:r>
            <a:r>
              <a:rPr lang="zh-TW" altLang="en-US" dirty="0"/>
              <a:t>，但目前大多數（</a:t>
            </a:r>
            <a:r>
              <a:rPr lang="en-US" altLang="zh-TW" dirty="0"/>
              <a:t>80%</a:t>
            </a:r>
            <a:r>
              <a:rPr lang="zh-TW" altLang="en-US" dirty="0"/>
              <a:t>以上）的公司還是用</a:t>
            </a:r>
            <a:r>
              <a:rPr lang="en-US" altLang="zh-TW" dirty="0"/>
              <a:t>Java 8</a:t>
            </a:r>
            <a:r>
              <a:rPr lang="zh-TW" altLang="en-US" dirty="0"/>
              <a:t>，請</a:t>
            </a:r>
            <a:r>
              <a:rPr lang="zh-TW" altLang="en-US" dirty="0" smtClean="0"/>
              <a:t>參考，</a:t>
            </a:r>
            <a:r>
              <a:rPr lang="zh-TW" altLang="en-US" dirty="0"/>
              <a:t>因此安裝</a:t>
            </a:r>
            <a:r>
              <a:rPr lang="en-US" altLang="zh-TW" dirty="0"/>
              <a:t>JDK 8</a:t>
            </a:r>
            <a:r>
              <a:rPr lang="zh-TW" altLang="en-US" dirty="0"/>
              <a:t>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i="1" u="sng" dirty="0" smtClean="0">
                <a:solidFill>
                  <a:srgbClr val="FF0000"/>
                </a:solidFill>
              </a:rPr>
              <a:t>如果安裝了</a:t>
            </a:r>
            <a:r>
              <a:rPr lang="en-US" altLang="zh-TW" b="1" i="1" u="sng" dirty="0" smtClean="0">
                <a:solidFill>
                  <a:srgbClr val="FF0000"/>
                </a:solidFill>
              </a:rPr>
              <a:t>Eclipse for Java</a:t>
            </a:r>
            <a:r>
              <a:rPr lang="zh-TW" altLang="en-US" b="1" i="1" u="sng" dirty="0" smtClean="0">
                <a:solidFill>
                  <a:srgbClr val="FF0000"/>
                </a:solidFill>
              </a:rPr>
              <a:t>完整版，則可不要自己安裝</a:t>
            </a:r>
            <a:r>
              <a:rPr lang="en-US" altLang="zh-TW" b="1" i="1" u="sng" dirty="0" smtClean="0">
                <a:solidFill>
                  <a:srgbClr val="FF0000"/>
                </a:solidFill>
              </a:rPr>
              <a:t>JDK</a:t>
            </a:r>
            <a:r>
              <a:rPr lang="zh-TW" altLang="en-US" b="1" i="1" u="sng" dirty="0" smtClean="0">
                <a:solidFill>
                  <a:srgbClr val="FF0000"/>
                </a:solidFill>
              </a:rPr>
              <a:t>。</a:t>
            </a:r>
            <a:endParaRPr lang="en-US" altLang="zh-TW" b="1" i="1" u="sng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接著安裝</a:t>
            </a:r>
            <a:r>
              <a:rPr lang="en-US" altLang="zh-TW" dirty="0" smtClean="0"/>
              <a:t>Eclipse for Java</a:t>
            </a:r>
          </a:p>
          <a:p>
            <a:pPr lvl="1"/>
            <a:r>
              <a:rPr lang="zh-TW" altLang="en-US" dirty="0"/>
              <a:t>萬金油</a:t>
            </a:r>
            <a:r>
              <a:rPr lang="en-US" altLang="zh-TW" dirty="0"/>
              <a:t>IDE</a:t>
            </a:r>
            <a:r>
              <a:rPr lang="zh-TW" altLang="en-US" dirty="0"/>
              <a:t>，幾乎各大程式語言他都</a:t>
            </a:r>
            <a:r>
              <a:rPr lang="zh-TW" altLang="en-US" dirty="0" smtClean="0"/>
              <a:t>支援</a:t>
            </a:r>
            <a:endParaRPr lang="en-US" altLang="zh-TW" dirty="0" smtClean="0"/>
          </a:p>
          <a:p>
            <a:pPr lvl="1"/>
            <a:r>
              <a:rPr lang="zh-TW" altLang="en-US" b="1" u="sng" dirty="0"/>
              <a:t>要記得找 </a:t>
            </a:r>
            <a:r>
              <a:rPr lang="en-US" altLang="zh-TW" b="1" u="sng" dirty="0"/>
              <a:t>for Java</a:t>
            </a:r>
            <a:r>
              <a:rPr lang="zh-TW" altLang="en-US" b="1" u="sng" dirty="0"/>
              <a:t>的來用</a:t>
            </a:r>
            <a:br>
              <a:rPr lang="zh-TW" altLang="en-US" b="1" u="sng" dirty="0"/>
            </a:br>
            <a:endParaRPr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55785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JDK</a:t>
            </a:r>
            <a:r>
              <a:rPr lang="zh-TW" altLang="en-US" dirty="0" smtClean="0"/>
              <a:t>安裝指引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可以先跳過，建議直接安裝完整版</a:t>
            </a:r>
            <a:r>
              <a:rPr lang="en-US" altLang="zh-TW" dirty="0" smtClean="0"/>
              <a:t>Eclipse </a:t>
            </a:r>
            <a:r>
              <a:rPr lang="en-US" altLang="zh-TW" dirty="0" err="1" smtClean="0"/>
              <a:t>fo</a:t>
            </a:r>
            <a:r>
              <a:rPr lang="en-US" altLang="zh-TW" dirty="0" smtClean="0"/>
              <a:t> Java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1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JDK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(1/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zh-TW" altLang="en-US" dirty="0" smtClean="0"/>
              <a:t>關鍵字</a:t>
            </a:r>
            <a:r>
              <a:rPr lang="en-US" altLang="zh-TW" dirty="0"/>
              <a:t>JDK download</a:t>
            </a:r>
            <a:r>
              <a:rPr lang="zh-TW" altLang="en-US" dirty="0" smtClean="0"/>
              <a:t>搜尋</a:t>
            </a:r>
            <a:r>
              <a:rPr lang="zh-TW" altLang="en-US" dirty="0"/>
              <a:t>，</a:t>
            </a:r>
            <a:r>
              <a:rPr lang="zh-TW" altLang="en-US" dirty="0" smtClean="0"/>
              <a:t>點選</a:t>
            </a:r>
            <a:r>
              <a:rPr lang="en-US" altLang="zh-TW" dirty="0"/>
              <a:t>[Java SE - Downloads | Oracle Technology Network | Oracle </a:t>
            </a:r>
            <a:r>
              <a:rPr lang="zh-TW" altLang="en-US" dirty="0"/>
              <a:t>台灣</a:t>
            </a:r>
            <a:r>
              <a:rPr lang="en-US" altLang="zh-TW" dirty="0" smtClean="0"/>
              <a:t>]</a:t>
            </a:r>
            <a:r>
              <a:rPr lang="zh-TW" altLang="en-US" dirty="0" smtClean="0"/>
              <a:t>這個</a:t>
            </a:r>
            <a:r>
              <a:rPr lang="zh-TW" altLang="en-US" dirty="0"/>
              <a:t>網站</a:t>
            </a:r>
          </a:p>
          <a:p>
            <a:r>
              <a:rPr lang="zh-TW" altLang="en-US" dirty="0"/>
              <a:t>或是直接</a:t>
            </a:r>
            <a:r>
              <a:rPr lang="zh-TW" altLang="en-US" dirty="0" smtClean="0"/>
              <a:t>輸入</a:t>
            </a:r>
            <a:r>
              <a:rPr lang="en-US" altLang="zh-TW" dirty="0">
                <a:solidFill>
                  <a:srgbClr val="FF0000"/>
                </a:solidFill>
              </a:rPr>
              <a:t>https://</a:t>
            </a:r>
            <a:r>
              <a:rPr lang="en-US" altLang="zh-TW" dirty="0" smtClean="0">
                <a:solidFill>
                  <a:srgbClr val="FF0000"/>
                </a:solidFill>
              </a:rPr>
              <a:t>www.oracle.com/tw/java/technologies/javase-downloads.html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雖然</a:t>
            </a:r>
            <a:r>
              <a:rPr lang="en-US" altLang="zh-TW" dirty="0" smtClean="0">
                <a:solidFill>
                  <a:schemeClr val="tx1"/>
                </a:solidFill>
              </a:rPr>
              <a:t>Java</a:t>
            </a:r>
            <a:r>
              <a:rPr lang="zh-TW" altLang="en-US" dirty="0" smtClean="0">
                <a:solidFill>
                  <a:schemeClr val="tx1"/>
                </a:solidFill>
              </a:rPr>
              <a:t>版本已經初到了</a:t>
            </a:r>
            <a:r>
              <a:rPr lang="en-US" altLang="zh-TW" dirty="0" smtClean="0">
                <a:solidFill>
                  <a:schemeClr val="tx1"/>
                </a:solidFill>
              </a:rPr>
              <a:t>15(</a:t>
            </a:r>
            <a:r>
              <a:rPr lang="zh-TW" altLang="en-US" dirty="0" smtClean="0">
                <a:solidFill>
                  <a:schemeClr val="tx1"/>
                </a:solidFill>
              </a:rPr>
              <a:t>持續更新中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，但是因為</a:t>
            </a:r>
            <a:r>
              <a:rPr lang="zh-TW" altLang="en-US" dirty="0">
                <a:solidFill>
                  <a:schemeClr val="tx1"/>
                </a:solidFill>
              </a:rPr>
              <a:t>台灣大多數</a:t>
            </a:r>
            <a:r>
              <a:rPr lang="zh-TW" altLang="en-US" dirty="0" smtClean="0">
                <a:solidFill>
                  <a:schemeClr val="tx1"/>
                </a:solidFill>
              </a:rPr>
              <a:t>公司都還在採用</a:t>
            </a:r>
            <a:r>
              <a:rPr lang="en-US" altLang="zh-TW" dirty="0" smtClean="0">
                <a:solidFill>
                  <a:schemeClr val="tx1"/>
                </a:solidFill>
              </a:rPr>
              <a:t>Java 8</a:t>
            </a:r>
            <a:r>
              <a:rPr lang="zh-TW" altLang="en-US" dirty="0" smtClean="0">
                <a:solidFill>
                  <a:schemeClr val="tx1"/>
                </a:solidFill>
              </a:rPr>
              <a:t>，所以我們還是安裝</a:t>
            </a:r>
            <a:r>
              <a:rPr lang="en-US" altLang="zh-TW" dirty="0" smtClean="0">
                <a:solidFill>
                  <a:schemeClr val="tx1"/>
                </a:solidFill>
              </a:rPr>
              <a:t>Java 8</a:t>
            </a:r>
            <a:r>
              <a:rPr lang="zh-TW" altLang="en-US" dirty="0" smtClean="0">
                <a:solidFill>
                  <a:schemeClr val="tx1"/>
                </a:solidFill>
              </a:rPr>
              <a:t>的版本即可。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/>
              <a:t>進入後畫面是右邊這樣。</a:t>
            </a:r>
            <a:endParaRPr lang="en-US" altLang="zh-TW" dirty="0" smtClean="0"/>
          </a:p>
          <a:p>
            <a:r>
              <a:rPr lang="zh-TW" altLang="en-US" sz="2800" b="1" dirty="0">
                <a:solidFill>
                  <a:srgbClr val="FF0000"/>
                </a:solidFill>
              </a:rPr>
              <a:t>不要</a:t>
            </a:r>
            <a:r>
              <a:rPr lang="zh-TW" altLang="en-US" dirty="0"/>
              <a:t>急著點</a:t>
            </a:r>
            <a:r>
              <a:rPr lang="en-US" altLang="zh-TW" dirty="0"/>
              <a:t>JDK Download </a:t>
            </a:r>
            <a:r>
              <a:rPr lang="en-US" altLang="zh-TW" dirty="0" smtClean="0"/>
              <a:t>!</a:t>
            </a:r>
          </a:p>
          <a:p>
            <a:r>
              <a:rPr lang="zh-TW" altLang="en-US" sz="2400" b="1" dirty="0">
                <a:solidFill>
                  <a:srgbClr val="FF0000"/>
                </a:solidFill>
              </a:rPr>
              <a:t>先往下找</a:t>
            </a:r>
            <a:r>
              <a:rPr lang="en-US" altLang="zh-TW" sz="2400" b="1" dirty="0">
                <a:solidFill>
                  <a:srgbClr val="FF0000"/>
                </a:solidFill>
              </a:rPr>
              <a:t>Java SE 8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631" y="3976421"/>
            <a:ext cx="5223345" cy="27535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下箭號 4"/>
          <p:cNvSpPr/>
          <p:nvPr/>
        </p:nvSpPr>
        <p:spPr>
          <a:xfrm>
            <a:off x="8588202" y="6271551"/>
            <a:ext cx="685800" cy="5486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79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(2/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9518227" cy="3880773"/>
          </a:xfrm>
        </p:spPr>
        <p:txBody>
          <a:bodyPr/>
          <a:lstStyle/>
          <a:p>
            <a:r>
              <a:rPr lang="zh-TW" altLang="en-US" dirty="0" smtClean="0"/>
              <a:t>找到</a:t>
            </a:r>
            <a:r>
              <a:rPr lang="en-US" altLang="zh-TW" dirty="0" smtClean="0"/>
              <a:t>Java SE 8</a:t>
            </a:r>
            <a:r>
              <a:rPr lang="zh-TW" altLang="en-US" dirty="0" smtClean="0"/>
              <a:t>之後再點</a:t>
            </a:r>
            <a:r>
              <a:rPr lang="en-US" altLang="zh-TW" dirty="0" smtClean="0"/>
              <a:t>JDK Download</a:t>
            </a:r>
            <a:r>
              <a:rPr lang="zh-TW" altLang="en-US" dirty="0" smtClean="0"/>
              <a:t>。然後出現右邊的畫面。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2" y="2915703"/>
            <a:ext cx="4774633" cy="3355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112278" y="3867803"/>
            <a:ext cx="1706610" cy="2744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5378593" y="2915703"/>
            <a:ext cx="6122736" cy="2982177"/>
            <a:chOff x="5378593" y="2915703"/>
            <a:chExt cx="6122736" cy="298217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5109" y="2915703"/>
              <a:ext cx="5676220" cy="29821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向右箭號 6"/>
            <p:cNvSpPr/>
            <p:nvPr/>
          </p:nvSpPr>
          <p:spPr>
            <a:xfrm>
              <a:off x="5378593" y="4100975"/>
              <a:ext cx="304445" cy="5760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711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(3/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從剛才的頁面往下找到</a:t>
            </a:r>
            <a:r>
              <a:rPr lang="en-US" altLang="zh-TW" dirty="0" smtClean="0"/>
              <a:t>Java SE Development Kit 8u271 </a:t>
            </a:r>
            <a:r>
              <a:rPr lang="zh-TW" altLang="en-US" dirty="0" smtClean="0"/>
              <a:t>如下</a:t>
            </a:r>
            <a:r>
              <a:rPr lang="zh-TW" altLang="en-US" dirty="0">
                <a:sym typeface="Wingdings" panose="05000000000000000000" pitchFamily="2" charset="2"/>
              </a:rPr>
              <a:t>：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/>
              <a:t>數字可能會變化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再往下找，挑選適合版本：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應該大多數都是</a:t>
            </a:r>
            <a:r>
              <a:rPr lang="en-US" altLang="zh-TW" dirty="0"/>
              <a:t>Windows x64</a:t>
            </a:r>
            <a:r>
              <a:rPr lang="zh-TW" altLang="en-US" dirty="0"/>
              <a:t>了，點右邊的下載。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15" y="2516315"/>
            <a:ext cx="6366891" cy="868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15" y="3740253"/>
            <a:ext cx="9004893" cy="1261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7281942" y="4507883"/>
            <a:ext cx="2761366" cy="4938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2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出現如下的說明，要點選接受</a:t>
            </a:r>
            <a:r>
              <a:rPr lang="en-US" altLang="zh-TW" dirty="0" smtClean="0"/>
              <a:t>Oracle</a:t>
            </a:r>
            <a:r>
              <a:rPr lang="zh-TW" altLang="en-US" dirty="0" smtClean="0"/>
              <a:t>的條款才可以下載。點選好即可下載。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400" b="1" dirty="0" smtClean="0">
                <a:solidFill>
                  <a:srgbClr val="FF0000"/>
                </a:solidFill>
              </a:rPr>
              <a:t>還沒完！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198245" y="2488184"/>
            <a:ext cx="7023809" cy="2758821"/>
            <a:chOff x="887349" y="1930400"/>
            <a:chExt cx="7023809" cy="275882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7349" y="1930400"/>
              <a:ext cx="7023809" cy="27588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向右箭號 4"/>
            <p:cNvSpPr/>
            <p:nvPr/>
          </p:nvSpPr>
          <p:spPr>
            <a:xfrm rot="20392875">
              <a:off x="914212" y="2977108"/>
              <a:ext cx="356616" cy="219456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向右箭號 5"/>
            <p:cNvSpPr/>
            <p:nvPr/>
          </p:nvSpPr>
          <p:spPr>
            <a:xfrm rot="20392875">
              <a:off x="2712532" y="3991247"/>
              <a:ext cx="356616" cy="219456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(4/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18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(5/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要有</a:t>
            </a:r>
            <a:r>
              <a:rPr lang="en-US" altLang="zh-TW" dirty="0" smtClean="0"/>
              <a:t>Oracle</a:t>
            </a:r>
            <a:r>
              <a:rPr lang="zh-TW" altLang="en-US" dirty="0" smtClean="0"/>
              <a:t>帳戶才可以下載！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昏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一共約</a:t>
            </a:r>
            <a:r>
              <a:rPr lang="en-US" altLang="zh-TW" dirty="0" smtClean="0"/>
              <a:t>167M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sz="1400" dirty="0" smtClean="0">
                <a:solidFill>
                  <a:schemeClr val="tx1"/>
                </a:solidFill>
              </a:rPr>
              <a:t>網址</a:t>
            </a:r>
            <a:r>
              <a:rPr lang="en-US" altLang="zh-TW" sz="1400" dirty="0" smtClean="0">
                <a:solidFill>
                  <a:schemeClr val="tx1"/>
                </a:solidFill>
              </a:rPr>
              <a:t>:</a:t>
            </a:r>
            <a:r>
              <a:rPr lang="en-US" altLang="zh-TW" sz="1400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altLang="zh-TW" sz="1400" dirty="0">
                <a:solidFill>
                  <a:schemeClr val="tx1"/>
                </a:solidFill>
                <a:hlinkClick r:id="rId2"/>
              </a:rPr>
              <a:t>://drive.google.com/file/d/14OaAHNxH7OaNSuphzqvXZbeGbeAahuVI/view?usp=sharing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803" y="849423"/>
            <a:ext cx="3090101" cy="4421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94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616</TotalTime>
  <Words>891</Words>
  <Application>Microsoft Office PowerPoint</Application>
  <PresentationFormat>寬螢幕</PresentationFormat>
  <Paragraphs>130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微軟正黑體</vt:lpstr>
      <vt:lpstr>Arial</vt:lpstr>
      <vt:lpstr>Trebuchet MS</vt:lpstr>
      <vt:lpstr>Wingdings</vt:lpstr>
      <vt:lpstr>Wingdings 3</vt:lpstr>
      <vt:lpstr>多面向</vt:lpstr>
      <vt:lpstr>Java開發環境建置 --eclipse安裝</vt:lpstr>
      <vt:lpstr>常見的Java IDE工具</vt:lpstr>
      <vt:lpstr>Java JDK及Eclipse安裝指引</vt:lpstr>
      <vt:lpstr>JDK安裝指引</vt:lpstr>
      <vt:lpstr>JDK安裝(1/10)</vt:lpstr>
      <vt:lpstr>JDK安裝(2/10)</vt:lpstr>
      <vt:lpstr>JDK安裝(3/10)</vt:lpstr>
      <vt:lpstr>JDK安裝(4/10)</vt:lpstr>
      <vt:lpstr>JDK安裝(5/10)</vt:lpstr>
      <vt:lpstr>JDK安裝(6/10)</vt:lpstr>
      <vt:lpstr>JDK安裝(7/10)</vt:lpstr>
      <vt:lpstr>JDK安裝(8/10)</vt:lpstr>
      <vt:lpstr>JDK安裝(9/10)</vt:lpstr>
      <vt:lpstr>JDK安裝(10/10)</vt:lpstr>
      <vt:lpstr>Eclipse安裝指引</vt:lpstr>
      <vt:lpstr>Eclipse Java安裝(1/4)</vt:lpstr>
      <vt:lpstr>Eclipse Java安裝(2/4)</vt:lpstr>
      <vt:lpstr>Eclipse Java安裝(3/4)</vt:lpstr>
      <vt:lpstr>Eclipse Java安裝(4/4)</vt:lpstr>
      <vt:lpstr>Eclipse 第一次執行</vt:lpstr>
      <vt:lpstr>其他設定 1.換深色背景</vt:lpstr>
      <vt:lpstr>其他設定 2.字體大小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Java開發環境建置 --eclipse安裝</dc:title>
  <dc:creator>oldinmo@gmail.com</dc:creator>
  <cp:lastModifiedBy>User</cp:lastModifiedBy>
  <cp:revision>33</cp:revision>
  <dcterms:created xsi:type="dcterms:W3CDTF">2020-11-14T04:56:44Z</dcterms:created>
  <dcterms:modified xsi:type="dcterms:W3CDTF">2021-09-14T08:45:55Z</dcterms:modified>
</cp:coreProperties>
</file>