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A118"/>
    <a:srgbClr val="FF99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2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9F076-822F-4A1E-B104-9D9E5204E598}" type="datetimeFigureOut">
              <a:rPr lang="zh-TW" altLang="en-US" smtClean="0"/>
              <a:t>2020/12/13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CC2AA-C655-4FBA-B43A-1E0EEB3314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022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486494" y="6407742"/>
            <a:ext cx="71896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https://github.com/liulawsi/C_Class_202012/tree/main/Section0</a:t>
            </a:r>
            <a:r>
              <a:rPr lang="en-US" altLang="zh-TW" sz="1600" dirty="0" smtClean="0"/>
              <a:t>3</a:t>
            </a:r>
          </a:p>
          <a:p>
            <a:endParaRPr lang="zh-TW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486494" y="6407742"/>
            <a:ext cx="7189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https://github.com/liulawsi/C_Class_202012/tree/main/Section0</a:t>
            </a:r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486494" y="6407742"/>
            <a:ext cx="7189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https://github.com/liulawsi/C_Class_202012/tree/main/Section0</a:t>
            </a:r>
            <a:r>
              <a:rPr lang="en-US" altLang="zh-TW" sz="1600" dirty="0" smtClean="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迴圈</a:t>
            </a:r>
            <a:r>
              <a:rPr lang="zh-TW" altLang="en-US" dirty="0" smtClean="0"/>
              <a:t>大法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啊！</a:t>
            </a:r>
            <a:r>
              <a:rPr lang="zh-TW" altLang="en-US" dirty="0" smtClean="0"/>
              <a:t>鬼</a:t>
            </a:r>
            <a:r>
              <a:rPr lang="zh-TW" altLang="en-US" dirty="0"/>
              <a:t>打牆了！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/>
              <a:pPr/>
              <a:t>109年12月13日星期日</a:t>
            </a:fld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82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計算次方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968912" cy="3880773"/>
          </a:xfrm>
        </p:spPr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請</a:t>
            </a:r>
            <a:r>
              <a:rPr lang="zh-TW" altLang="en-US" dirty="0"/>
              <a:t>輸入</a:t>
            </a:r>
            <a:r>
              <a:rPr lang="zh-TW" altLang="en-US" dirty="0" smtClean="0"/>
              <a:t>整數</a:t>
            </a:r>
            <a:r>
              <a:rPr lang="en-US" altLang="zh-TW" dirty="0" smtClean="0"/>
              <a:t>a=“</a:t>
            </a:r>
            <a:r>
              <a:rPr lang="zh-TW" altLang="en-US" dirty="0" smtClean="0"/>
              <a:t>及</a:t>
            </a:r>
            <a:r>
              <a:rPr lang="en-US" altLang="zh-TW" dirty="0"/>
              <a:t>”</a:t>
            </a:r>
            <a:r>
              <a:rPr lang="zh-TW" altLang="en-US" dirty="0"/>
              <a:t>請輸入</a:t>
            </a:r>
            <a:r>
              <a:rPr lang="zh-TW" altLang="en-US" dirty="0" smtClean="0"/>
              <a:t>整數</a:t>
            </a:r>
            <a:r>
              <a:rPr lang="en-US" altLang="zh-TW" dirty="0" smtClean="0"/>
              <a:t>n=“ </a:t>
            </a:r>
            <a:r>
              <a:rPr lang="zh-TW" altLang="en-US" dirty="0" smtClean="0"/>
              <a:t>，</a:t>
            </a:r>
            <a:r>
              <a:rPr lang="zh-TW" altLang="en-US" dirty="0"/>
              <a:t>輸入</a:t>
            </a:r>
            <a:r>
              <a:rPr lang="zh-TW" altLang="en-US" dirty="0" smtClean="0"/>
              <a:t>完</a:t>
            </a:r>
            <a:r>
              <a:rPr lang="en-US" altLang="zh-TW" dirty="0" err="1" smtClean="0"/>
              <a:t>a,n</a:t>
            </a:r>
            <a:r>
              <a:rPr lang="zh-TW" altLang="en-US" dirty="0" smtClean="0"/>
              <a:t>後顯示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n</a:t>
            </a:r>
            <a:r>
              <a:rPr lang="zh-TW" altLang="en-US" dirty="0" smtClean="0"/>
              <a:t>次方值。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：二個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：計算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b</a:t>
            </a:r>
            <a:r>
              <a:rPr lang="zh-TW" altLang="en-US" dirty="0" smtClean="0"/>
              <a:t>次方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：顯示</a:t>
            </a:r>
            <a:r>
              <a:rPr lang="en-US" altLang="zh-TW" dirty="0"/>
              <a:t>” 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b</a:t>
            </a:r>
            <a:r>
              <a:rPr lang="zh-TW" altLang="en-US" dirty="0" smtClean="0"/>
              <a:t>次方</a:t>
            </a:r>
            <a:r>
              <a:rPr lang="en-US" altLang="zh-TW" dirty="0" smtClean="0"/>
              <a:t>=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a</a:t>
            </a:r>
            <a:r>
              <a:rPr lang="zh-TW" altLang="en-US" b="1" dirty="0" smtClean="0">
                <a:solidFill>
                  <a:srgbClr val="FF0000"/>
                </a:solidFill>
              </a:rPr>
              <a:t>需大於</a:t>
            </a:r>
            <a:r>
              <a:rPr lang="en-US" altLang="zh-TW" b="1" dirty="0" smtClean="0">
                <a:solidFill>
                  <a:srgbClr val="FF0000"/>
                </a:solidFill>
              </a:rPr>
              <a:t>0, b</a:t>
            </a:r>
            <a:r>
              <a:rPr lang="zh-TW" altLang="en-US" b="1" dirty="0" smtClean="0">
                <a:solidFill>
                  <a:srgbClr val="FF0000"/>
                </a:solidFill>
              </a:rPr>
              <a:t>需大於等於</a:t>
            </a:r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646246" y="3292066"/>
            <a:ext cx="4908613" cy="3376958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a=</a:t>
              </a:r>
              <a:r>
                <a:rPr lang="en-US" altLang="zh-TW" dirty="0">
                  <a:solidFill>
                    <a:srgbClr val="0070C0"/>
                  </a:solidFill>
                </a:rPr>
                <a:t>2</a:t>
              </a:r>
              <a:endParaRPr lang="en-US" altLang="zh-TW" dirty="0" smtClean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次方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=8</a:t>
              </a:r>
            </a:p>
            <a:p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a=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pow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96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練習五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計算階乘</a:t>
            </a:r>
            <a:r>
              <a:rPr lang="en-US" altLang="zh-TW" dirty="0" smtClean="0"/>
              <a:t>n!=1x2x2x…</a:t>
            </a:r>
            <a:r>
              <a:rPr lang="en-US" altLang="zh-TW" dirty="0" err="1" smtClean="0"/>
              <a:t>xn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659363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</a:t>
            </a:r>
            <a:r>
              <a:rPr lang="en-US" altLang="zh-TW" dirty="0" smtClean="0"/>
              <a:t>=“</a:t>
            </a:r>
            <a:r>
              <a:rPr lang="zh-TW" altLang="en-US" dirty="0" smtClean="0"/>
              <a:t>，輸入</a:t>
            </a:r>
            <a:r>
              <a:rPr lang="zh-TW" altLang="en-US" dirty="0"/>
              <a:t>完</a:t>
            </a:r>
            <a:r>
              <a:rPr lang="zh-TW" altLang="en-US" dirty="0" smtClean="0"/>
              <a:t>後依照</a:t>
            </a:r>
            <a:r>
              <a:rPr lang="zh-TW" altLang="en-US" dirty="0"/>
              <a:t>輸入的整數顯示</a:t>
            </a:r>
            <a:r>
              <a:rPr lang="en-US" altLang="zh-TW" dirty="0"/>
              <a:t>”</a:t>
            </a:r>
            <a:r>
              <a:rPr lang="en-US" altLang="zh-TW" dirty="0" smtClean="0"/>
              <a:t>1x2x3x…..</a:t>
            </a:r>
            <a:r>
              <a:rPr lang="en-US" altLang="zh-TW" dirty="0" err="1" smtClean="0"/>
              <a:t>xN</a:t>
            </a:r>
            <a:r>
              <a:rPr lang="en-US" altLang="zh-TW" dirty="0" smtClean="0"/>
              <a:t>=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”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：計算</a:t>
            </a:r>
            <a:r>
              <a:rPr lang="en-US" altLang="zh-TW" dirty="0" smtClean="0"/>
              <a:t>n!</a:t>
            </a:r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：顯示</a:t>
            </a:r>
            <a:r>
              <a:rPr lang="en-US" altLang="zh-TW" dirty="0"/>
              <a:t>” 1x2x3x…..</a:t>
            </a:r>
            <a:r>
              <a:rPr lang="en-US" altLang="zh-TW" dirty="0" err="1"/>
              <a:t>xN</a:t>
            </a:r>
            <a:r>
              <a:rPr lang="en-US" altLang="zh-TW" dirty="0"/>
              <a:t>=</a:t>
            </a:r>
            <a:r>
              <a:rPr lang="zh-TW" altLang="en-US" dirty="0" smtClean="0"/>
              <a:t>總和</a:t>
            </a:r>
            <a:r>
              <a:rPr lang="en-US" altLang="zh-TW" dirty="0"/>
              <a:t>”</a:t>
            </a:r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1x2x3x4x5=120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1x2x3=6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N=6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1x2x3x4x5x6=720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902219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F</a:t>
            </a:r>
            <a:r>
              <a:rPr lang="en-US" altLang="zh-TW" dirty="0" smtClean="0">
                <a:solidFill>
                  <a:srgbClr val="C00000"/>
                </a:solidFill>
              </a:rPr>
              <a:t>actorial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8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找出所有因數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輸入一個整數</a:t>
            </a:r>
            <a:r>
              <a:rPr lang="en-US" altLang="zh-TW" dirty="0"/>
              <a:t>N</a:t>
            </a:r>
            <a:r>
              <a:rPr lang="zh-TW" altLang="en-US" dirty="0"/>
              <a:t>，</a:t>
            </a:r>
            <a:r>
              <a:rPr lang="zh-TW" altLang="en-US" dirty="0" smtClean="0"/>
              <a:t>輸出</a:t>
            </a:r>
            <a:r>
              <a:rPr lang="en-US" altLang="zh-TW" dirty="0" smtClean="0"/>
              <a:t>N</a:t>
            </a:r>
            <a:r>
              <a:rPr lang="zh-TW" altLang="en-US" dirty="0"/>
              <a:t>的</a:t>
            </a:r>
            <a:r>
              <a:rPr lang="zh-TW" altLang="en-US" dirty="0" smtClean="0"/>
              <a:t>所有因數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因數</a:t>
            </a:r>
            <a:r>
              <a:rPr lang="zh-TW" altLang="en-US" b="1" dirty="0">
                <a:solidFill>
                  <a:srgbClr val="FF0000"/>
                </a:solidFill>
              </a:rPr>
              <a:t>定義</a:t>
            </a:r>
            <a:r>
              <a:rPr lang="zh-TW" altLang="en-US" b="1" dirty="0" smtClean="0">
                <a:solidFill>
                  <a:srgbClr val="FF0000"/>
                </a:solidFill>
              </a:rPr>
              <a:t>：可以把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整除的數即為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的因數。</a:t>
            </a:r>
            <a:endParaRPr lang="zh-TW" altLang="en-US" b="1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用</a:t>
            </a:r>
            <a:r>
              <a:rPr lang="en-US" altLang="zh-TW" dirty="0" smtClean="0"/>
              <a:t>for</a:t>
            </a:r>
            <a:r>
              <a:rPr lang="zh-TW" altLang="en-US" dirty="0"/>
              <a:t>迴圈，用</a:t>
            </a:r>
            <a:r>
              <a:rPr lang="en-US" altLang="zh-TW" dirty="0"/>
              <a:t>mod(%)</a:t>
            </a:r>
            <a:r>
              <a:rPr lang="zh-TW" altLang="en-US" dirty="0"/>
              <a:t>去試驗是否</a:t>
            </a:r>
            <a:r>
              <a:rPr lang="zh-TW" altLang="en-US" dirty="0" smtClean="0"/>
              <a:t>為因數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的所有因數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1,2,5,10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24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24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zh-TW" altLang="en-US" dirty="0">
                  <a:solidFill>
                    <a:schemeClr val="tx1"/>
                  </a:solidFill>
                </a:rPr>
                <a:t>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1,2,3,4,6,8,12,24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29105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Factors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40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迴圈地獄第二層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雙重迴圈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迴圈包迴圈比大腸包小腸難吃多了。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196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進階迴圈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雙重</a:t>
            </a:r>
            <a:r>
              <a:rPr lang="en-US" altLang="zh-TW" dirty="0"/>
              <a:t>for</a:t>
            </a:r>
            <a:r>
              <a:rPr lang="zh-TW" altLang="en-US" dirty="0"/>
              <a:t>迴圈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雙重</a:t>
            </a:r>
            <a:r>
              <a:rPr lang="en-US" altLang="zh-TW" dirty="0" smtClean="0"/>
              <a:t>for</a:t>
            </a:r>
            <a:r>
              <a:rPr lang="zh-TW" altLang="en-US" dirty="0"/>
              <a:t>迴圈語法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兩</a:t>
            </a:r>
            <a:r>
              <a:rPr lang="zh-TW" altLang="en-US" dirty="0"/>
              <a:t>個迴圈</a:t>
            </a:r>
            <a:r>
              <a:rPr lang="zh-TW" altLang="en-US" dirty="0" smtClean="0"/>
              <a:t>中的各自四</a:t>
            </a:r>
            <a:r>
              <a:rPr lang="zh-TW" altLang="en-US" dirty="0"/>
              <a:t>件事情不會一樣，要獨立思考該怎麼寫。</a:t>
            </a:r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275" y="2160589"/>
            <a:ext cx="6023325" cy="212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90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星星方陣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程式顯示”請輸入整數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，輸入完後依照輸入的整數</a:t>
            </a:r>
            <a:r>
              <a:rPr lang="zh-TW" altLang="en-US" dirty="0" smtClean="0"/>
              <a:t>顯示一個＊號方陣。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重點：</a:t>
            </a: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</a:t>
            </a:r>
            <a:r>
              <a:rPr lang="zh-TW" altLang="en-US" dirty="0"/>
              <a:t>沒計算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 err="1" smtClean="0"/>
              <a:t>NxN</a:t>
            </a:r>
            <a:r>
              <a:rPr lang="zh-TW" altLang="en-US" dirty="0" smtClean="0"/>
              <a:t>的星星方陣</a:t>
            </a:r>
            <a:endParaRPr lang="zh-TW" altLang="en-US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4264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677334" y="5856696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C00000"/>
                </a:solidFill>
              </a:rPr>
              <a:t>StarsHell_II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59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二參考程式碼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93344"/>
            <a:ext cx="4809066" cy="491223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868" y="1593344"/>
            <a:ext cx="25431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練習七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星星直角三角形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程式顯示”請輸入整數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，輸入完後依照輸入的整數顯示一個＊</a:t>
            </a:r>
            <a:r>
              <a:rPr lang="zh-TW" altLang="en-US" dirty="0" smtClean="0"/>
              <a:t>號直角三角形。</a:t>
            </a:r>
            <a:endParaRPr lang="en-US" altLang="zh-TW" dirty="0"/>
          </a:p>
          <a:p>
            <a:r>
              <a:rPr lang="zh-TW" altLang="en-US" dirty="0"/>
              <a:t>思考重點：</a:t>
            </a: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運算：沒計算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zh-TW" altLang="en-US" dirty="0"/>
              <a:t>＊號</a:t>
            </a:r>
            <a:r>
              <a:rPr lang="zh-TW" altLang="en-US" dirty="0" smtClean="0"/>
              <a:t>直角三角形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4264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C00000"/>
                </a:solidFill>
              </a:rPr>
              <a:t>StarsHell_III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87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練習八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星星反直角三角形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67502" cy="3880773"/>
          </a:xfrm>
        </p:spPr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顯示“請</a:t>
            </a:r>
            <a:r>
              <a:rPr lang="zh-TW" altLang="en-US" dirty="0"/>
              <a:t>輸入整數</a:t>
            </a:r>
            <a:r>
              <a:rPr lang="en-US" altLang="zh-TW" dirty="0"/>
              <a:t>N</a:t>
            </a:r>
            <a:r>
              <a:rPr lang="en-US" altLang="zh-TW" dirty="0" smtClean="0"/>
              <a:t>=</a:t>
            </a:r>
            <a:r>
              <a:rPr lang="zh-TW" altLang="en-US" dirty="0" smtClean="0"/>
              <a:t>”，然後</a:t>
            </a:r>
            <a:r>
              <a:rPr lang="zh-TW" altLang="en-US" dirty="0"/>
              <a:t>依照輸入的整數顯示一個＊</a:t>
            </a:r>
            <a:r>
              <a:rPr lang="zh-TW" altLang="en-US" dirty="0" smtClean="0"/>
              <a:t>號反直角三角形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運算：沒計算</a:t>
            </a:r>
            <a:endParaRPr lang="en-US" altLang="zh-TW" dirty="0"/>
          </a:p>
          <a:p>
            <a:pPr lvl="1"/>
            <a:r>
              <a:rPr lang="zh-TW" altLang="en-US" dirty="0"/>
              <a:t>輸出：顯示＊號直角三角形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4264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69745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C00000"/>
                </a:solidFill>
              </a:rPr>
              <a:t>StarsHell_IV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75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練習九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星星靠右直角三角形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程式顯示“請輸入整數</a:t>
            </a:r>
            <a:r>
              <a:rPr lang="en-US" altLang="zh-TW" dirty="0"/>
              <a:t>N=</a:t>
            </a:r>
            <a:r>
              <a:rPr lang="zh-TW" altLang="en-US" dirty="0"/>
              <a:t>”，然後依照輸入的整數顯示一個＊號靠右直角三角形。</a:t>
            </a:r>
            <a:endParaRPr lang="en-US" altLang="zh-TW" dirty="0"/>
          </a:p>
          <a:p>
            <a:r>
              <a:rPr lang="zh-TW" altLang="en-US" dirty="0"/>
              <a:t>思考重點：</a:t>
            </a: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運算：沒計算</a:t>
            </a:r>
            <a:endParaRPr lang="en-US" altLang="zh-TW" dirty="0"/>
          </a:p>
          <a:p>
            <a:pPr lvl="1"/>
            <a:r>
              <a:rPr lang="zh-TW" altLang="en-US" dirty="0"/>
              <a:t>輸出：顯示＊號靠右直角三角形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多一件事，星號前需要幾個空白？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677334" y="5769745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C00000"/>
                </a:solidFill>
              </a:rPr>
              <a:t>StarsHell_V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8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</a:t>
            </a:r>
            <a:r>
              <a:rPr lang="zh-TW" altLang="en-US" dirty="0" smtClean="0"/>
              <a:t>圈是甚麼？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002219" cy="3880773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程式在運作的</a:t>
            </a:r>
            <a:r>
              <a:rPr lang="zh-TW" altLang="en-US" dirty="0"/>
              <a:t>時候，時常會需要重複執行</a:t>
            </a:r>
            <a:r>
              <a:rPr lang="zh-TW" altLang="en-US" b="1" dirty="0" smtClean="0">
                <a:solidFill>
                  <a:srgbClr val="FF0000"/>
                </a:solidFill>
              </a:rPr>
              <a:t>某些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</a:rPr>
              <a:t>一個以上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/>
              <a:t>相同</a:t>
            </a:r>
            <a:r>
              <a:rPr lang="zh-TW" altLang="en-US" dirty="0"/>
              <a:t>的</a:t>
            </a:r>
            <a:r>
              <a:rPr lang="zh-TW" altLang="en-US" dirty="0" smtClean="0"/>
              <a:t>步驟。</a:t>
            </a:r>
            <a:endParaRPr lang="en-US" altLang="zh-TW" dirty="0" smtClean="0"/>
          </a:p>
          <a:p>
            <a:r>
              <a:rPr lang="zh-TW" altLang="en-US" dirty="0" smtClean="0"/>
              <a:t>迴</a:t>
            </a:r>
            <a:r>
              <a:rPr lang="zh-TW" altLang="en-US" dirty="0"/>
              <a:t>圈 </a:t>
            </a:r>
            <a:r>
              <a:rPr lang="en-US" altLang="zh-TW" dirty="0"/>
              <a:t>(loop) </a:t>
            </a:r>
            <a:r>
              <a:rPr lang="zh-TW" altLang="en-US" dirty="0"/>
              <a:t>的作用是讓指定的</a:t>
            </a:r>
            <a:r>
              <a:rPr lang="zh-TW" altLang="en-US" b="1" dirty="0">
                <a:solidFill>
                  <a:srgbClr val="FF0000"/>
                </a:solidFill>
              </a:rPr>
              <a:t>某段敘述</a:t>
            </a:r>
            <a:r>
              <a:rPr lang="zh-TW" altLang="en-US" dirty="0" smtClean="0"/>
              <a:t>在</a:t>
            </a:r>
            <a:r>
              <a:rPr lang="zh-TW" altLang="en-US" b="1" dirty="0" smtClean="0">
                <a:solidFill>
                  <a:srgbClr val="FF0000"/>
                </a:solidFill>
              </a:rPr>
              <a:t>符合特定條件</a:t>
            </a:r>
            <a:r>
              <a:rPr lang="zh-TW" altLang="en-US" dirty="0" smtClean="0"/>
              <a:t>的</a:t>
            </a:r>
            <a:r>
              <a:rPr lang="zh-TW" altLang="en-US" dirty="0"/>
              <a:t>情況下一直重覆</a:t>
            </a:r>
            <a:r>
              <a:rPr lang="zh-TW" altLang="en-US" dirty="0" smtClean="0"/>
              <a:t>執行</a:t>
            </a:r>
            <a:endParaRPr lang="en-US" altLang="zh-TW" dirty="0" smtClean="0"/>
          </a:p>
          <a:p>
            <a:r>
              <a:rPr lang="zh-TW" altLang="en-US" dirty="0"/>
              <a:t>迴圈</a:t>
            </a:r>
            <a:r>
              <a:rPr lang="zh-TW" altLang="en-US" dirty="0" smtClean="0"/>
              <a:t>是</a:t>
            </a:r>
            <a:r>
              <a:rPr lang="zh-TW" altLang="en-US" dirty="0"/>
              <a:t>程式設計中很重要的一種控制結構。我們可以利用迴圈來進行重覆性的資料</a:t>
            </a:r>
            <a:r>
              <a:rPr lang="zh-TW" altLang="en-US" b="1" dirty="0"/>
              <a:t>輸入、處理</a:t>
            </a:r>
            <a:r>
              <a:rPr lang="zh-TW" altLang="en-US" dirty="0"/>
              <a:t>與</a:t>
            </a:r>
            <a:r>
              <a:rPr lang="zh-TW" altLang="en-US" b="1" dirty="0"/>
              <a:t>輸出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常見的迴圈有</a:t>
            </a:r>
            <a:r>
              <a:rPr lang="en-US" altLang="zh-TW" b="1" dirty="0">
                <a:solidFill>
                  <a:srgbClr val="FF0000"/>
                </a:solidFill>
              </a:rPr>
              <a:t>for</a:t>
            </a:r>
            <a:r>
              <a:rPr lang="zh-TW" altLang="en-US" dirty="0"/>
              <a:t>迴圈、</a:t>
            </a:r>
            <a:r>
              <a:rPr lang="en-US" altLang="zh-TW" b="1" dirty="0">
                <a:solidFill>
                  <a:srgbClr val="FF0000"/>
                </a:solidFill>
              </a:rPr>
              <a:t>while</a:t>
            </a:r>
            <a:r>
              <a:rPr lang="zh-TW" altLang="en-US" dirty="0"/>
              <a:t>迴圈、</a:t>
            </a:r>
            <a:r>
              <a:rPr lang="en-US" altLang="zh-TW" b="1" dirty="0">
                <a:solidFill>
                  <a:srgbClr val="FF0000"/>
                </a:solidFill>
              </a:rPr>
              <a:t>do-while</a:t>
            </a:r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endParaRPr lang="en-US" altLang="zh-TW" dirty="0" smtClean="0"/>
          </a:p>
          <a:p>
            <a:r>
              <a:rPr lang="zh-TW" altLang="en-US" dirty="0" smtClean="0"/>
              <a:t>很多物件</a:t>
            </a:r>
            <a:r>
              <a:rPr lang="zh-TW" altLang="en-US" dirty="0"/>
              <a:t>導向語言特有的</a:t>
            </a:r>
            <a:r>
              <a:rPr lang="en-US" altLang="zh-TW" b="1" dirty="0" err="1">
                <a:solidFill>
                  <a:srgbClr val="FF0000"/>
                </a:solidFill>
              </a:rPr>
              <a:t>foreach</a:t>
            </a:r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r>
              <a:rPr lang="en-US" altLang="zh-TW" dirty="0" smtClean="0"/>
              <a:t>(C</a:t>
            </a:r>
            <a:r>
              <a:rPr lang="zh-TW" altLang="en-US" dirty="0" smtClean="0"/>
              <a:t>語言沒有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endParaRPr lang="en-US" altLang="zh-TW" dirty="0"/>
          </a:p>
          <a:p>
            <a:pPr lvl="1"/>
            <a:r>
              <a:rPr lang="zh-TW" altLang="en-US" dirty="0" smtClean="0"/>
              <a:t>右圖如果</a:t>
            </a:r>
            <a:r>
              <a:rPr lang="en-US" altLang="zh-TW" dirty="0" smtClean="0"/>
              <a:t>(2)</a:t>
            </a:r>
            <a:r>
              <a:rPr lang="zh-TW" altLang="en-US" dirty="0" smtClean="0"/>
              <a:t>之判斷條件成立，則回執行</a:t>
            </a:r>
            <a:r>
              <a:rPr lang="en-US" altLang="zh-TW" dirty="0" smtClean="0"/>
              <a:t>(3)</a:t>
            </a:r>
            <a:r>
              <a:rPr lang="zh-TW" altLang="en-US" dirty="0" smtClean="0"/>
              <a:t>之工作</a:t>
            </a:r>
            <a:r>
              <a:rPr lang="en-US" altLang="zh-TW" dirty="0" smtClean="0"/>
              <a:t>A</a:t>
            </a:r>
            <a:r>
              <a:rPr lang="zh-TW" altLang="en-US" dirty="0" smtClean="0"/>
              <a:t>，然後再次判斷，再次成立就再執行一次，因此可以多次執行。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7672508" y="1404154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08501" y="4319687"/>
            <a:ext cx="1271016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工作</a:t>
            </a:r>
            <a:r>
              <a:rPr lang="en-US" altLang="zh-TW" dirty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單箭頭接點 5"/>
          <p:cNvCxnSpPr>
            <a:stCxn id="4" idx="2"/>
            <a:endCxn id="12" idx="0"/>
          </p:cNvCxnSpPr>
          <p:nvPr/>
        </p:nvCxnSpPr>
        <p:spPr>
          <a:xfrm>
            <a:off x="8244008" y="1796330"/>
            <a:ext cx="0" cy="117558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stCxn id="12" idx="2"/>
            <a:endCxn id="5" idx="0"/>
          </p:cNvCxnSpPr>
          <p:nvPr/>
        </p:nvCxnSpPr>
        <p:spPr>
          <a:xfrm>
            <a:off x="8244008" y="3835883"/>
            <a:ext cx="1" cy="48380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5" idx="2"/>
            <a:endCxn id="11" idx="0"/>
          </p:cNvCxnSpPr>
          <p:nvPr/>
        </p:nvCxnSpPr>
        <p:spPr>
          <a:xfrm flipH="1">
            <a:off x="8244008" y="5078445"/>
            <a:ext cx="1" cy="57074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矩形 10"/>
          <p:cNvSpPr/>
          <p:nvPr/>
        </p:nvSpPr>
        <p:spPr>
          <a:xfrm>
            <a:off x="7672508" y="5649186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2" name="菱形 11"/>
          <p:cNvSpPr/>
          <p:nvPr/>
        </p:nvSpPr>
        <p:spPr>
          <a:xfrm>
            <a:off x="7027856" y="2971917"/>
            <a:ext cx="2432304" cy="86396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判斷條件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肘形接點 12"/>
          <p:cNvCxnSpPr>
            <a:stCxn id="33" idx="0"/>
          </p:cNvCxnSpPr>
          <p:nvPr/>
        </p:nvCxnSpPr>
        <p:spPr>
          <a:xfrm rot="16200000" flipV="1">
            <a:off x="9272510" y="1502860"/>
            <a:ext cx="553600" cy="252410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9409086" y="3034568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248022" y="386598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210475" y="186279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(1)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980265" y="295545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(2)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7993150" y="424428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(4)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0175855" y="3041713"/>
            <a:ext cx="1271016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工作</a:t>
            </a:r>
            <a:r>
              <a:rPr lang="en-US" altLang="zh-TW" dirty="0" smtClean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單箭頭接點 34"/>
          <p:cNvCxnSpPr>
            <a:stCxn id="12" idx="3"/>
            <a:endCxn id="33" idx="1"/>
          </p:cNvCxnSpPr>
          <p:nvPr/>
        </p:nvCxnSpPr>
        <p:spPr>
          <a:xfrm>
            <a:off x="9460160" y="3403900"/>
            <a:ext cx="715695" cy="171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10573157" y="297191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(3)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27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372" y="2380242"/>
            <a:ext cx="4791075" cy="326707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思考方式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897317" y="2333022"/>
          <a:ext cx="5183443" cy="2771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283">
                  <a:extLst>
                    <a:ext uri="{9D8B030D-6E8A-4147-A177-3AD203B41FA5}">
                      <a16:colId xmlns:a16="http://schemas.microsoft.com/office/drawing/2014/main" val="90040744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86147459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3805994828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119540309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582880592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2049097316"/>
                    </a:ext>
                  </a:extLst>
                </a:gridCol>
                <a:gridCol w="1078992">
                  <a:extLst>
                    <a:ext uri="{9D8B030D-6E8A-4147-A177-3AD203B41FA5}">
                      <a16:colId xmlns:a16="http://schemas.microsoft.com/office/drawing/2014/main" val="1829631013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1628810145"/>
                    </a:ext>
                  </a:extLst>
                </a:gridCol>
              </a:tblGrid>
              <a:tr h="54798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空白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316110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513186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120381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165938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366689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240280" y="22230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N=4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157357" y="510409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N-i-1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366276" y="510409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11" name="直線單箭頭接點 10"/>
          <p:cNvCxnSpPr>
            <a:stCxn id="6" idx="3"/>
          </p:cNvCxnSpPr>
          <p:nvPr/>
        </p:nvCxnSpPr>
        <p:spPr>
          <a:xfrm flipV="1">
            <a:off x="4846969" y="3236976"/>
            <a:ext cx="2486519" cy="20517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7" idx="3"/>
          </p:cNvCxnSpPr>
          <p:nvPr/>
        </p:nvCxnSpPr>
        <p:spPr>
          <a:xfrm flipV="1">
            <a:off x="5860322" y="4087368"/>
            <a:ext cx="1372582" cy="12013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右彎箭號 2"/>
          <p:cNvSpPr/>
          <p:nvPr/>
        </p:nvSpPr>
        <p:spPr>
          <a:xfrm rot="10800000">
            <a:off x="2843348" y="3022839"/>
            <a:ext cx="246888" cy="21413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右彎箭號 12"/>
          <p:cNvSpPr/>
          <p:nvPr/>
        </p:nvSpPr>
        <p:spPr>
          <a:xfrm rot="10800000">
            <a:off x="2843349" y="3532530"/>
            <a:ext cx="246888" cy="21413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右彎箭號 13"/>
          <p:cNvSpPr/>
          <p:nvPr/>
        </p:nvSpPr>
        <p:spPr>
          <a:xfrm rot="10800000">
            <a:off x="2843348" y="4087368"/>
            <a:ext cx="246888" cy="21413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右彎箭號 14"/>
          <p:cNvSpPr/>
          <p:nvPr/>
        </p:nvSpPr>
        <p:spPr>
          <a:xfrm rot="10800000">
            <a:off x="2843348" y="4642205"/>
            <a:ext cx="246888" cy="21413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34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找質數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659363" cy="3880773"/>
          </a:xfrm>
        </p:spPr>
        <p:txBody>
          <a:bodyPr/>
          <a:lstStyle/>
          <a:p>
            <a:r>
              <a:rPr lang="zh-TW" altLang="en-US" dirty="0" smtClean="0"/>
              <a:t>輸入一個整數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，輸出小於或等於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的所有質數</a:t>
            </a:r>
            <a:endParaRPr lang="en-US" altLang="zh-TW" dirty="0" smtClean="0"/>
          </a:p>
          <a:p>
            <a:r>
              <a:rPr lang="zh-TW" altLang="en-US" dirty="0"/>
              <a:t>思考重點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質數定義：除了</a:t>
            </a:r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r>
              <a:rPr lang="zh-TW" altLang="en-US" b="1" dirty="0" smtClean="0">
                <a:solidFill>
                  <a:srgbClr val="FF0000"/>
                </a:solidFill>
              </a:rPr>
              <a:t>與自己本身以外，沒有一個整數可以把他整除的數為質數。</a:t>
            </a:r>
            <a:endParaRPr lang="zh-TW" altLang="en-US" b="1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：用雙重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迴圈，用</a:t>
            </a:r>
            <a:r>
              <a:rPr lang="en-US" altLang="zh-TW" dirty="0" smtClean="0"/>
              <a:t>mod(%)</a:t>
            </a:r>
            <a:r>
              <a:rPr lang="zh-TW" altLang="en-US" dirty="0" smtClean="0"/>
              <a:t>去試驗是否為質數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輸出：小於或等於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的質數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小</a:t>
            </a:r>
            <a:r>
              <a:rPr lang="zh-TW" altLang="en-US" dirty="0" smtClean="0">
                <a:solidFill>
                  <a:srgbClr val="FF0000"/>
                </a:solidFill>
              </a:rPr>
              <a:t>技巧：設立</a:t>
            </a:r>
            <a:r>
              <a:rPr lang="en-US" altLang="zh-TW" dirty="0" smtClean="0">
                <a:solidFill>
                  <a:srgbClr val="FF0000"/>
                </a:solidFill>
              </a:rPr>
              <a:t>flag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2,3,5,7,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2,3,5,7,11,13,17,19,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866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C00000"/>
                </a:solidFill>
              </a:rPr>
              <a:t>PrimeNumbers_I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7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練習十參考程式碼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09967"/>
            <a:ext cx="5924634" cy="495274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0095" y="1852739"/>
            <a:ext cx="31718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77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練習十一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九九乘法表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輸出九九乘法表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重點：</a:t>
            </a:r>
            <a:endParaRPr lang="en-US" altLang="zh-TW" dirty="0"/>
          </a:p>
          <a:p>
            <a:pPr lvl="1"/>
            <a:r>
              <a:rPr lang="zh-TW" altLang="en-US" dirty="0" smtClean="0"/>
              <a:t>輸入：無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運算</a:t>
            </a:r>
            <a:r>
              <a:rPr lang="zh-TW" altLang="en-US" dirty="0"/>
              <a:t>：用雙重</a:t>
            </a:r>
            <a:r>
              <a:rPr lang="en-US" altLang="zh-TW" dirty="0"/>
              <a:t>for</a:t>
            </a:r>
            <a:r>
              <a:rPr lang="zh-TW" altLang="en-US" dirty="0"/>
              <a:t>迴圈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 lvl="1"/>
            <a:r>
              <a:rPr lang="zh-TW" altLang="en-US" dirty="0"/>
              <a:t>輸出：九九乘法表</a:t>
            </a:r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宣告：需要幾個？叫甚麼名字？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關鍵在於顯示的</a:t>
            </a:r>
            <a:r>
              <a:rPr lang="zh-TW" altLang="en-US" dirty="0" smtClean="0">
                <a:solidFill>
                  <a:srgbClr val="FF0000"/>
                </a:solidFill>
              </a:rPr>
              <a:t>漂亮！</a:t>
            </a:r>
            <a:endParaRPr lang="zh-TW" altLang="en-US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906386" y="26416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rgbClr val="C00000"/>
                  </a:solidFill>
                </a:rPr>
                <a:t>2x2=4	2x3=6	2x4=8……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3x2=6	3x3=9	3x4=12….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4x2=8	4x3=12	4x4=16….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>
                  <a:solidFill>
                    <a:srgbClr val="C00000"/>
                  </a:solidFill>
                </a:rPr>
                <a:t>.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6906385" y="3429000"/>
            <a:ext cx="4908613" cy="3332480"/>
            <a:chOff x="8833104" y="502920"/>
            <a:chExt cx="2587752" cy="1427480"/>
          </a:xfrm>
        </p:grpSpPr>
        <p:sp>
          <p:nvSpPr>
            <p:cNvPr id="9" name="圓角矩形 8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rgbClr val="C00000"/>
                  </a:solidFill>
                </a:rPr>
                <a:t>2x2=4	3x2=6	4x2=8……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2x3=6	3x3=9	4x3=12….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2x4=8	4x4=12	4x4=16….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>
                  <a:solidFill>
                    <a:srgbClr val="C00000"/>
                  </a:solidFill>
                </a:rPr>
                <a:t>.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1" name="梯形 10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9482141" y="225441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基本款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9482141" y="542650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進階款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77334" y="5626556"/>
            <a:ext cx="2408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C00000"/>
                </a:solidFill>
              </a:rPr>
              <a:t>MultiplicationTable_I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100" b="0" i="0" u="none" strike="noStrike" cap="none" normalizeH="0" baseline="0" smtClean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Multiplication Table</a:t>
            </a:r>
            <a:r>
              <a:rPr kumimoji="0" lang="zh-TW" altLang="zh-TW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152400" y="2553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77334" y="5902219"/>
            <a:ext cx="2472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C00000"/>
                </a:solidFill>
              </a:rPr>
              <a:t>MultiplicationTable_II</a:t>
            </a:r>
            <a:r>
              <a:rPr lang="en-US" altLang="zh-TW" dirty="0" smtClean="0">
                <a:solidFill>
                  <a:srgbClr val="C00000"/>
                </a:solidFill>
              </a:rPr>
              <a:t> </a:t>
            </a:r>
            <a:endParaRPr lang="en-US" altLang="zh-TW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90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77334" y="2700867"/>
            <a:ext cx="8812105" cy="1826581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迴圈地獄第</a:t>
            </a:r>
            <a:r>
              <a:rPr lang="zh-TW" altLang="en-US" dirty="0" smtClean="0"/>
              <a:t>三層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while</a:t>
            </a:r>
            <a:r>
              <a:rPr lang="zh-TW" altLang="en-US" dirty="0" smtClean="0"/>
              <a:t>與</a:t>
            </a:r>
            <a:r>
              <a:rPr lang="en-US" altLang="zh-TW" dirty="0" smtClean="0"/>
              <a:t>do-while</a:t>
            </a:r>
            <a:r>
              <a:rPr lang="zh-TW" altLang="en-US" dirty="0" smtClean="0"/>
              <a:t>迴圈</a:t>
            </a:r>
            <a:r>
              <a:rPr lang="en-US" altLang="zh-TW" dirty="0" smtClean="0"/>
              <a:t>----</a:t>
            </a:r>
            <a:r>
              <a:rPr lang="zh-TW" altLang="en-US" dirty="0" smtClean="0">
                <a:solidFill>
                  <a:srgbClr val="FF0000"/>
                </a:solidFill>
              </a:rPr>
              <a:t>不固定次數的迴圈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當</a:t>
            </a:r>
            <a:r>
              <a:rPr lang="zh-TW" altLang="en-US" dirty="0" smtClean="0"/>
              <a:t>你喜歡我說愛妳那我就</a:t>
            </a:r>
            <a:r>
              <a:rPr lang="zh-TW" altLang="en-US" b="1" dirty="0" smtClean="0">
                <a:solidFill>
                  <a:srgbClr val="FF0000"/>
                </a:solidFill>
              </a:rPr>
              <a:t>就</a:t>
            </a:r>
            <a:r>
              <a:rPr lang="zh-TW" altLang="en-US" dirty="0" smtClean="0"/>
              <a:t>再說一次、再一次、再一次</a:t>
            </a:r>
            <a:r>
              <a:rPr lang="en-US" altLang="zh-TW" dirty="0" smtClean="0"/>
              <a:t>….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503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迴圈變花樣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while</a:t>
            </a:r>
            <a:r>
              <a:rPr lang="zh-TW" altLang="en-US" dirty="0" smtClean="0"/>
              <a:t>迴圈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while</a:t>
            </a:r>
            <a:r>
              <a:rPr lang="zh-TW" altLang="en-US" dirty="0" smtClean="0"/>
              <a:t>迴圈語法：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流程圖</a:t>
            </a:r>
            <a:r>
              <a:rPr lang="zh-TW" altLang="en-US" dirty="0"/>
              <a:t>如右圖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初始設定</a:t>
            </a:r>
            <a:r>
              <a:rPr lang="zh-TW" altLang="en-US" dirty="0" smtClean="0"/>
              <a:t>：</a:t>
            </a:r>
            <a:r>
              <a:rPr lang="zh-TW" altLang="en-US" b="1" dirty="0">
                <a:solidFill>
                  <a:srgbClr val="FF0000"/>
                </a:solidFill>
              </a:rPr>
              <a:t>無！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執行條件</a:t>
            </a:r>
            <a:r>
              <a:rPr lang="zh-TW" altLang="en-US" dirty="0" smtClean="0"/>
              <a:t>：條件成立進入執行，否則結束迴圈。</a:t>
            </a:r>
            <a:endParaRPr lang="en-US" altLang="zh-TW" dirty="0" smtClean="0"/>
          </a:p>
          <a:p>
            <a:pPr lvl="1"/>
            <a:r>
              <a:rPr lang="zh-TW" altLang="en-US" dirty="0"/>
              <a:t>每次都要做</a:t>
            </a:r>
            <a:r>
              <a:rPr lang="zh-TW" altLang="en-US" dirty="0" smtClean="0"/>
              <a:t>：</a:t>
            </a:r>
            <a:r>
              <a:rPr lang="zh-TW" altLang="en-US" b="1" dirty="0" smtClean="0">
                <a:solidFill>
                  <a:srgbClr val="FF0000"/>
                </a:solidFill>
              </a:rPr>
              <a:t>無！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範例：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7646128" y="1091439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7639391" y="4834133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1" name="菱形 10"/>
          <p:cNvSpPr/>
          <p:nvPr/>
        </p:nvSpPr>
        <p:spPr>
          <a:xfrm>
            <a:off x="7001476" y="2967975"/>
            <a:ext cx="2432304" cy="863966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執行條件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" name="肘形接點 11"/>
          <p:cNvCxnSpPr>
            <a:stCxn id="18" idx="0"/>
          </p:cNvCxnSpPr>
          <p:nvPr/>
        </p:nvCxnSpPr>
        <p:spPr>
          <a:xfrm rot="16200000" flipV="1">
            <a:off x="9270029" y="1472642"/>
            <a:ext cx="495537" cy="260033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9483704" y="3012440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217628" y="404192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182458" y="3020579"/>
            <a:ext cx="1271016" cy="75875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重複執行的工作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/>
          <p:cNvCxnSpPr>
            <a:stCxn id="11" idx="3"/>
            <a:endCxn id="18" idx="1"/>
          </p:cNvCxnSpPr>
          <p:nvPr/>
        </p:nvCxnSpPr>
        <p:spPr>
          <a:xfrm>
            <a:off x="9433780" y="3399958"/>
            <a:ext cx="74867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5" idx="2"/>
            <a:endCxn id="11" idx="0"/>
          </p:cNvCxnSpPr>
          <p:nvPr/>
        </p:nvCxnSpPr>
        <p:spPr>
          <a:xfrm>
            <a:off x="8217628" y="1483615"/>
            <a:ext cx="0" cy="14843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11" idx="2"/>
            <a:endCxn id="10" idx="0"/>
          </p:cNvCxnSpPr>
          <p:nvPr/>
        </p:nvCxnSpPr>
        <p:spPr>
          <a:xfrm flipH="1">
            <a:off x="8210891" y="3831941"/>
            <a:ext cx="6737" cy="10021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圖片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055" y="1972592"/>
            <a:ext cx="2557105" cy="995383"/>
          </a:xfrm>
          <a:prstGeom prst="rect">
            <a:avLst/>
          </a:prstGeom>
        </p:spPr>
      </p:pic>
      <p:pic>
        <p:nvPicPr>
          <p:cNvPr id="56" name="圖片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688" y="4577263"/>
            <a:ext cx="4379725" cy="1782897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7573322" y="1782394"/>
            <a:ext cx="1288611" cy="446216"/>
          </a:xfrm>
          <a:prstGeom prst="rect">
            <a:avLst/>
          </a:prstGeom>
          <a:solidFill>
            <a:srgbClr val="FFFF0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初始設定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9092307" y="2295474"/>
            <a:ext cx="1332692" cy="522576"/>
          </a:xfrm>
          <a:prstGeom prst="rect">
            <a:avLst/>
          </a:prstGeom>
          <a:solidFill>
            <a:srgbClr val="FFFF0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每次都要做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6783142" y="2701759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while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：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10688" y="4577263"/>
            <a:ext cx="2112672" cy="4702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2483712" y="5594510"/>
            <a:ext cx="1036728" cy="4702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742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4" grpId="0" animBg="1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迴圈變花樣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do-while</a:t>
            </a:r>
            <a:r>
              <a:rPr lang="zh-TW" altLang="en-US" dirty="0"/>
              <a:t>迴圈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do-while</a:t>
            </a:r>
            <a:r>
              <a:rPr lang="zh-TW" altLang="en-US" dirty="0" smtClean="0"/>
              <a:t>迴圈語法：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流程圖如右圖。</a:t>
            </a:r>
            <a:endParaRPr lang="en-US" altLang="zh-TW" dirty="0"/>
          </a:p>
          <a:p>
            <a:pPr lvl="1"/>
            <a:r>
              <a:rPr lang="zh-TW" altLang="en-US" dirty="0" smtClean="0"/>
              <a:t>至少做一次的事：保證至少一次，至多不限次數。</a:t>
            </a:r>
            <a:endParaRPr lang="en-US" altLang="zh-TW" dirty="0" smtClean="0"/>
          </a:p>
          <a:p>
            <a:pPr lvl="1"/>
            <a:r>
              <a:rPr lang="zh-TW" altLang="en-US" dirty="0"/>
              <a:t>再次</a:t>
            </a:r>
            <a:r>
              <a:rPr lang="zh-TW" altLang="en-US" dirty="0" smtClean="0"/>
              <a:t>執行</a:t>
            </a:r>
            <a:r>
              <a:rPr lang="zh-TW" altLang="en-US" dirty="0"/>
              <a:t>條件：條件成立進入執行，否則結束迴圈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範例</a:t>
            </a:r>
            <a:r>
              <a:rPr lang="zh-TW" altLang="en-US" dirty="0"/>
              <a:t>：</a:t>
            </a:r>
          </a:p>
          <a:p>
            <a:endParaRPr lang="zh-TW" altLang="en-US" dirty="0"/>
          </a:p>
        </p:txBody>
      </p:sp>
      <p:sp>
        <p:nvSpPr>
          <p:cNvPr id="15" name="圓角矩形 14"/>
          <p:cNvSpPr/>
          <p:nvPr/>
        </p:nvSpPr>
        <p:spPr>
          <a:xfrm>
            <a:off x="7930608" y="1073912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7923871" y="5649186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7" name="菱形 16"/>
          <p:cNvSpPr/>
          <p:nvPr/>
        </p:nvSpPr>
        <p:spPr>
          <a:xfrm>
            <a:off x="7285956" y="3783028"/>
            <a:ext cx="2432304" cy="863966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再次執行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的條件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肘形接點 17"/>
          <p:cNvCxnSpPr>
            <a:stCxn id="17" idx="3"/>
          </p:cNvCxnSpPr>
          <p:nvPr/>
        </p:nvCxnSpPr>
        <p:spPr>
          <a:xfrm flipV="1">
            <a:off x="9718260" y="1927374"/>
            <a:ext cx="1091980" cy="2287637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9844033" y="3833337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423241" y="467911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602948" y="2388660"/>
            <a:ext cx="1798320" cy="75875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至少做一次的事</a:t>
            </a:r>
          </a:p>
        </p:txBody>
      </p:sp>
      <p:cxnSp>
        <p:nvCxnSpPr>
          <p:cNvPr id="22" name="直線單箭頭接點 21"/>
          <p:cNvCxnSpPr/>
          <p:nvPr/>
        </p:nvCxnSpPr>
        <p:spPr>
          <a:xfrm flipH="1">
            <a:off x="8502108" y="1927374"/>
            <a:ext cx="2308132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15" idx="2"/>
            <a:endCxn id="21" idx="0"/>
          </p:cNvCxnSpPr>
          <p:nvPr/>
        </p:nvCxnSpPr>
        <p:spPr>
          <a:xfrm>
            <a:off x="8502108" y="1466088"/>
            <a:ext cx="0" cy="92257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7" idx="2"/>
            <a:endCxn id="16" idx="0"/>
          </p:cNvCxnSpPr>
          <p:nvPr/>
        </p:nvCxnSpPr>
        <p:spPr>
          <a:xfrm flipH="1">
            <a:off x="8495371" y="4646994"/>
            <a:ext cx="6737" cy="10021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21" idx="2"/>
            <a:endCxn id="17" idx="0"/>
          </p:cNvCxnSpPr>
          <p:nvPr/>
        </p:nvCxnSpPr>
        <p:spPr>
          <a:xfrm>
            <a:off x="8502108" y="3147418"/>
            <a:ext cx="0" cy="6356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7814731" y="1701830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do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：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50" name="圖片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192" y="2117767"/>
            <a:ext cx="3010321" cy="1050694"/>
          </a:xfrm>
          <a:prstGeom prst="rect">
            <a:avLst/>
          </a:prstGeom>
        </p:spPr>
      </p:pic>
      <p:sp>
        <p:nvSpPr>
          <p:cNvPr id="51" name="文字方塊 50"/>
          <p:cNvSpPr txBox="1"/>
          <p:nvPr/>
        </p:nvSpPr>
        <p:spPr>
          <a:xfrm>
            <a:off x="7177377" y="3517320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while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：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58" name="圖片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613" y="4528965"/>
            <a:ext cx="34861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03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再來一次星星</a:t>
            </a:r>
            <a:r>
              <a:rPr lang="zh-TW" altLang="en-US" dirty="0" smtClean="0"/>
              <a:t>大挑戰！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4" y="2160589"/>
            <a:ext cx="6167363" cy="3880773"/>
          </a:xfrm>
        </p:spPr>
        <p:txBody>
          <a:bodyPr/>
          <a:lstStyle/>
          <a:p>
            <a:r>
              <a:rPr lang="zh-TW" altLang="en-US" dirty="0" smtClean="0"/>
              <a:t>把前面練做過的星星練習拿出來</a:t>
            </a:r>
            <a:r>
              <a:rPr lang="zh-TW" altLang="en-US" b="1" dirty="0" smtClean="0">
                <a:solidFill>
                  <a:srgbClr val="0070C0"/>
                </a:solidFill>
              </a:rPr>
              <a:t>改用</a:t>
            </a:r>
            <a:r>
              <a:rPr lang="en-US" altLang="zh-TW" b="1" dirty="0" smtClean="0">
                <a:solidFill>
                  <a:srgbClr val="0070C0"/>
                </a:solidFill>
              </a:rPr>
              <a:t>while</a:t>
            </a:r>
            <a:r>
              <a:rPr lang="zh-TW" altLang="en-US" b="1" dirty="0" smtClean="0">
                <a:solidFill>
                  <a:srgbClr val="0070C0"/>
                </a:solidFill>
              </a:rPr>
              <a:t>迴圈</a:t>
            </a:r>
            <a:r>
              <a:rPr lang="zh-TW" altLang="en-US" dirty="0" smtClean="0"/>
              <a:t>做看看。</a:t>
            </a:r>
            <a:endParaRPr lang="en-US" altLang="zh-TW" dirty="0" smtClean="0"/>
          </a:p>
          <a:p>
            <a:r>
              <a:rPr lang="zh-TW" altLang="en-US" dirty="0" smtClean="0"/>
              <a:t>題目：輸入</a:t>
            </a:r>
            <a:r>
              <a:rPr lang="zh-TW" altLang="en-US" dirty="0"/>
              <a:t>整數</a:t>
            </a:r>
            <a:r>
              <a:rPr lang="en-US" altLang="zh-TW" dirty="0"/>
              <a:t>N</a:t>
            </a:r>
            <a:r>
              <a:rPr lang="zh-TW" altLang="en-US" dirty="0"/>
              <a:t>，程式顯示</a:t>
            </a:r>
            <a:r>
              <a:rPr lang="en-US" altLang="zh-TW" dirty="0"/>
              <a:t>N</a:t>
            </a:r>
            <a:r>
              <a:rPr lang="zh-TW" altLang="en-US" dirty="0"/>
              <a:t>個*</a:t>
            </a:r>
            <a:r>
              <a:rPr lang="zh-TW" altLang="en-US" dirty="0" smtClean="0"/>
              <a:t>號，</a:t>
            </a:r>
            <a:r>
              <a:rPr lang="zh-TW" altLang="en-US" b="1" dirty="0" smtClean="0">
                <a:solidFill>
                  <a:srgbClr val="FF0000"/>
                </a:solidFill>
              </a:rPr>
              <a:t>如果輸入</a:t>
            </a:r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r>
              <a:rPr lang="zh-TW" altLang="en-US" b="1" dirty="0" smtClean="0">
                <a:solidFill>
                  <a:srgbClr val="FF0000"/>
                </a:solidFill>
              </a:rPr>
              <a:t>就結束程式</a:t>
            </a:r>
            <a:r>
              <a:rPr lang="zh-TW" altLang="en-US" b="1" dirty="0" smtClean="0">
                <a:solidFill>
                  <a:srgbClr val="FF0000"/>
                </a:solidFill>
              </a:rPr>
              <a:t>！不用</a:t>
            </a:r>
            <a:r>
              <a:rPr lang="en-US" altLang="zh-TW" b="1" dirty="0" smtClean="0">
                <a:solidFill>
                  <a:srgbClr val="FF0000"/>
                </a:solidFill>
              </a:rPr>
              <a:t>for</a:t>
            </a:r>
            <a:r>
              <a:rPr lang="zh-TW" altLang="en-US" b="1" dirty="0" smtClean="0">
                <a:solidFill>
                  <a:srgbClr val="FF0000"/>
                </a:solidFill>
              </a:rPr>
              <a:t>迴圈！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7048626" y="3184871"/>
            <a:ext cx="4908613" cy="2987040"/>
            <a:chOff x="8833104" y="502920"/>
            <a:chExt cx="2587752" cy="1427480"/>
          </a:xfrm>
        </p:grpSpPr>
        <p:sp>
          <p:nvSpPr>
            <p:cNvPr id="7" name="圓角矩形 6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0</a:t>
              </a: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9" name="梯形 8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677334" y="5802579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C00000"/>
                </a:solidFill>
              </a:rPr>
              <a:t>StarsHell_VI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72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範例三參考程式碼</a:t>
            </a:r>
            <a:r>
              <a:rPr lang="en-US" altLang="zh-TW" dirty="0" smtClean="0"/>
              <a:t>(do-while &amp; while</a:t>
            </a:r>
            <a:r>
              <a:rPr lang="zh-TW" altLang="en-US" dirty="0" smtClean="0"/>
              <a:t>版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94" y="1581911"/>
            <a:ext cx="4081276" cy="484593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374" y="1614487"/>
            <a:ext cx="4000500" cy="3629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3253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213" y="1479357"/>
            <a:ext cx="4095750" cy="500062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三參考程式碼</a:t>
            </a:r>
            <a:r>
              <a:rPr lang="en-US" altLang="zh-TW" dirty="0" smtClean="0"/>
              <a:t>(while &amp; while</a:t>
            </a:r>
            <a:r>
              <a:rPr lang="zh-TW" altLang="en-US" dirty="0" smtClean="0"/>
              <a:t>版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760603" y="3503230"/>
            <a:ext cx="4277360" cy="1472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87543" y="2123501"/>
            <a:ext cx="2211689" cy="3545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887349" y="1832700"/>
            <a:ext cx="932307" cy="2795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374" y="1614487"/>
            <a:ext cx="4000500" cy="3629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7452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迴圈地獄</a:t>
            </a:r>
            <a:r>
              <a:rPr lang="zh-TW" altLang="en-US" dirty="0" smtClean="0"/>
              <a:t>第一層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for</a:t>
            </a:r>
            <a:r>
              <a:rPr lang="zh-TW" altLang="en-US" dirty="0" smtClean="0"/>
              <a:t>迴</a:t>
            </a:r>
            <a:r>
              <a:rPr lang="zh-TW" altLang="en-US" dirty="0"/>
              <a:t>圈</a:t>
            </a:r>
            <a:r>
              <a:rPr lang="en-US" altLang="zh-TW" dirty="0" smtClean="0"/>
              <a:t>----</a:t>
            </a:r>
            <a:r>
              <a:rPr lang="zh-TW" altLang="en-US" dirty="0" smtClean="0">
                <a:solidFill>
                  <a:srgbClr val="FF0000"/>
                </a:solidFill>
              </a:rPr>
              <a:t>固定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可預測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>
                <a:solidFill>
                  <a:srgbClr val="FF0000"/>
                </a:solidFill>
              </a:rPr>
              <a:t>次數</a:t>
            </a:r>
            <a:r>
              <a:rPr lang="zh-TW" altLang="en-US" dirty="0">
                <a:solidFill>
                  <a:srgbClr val="FF0000"/>
                </a:solidFill>
              </a:rPr>
              <a:t>的迴圈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最重要的往往就是最難的。</a:t>
            </a:r>
            <a:endParaRPr lang="en-US" altLang="zh-TW" dirty="0" smtClean="0"/>
          </a:p>
          <a:p>
            <a:r>
              <a:rPr lang="zh-TW" altLang="en-US" dirty="0"/>
              <a:t>最難</a:t>
            </a:r>
            <a:r>
              <a:rPr lang="zh-TW" altLang="en-US" dirty="0" smtClean="0"/>
              <a:t>的常常也可以很簡單！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480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範例三參考程式碼</a:t>
            </a:r>
            <a:r>
              <a:rPr lang="en-US" altLang="zh-TW" dirty="0"/>
              <a:t>(do-while &amp; </a:t>
            </a:r>
            <a:r>
              <a:rPr lang="en-US" altLang="zh-TW" dirty="0" smtClean="0"/>
              <a:t>for</a:t>
            </a:r>
            <a:r>
              <a:rPr lang="zh-TW" altLang="en-US" dirty="0" smtClean="0"/>
              <a:t>版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86412"/>
            <a:ext cx="451485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30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終極密碼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248643" cy="3880773"/>
          </a:xfrm>
        </p:spPr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1~100</a:t>
            </a:r>
            <a:r>
              <a:rPr lang="zh-TW" altLang="en-US" dirty="0" smtClean="0"/>
              <a:t>的數字間猜一個數字，每次都會告訴你大一點還是小一點，直到猜中！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1~100</a:t>
            </a:r>
            <a:r>
              <a:rPr lang="zh-TW" altLang="en-US" dirty="0" smtClean="0"/>
              <a:t>的整數，範圍會縮小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：亂數產生目標數字。用</a:t>
            </a:r>
            <a:r>
              <a:rPr lang="en-US" altLang="zh-TW" dirty="0" smtClean="0"/>
              <a:t>while</a:t>
            </a:r>
            <a:r>
              <a:rPr lang="zh-TW" altLang="en-US" dirty="0" smtClean="0"/>
              <a:t>或</a:t>
            </a:r>
            <a:r>
              <a:rPr lang="en-US" altLang="zh-TW" dirty="0" smtClean="0"/>
              <a:t>do-while</a:t>
            </a:r>
            <a:r>
              <a:rPr lang="zh-TW" altLang="en-US" dirty="0" smtClean="0"/>
              <a:t>迴圈，並檢查是大於還是小於目標，若是等於就是猜中了，結束程式。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輸出：告知大一點還是小一點，並顯示最新範圍，直到猜中。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Math.random</a:t>
            </a:r>
            <a:r>
              <a:rPr lang="en-US" altLang="zh-TW" dirty="0" smtClean="0"/>
              <a:t>()</a:t>
            </a:r>
            <a:r>
              <a:rPr lang="zh-TW" altLang="en-US" dirty="0" smtClean="0"/>
              <a:t>會隨機產生</a:t>
            </a:r>
            <a:r>
              <a:rPr lang="en-US" altLang="zh-TW" dirty="0" smtClean="0"/>
              <a:t>0.0~0.999999....</a:t>
            </a:r>
            <a:r>
              <a:rPr lang="zh-TW" altLang="en-US" dirty="0" smtClean="0"/>
              <a:t>的</a:t>
            </a:r>
            <a:r>
              <a:rPr lang="en-US" altLang="zh-TW" dirty="0" smtClean="0"/>
              <a:t>double</a:t>
            </a:r>
            <a:r>
              <a:rPr lang="zh-TW" altLang="en-US" dirty="0" smtClean="0"/>
              <a:t>數</a:t>
            </a:r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099426" y="3149600"/>
            <a:ext cx="4908613" cy="3327111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N(1~100)=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大一點！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N(51~100)=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80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小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一點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!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N(51~79)=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66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爆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！炸彈是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66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。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==============================</a:t>
              </a:r>
              <a:endParaRPr lang="en-US" altLang="zh-TW" dirty="0" smtClean="0">
                <a:solidFill>
                  <a:srgbClr val="FF0000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202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C00000"/>
                </a:solidFill>
              </a:rPr>
              <a:t>UltimatePassword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47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練習十二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找出</a:t>
            </a:r>
            <a:r>
              <a:rPr lang="zh-TW" altLang="en-US" dirty="0" smtClean="0"/>
              <a:t>所有質因數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737414" cy="3880773"/>
          </a:xfrm>
        </p:spPr>
        <p:txBody>
          <a:bodyPr/>
          <a:lstStyle/>
          <a:p>
            <a:r>
              <a:rPr lang="zh-TW" altLang="en-US" dirty="0"/>
              <a:t>輸入一個整數</a:t>
            </a:r>
            <a:r>
              <a:rPr lang="en-US" altLang="zh-TW" dirty="0"/>
              <a:t>N</a:t>
            </a:r>
            <a:r>
              <a:rPr lang="zh-TW" altLang="en-US" dirty="0"/>
              <a:t>，</a:t>
            </a:r>
            <a:r>
              <a:rPr lang="zh-TW" altLang="en-US" dirty="0" smtClean="0"/>
              <a:t>輸出</a:t>
            </a:r>
            <a:r>
              <a:rPr lang="en-US" altLang="zh-TW" dirty="0" smtClean="0"/>
              <a:t>N</a:t>
            </a:r>
            <a:r>
              <a:rPr lang="zh-TW" altLang="en-US" dirty="0"/>
              <a:t>的</a:t>
            </a:r>
            <a:r>
              <a:rPr lang="zh-TW" altLang="en-US" dirty="0" smtClean="0"/>
              <a:t>所有</a:t>
            </a:r>
            <a:r>
              <a:rPr lang="zh-TW" altLang="en-US" dirty="0" smtClean="0"/>
              <a:t>質因數</a:t>
            </a:r>
            <a:r>
              <a:rPr lang="en-US" altLang="zh-TW" dirty="0" smtClean="0"/>
              <a:t>(</a:t>
            </a:r>
            <a:r>
              <a:rPr lang="zh-TW" altLang="en-US" dirty="0" smtClean="0"/>
              <a:t>質因數分解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因數</a:t>
            </a:r>
            <a:r>
              <a:rPr lang="zh-TW" altLang="en-US" b="1" dirty="0">
                <a:solidFill>
                  <a:srgbClr val="FF0000"/>
                </a:solidFill>
              </a:rPr>
              <a:t>定義</a:t>
            </a:r>
            <a:r>
              <a:rPr lang="zh-TW" altLang="en-US" b="1" dirty="0" smtClean="0">
                <a:solidFill>
                  <a:srgbClr val="FF0000"/>
                </a:solidFill>
              </a:rPr>
              <a:t>：可以把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整除的質數即為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的質因數。</a:t>
            </a:r>
            <a:endParaRPr lang="zh-TW" altLang="en-US" b="1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用</a:t>
            </a:r>
            <a:r>
              <a:rPr lang="en-US" altLang="zh-TW" dirty="0" smtClean="0"/>
              <a:t>for</a:t>
            </a:r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r>
              <a:rPr lang="en-US" altLang="zh-TW" dirty="0" smtClean="0"/>
              <a:t>+do-while</a:t>
            </a:r>
            <a:r>
              <a:rPr lang="zh-TW" altLang="en-US" dirty="0" smtClean="0"/>
              <a:t>迴圈，</a:t>
            </a:r>
            <a:r>
              <a:rPr lang="zh-TW" altLang="en-US" dirty="0"/>
              <a:t>用</a:t>
            </a:r>
            <a:r>
              <a:rPr lang="en-US" altLang="zh-TW" dirty="0"/>
              <a:t>mod(%)</a:t>
            </a:r>
            <a:r>
              <a:rPr lang="zh-TW" altLang="en-US" dirty="0"/>
              <a:t>去試驗是否</a:t>
            </a:r>
            <a:r>
              <a:rPr lang="zh-TW" altLang="en-US" dirty="0" smtClean="0"/>
              <a:t>為質因數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的所有因數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用同一個質數去除，除到不能除為止</a:t>
            </a:r>
            <a:r>
              <a:rPr lang="zh-TW" altLang="en-US" b="1" dirty="0" smtClean="0">
                <a:solidFill>
                  <a:srgbClr val="FF0000"/>
                </a:solidFill>
              </a:rPr>
              <a:t>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還可以</a:t>
            </a:r>
            <a:r>
              <a:rPr lang="zh-TW" altLang="en-US" b="1" dirty="0">
                <a:solidFill>
                  <a:srgbClr val="FF0000"/>
                </a:solidFill>
              </a:rPr>
              <a:t>改進到不重覆顯示！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588197" y="3429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的質因數有：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2,5,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24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24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zh-TW" altLang="en-US" dirty="0">
                  <a:solidFill>
                    <a:schemeClr val="tx1"/>
                  </a:solidFill>
                </a:rPr>
                <a:t>質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因數</a:t>
              </a:r>
              <a:r>
                <a:rPr lang="zh-TW" altLang="en-US" dirty="0">
                  <a:solidFill>
                    <a:schemeClr val="tx1"/>
                  </a:solidFill>
                </a:rPr>
                <a:t>有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2,2,2,3,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6588198" y="62174"/>
            <a:ext cx="4908613" cy="3332480"/>
            <a:chOff x="8833104" y="502920"/>
            <a:chExt cx="2587752" cy="1427480"/>
          </a:xfrm>
        </p:grpSpPr>
        <p:sp>
          <p:nvSpPr>
            <p:cNvPr id="10" name="圓角矩形 9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1,2,5,10,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24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24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zh-TW" altLang="en-US" dirty="0">
                  <a:solidFill>
                    <a:schemeClr val="tx1"/>
                  </a:solidFill>
                </a:rPr>
                <a:t>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1,2,3,4,6,8,12,24,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梯形 11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677334" y="5902219"/>
            <a:ext cx="1837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C00000"/>
                </a:solidFill>
              </a:rPr>
              <a:t>PrimeNumber_II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8" name="向下箭號 7"/>
          <p:cNvSpPr/>
          <p:nvPr/>
        </p:nvSpPr>
        <p:spPr>
          <a:xfrm>
            <a:off x="7351776" y="2769941"/>
            <a:ext cx="1216152" cy="744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47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最基本迴圈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for</a:t>
            </a:r>
            <a:r>
              <a:rPr lang="zh-TW" altLang="en-US" dirty="0" smtClean="0"/>
              <a:t>迴圈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for</a:t>
            </a:r>
            <a:r>
              <a:rPr lang="zh-TW" altLang="en-US" dirty="0" smtClean="0"/>
              <a:t>迴圈語法：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流程圖如右圖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初始設定：設定變數的初始</a:t>
            </a:r>
            <a:r>
              <a:rPr lang="zh-TW" altLang="en-US" dirty="0" smtClean="0"/>
              <a:t>值</a:t>
            </a:r>
            <a:endParaRPr lang="en-US" altLang="zh-TW" dirty="0" smtClean="0"/>
          </a:p>
          <a:p>
            <a:pPr lvl="1"/>
            <a:r>
              <a:rPr lang="zh-TW" altLang="en-US" dirty="0"/>
              <a:t>執行條件</a:t>
            </a:r>
            <a:r>
              <a:rPr lang="zh-TW" altLang="en-US" dirty="0" smtClean="0"/>
              <a:t>：條件成立進入執行，否則結束迴圈。</a:t>
            </a:r>
            <a:endParaRPr lang="en-US" altLang="zh-TW" dirty="0" smtClean="0"/>
          </a:p>
          <a:p>
            <a:pPr lvl="1"/>
            <a:r>
              <a:rPr lang="zh-TW" altLang="en-US" dirty="0"/>
              <a:t>每次都要做</a:t>
            </a:r>
            <a:r>
              <a:rPr lang="zh-TW" altLang="en-US" dirty="0" smtClean="0"/>
              <a:t>：常用於設定變數增減量</a:t>
            </a:r>
            <a:endParaRPr lang="en-US" altLang="zh-TW" dirty="0" smtClean="0"/>
          </a:p>
          <a:p>
            <a:r>
              <a:rPr lang="zh-TW" altLang="en-US" dirty="0" smtClean="0"/>
              <a:t>範例：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795" y="2265997"/>
            <a:ext cx="4202299" cy="888683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7495147" y="1147258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/>
          <p:cNvCxnSpPr>
            <a:stCxn id="5" idx="2"/>
            <a:endCxn id="23" idx="0"/>
          </p:cNvCxnSpPr>
          <p:nvPr/>
        </p:nvCxnSpPr>
        <p:spPr>
          <a:xfrm>
            <a:off x="8066647" y="1539434"/>
            <a:ext cx="1" cy="68727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stCxn id="11" idx="2"/>
            <a:endCxn id="10" idx="0"/>
          </p:cNvCxnSpPr>
          <p:nvPr/>
        </p:nvCxnSpPr>
        <p:spPr>
          <a:xfrm>
            <a:off x="8066647" y="4399034"/>
            <a:ext cx="0" cy="6904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圓角矩形 9"/>
          <p:cNvSpPr/>
          <p:nvPr/>
        </p:nvSpPr>
        <p:spPr>
          <a:xfrm>
            <a:off x="7495147" y="5089530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1" name="菱形 10"/>
          <p:cNvSpPr/>
          <p:nvPr/>
        </p:nvSpPr>
        <p:spPr>
          <a:xfrm>
            <a:off x="6850495" y="3535068"/>
            <a:ext cx="2432304" cy="863966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執行條件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" name="肘形接點 11"/>
          <p:cNvCxnSpPr>
            <a:stCxn id="18" idx="0"/>
            <a:endCxn id="42" idx="3"/>
          </p:cNvCxnSpPr>
          <p:nvPr/>
        </p:nvCxnSpPr>
        <p:spPr>
          <a:xfrm rot="16200000" flipV="1">
            <a:off x="10205880" y="3092158"/>
            <a:ext cx="564607" cy="42642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9079046" y="3597719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024515" y="446277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065885" y="3587672"/>
            <a:ext cx="1271016" cy="75875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重複執行的工作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/>
          <p:cNvCxnSpPr>
            <a:stCxn id="11" idx="3"/>
            <a:endCxn id="18" idx="1"/>
          </p:cNvCxnSpPr>
          <p:nvPr/>
        </p:nvCxnSpPr>
        <p:spPr>
          <a:xfrm>
            <a:off x="9282799" y="3967051"/>
            <a:ext cx="78308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7422342" y="2226712"/>
            <a:ext cx="1288611" cy="446216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初始設定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0" name="直線單箭頭接點 29"/>
          <p:cNvCxnSpPr>
            <a:stCxn id="23" idx="2"/>
            <a:endCxn id="11" idx="0"/>
          </p:cNvCxnSpPr>
          <p:nvPr/>
        </p:nvCxnSpPr>
        <p:spPr>
          <a:xfrm flipH="1">
            <a:off x="8066647" y="2672928"/>
            <a:ext cx="1" cy="8621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>
            <a:off x="8057850" y="1532412"/>
            <a:ext cx="8798" cy="6943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8942280" y="2761777"/>
            <a:ext cx="1332692" cy="522576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每次都要做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5" name="直線單箭頭接點 44"/>
          <p:cNvCxnSpPr>
            <a:stCxn id="42" idx="1"/>
          </p:cNvCxnSpPr>
          <p:nvPr/>
        </p:nvCxnSpPr>
        <p:spPr>
          <a:xfrm flipH="1">
            <a:off x="8066647" y="3023065"/>
            <a:ext cx="87563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203" y="4870420"/>
            <a:ext cx="383857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97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輸入整數</a:t>
            </a:r>
            <a:r>
              <a:rPr lang="en-US" altLang="zh-TW" dirty="0"/>
              <a:t>N</a:t>
            </a:r>
            <a:r>
              <a:rPr lang="zh-TW" altLang="en-US" dirty="0"/>
              <a:t>，程式顯示</a:t>
            </a:r>
            <a:r>
              <a:rPr lang="en-US" altLang="zh-TW" dirty="0"/>
              <a:t>N</a:t>
            </a:r>
            <a:r>
              <a:rPr lang="zh-TW" altLang="en-US" dirty="0"/>
              <a:t>個*號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040951" cy="3880773"/>
          </a:xfrm>
        </p:spPr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請</a:t>
            </a:r>
            <a:r>
              <a:rPr lang="zh-TW" altLang="en-US" dirty="0"/>
              <a:t>輸入整數</a:t>
            </a:r>
            <a:r>
              <a:rPr lang="en-US" altLang="zh-TW" dirty="0"/>
              <a:t>N</a:t>
            </a:r>
            <a:r>
              <a:rPr lang="en-US" altLang="zh-TW" dirty="0" smtClean="0"/>
              <a:t>=“</a:t>
            </a:r>
            <a:r>
              <a:rPr lang="zh-TW" altLang="en-US" dirty="0" smtClean="0"/>
              <a:t>，</a:t>
            </a:r>
            <a:r>
              <a:rPr lang="zh-TW" altLang="en-US" dirty="0"/>
              <a:t>輸入完後，依照輸入的整數顯示</a:t>
            </a:r>
            <a:r>
              <a:rPr lang="en-US" altLang="zh-TW" dirty="0"/>
              <a:t>N</a:t>
            </a:r>
            <a:r>
              <a:rPr lang="zh-TW" altLang="en-US" dirty="0" smtClean="0"/>
              <a:t>個＊號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：似乎不用算？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輸出：顯示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個＊號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C00000"/>
                </a:solidFill>
              </a:rPr>
              <a:t>StarsHell_I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20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範例一參考程式碼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30400"/>
            <a:ext cx="2266950" cy="3038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930400"/>
            <a:ext cx="48768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33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顯示</a:t>
            </a:r>
            <a:r>
              <a:rPr lang="en-US" altLang="zh-TW" dirty="0" smtClean="0"/>
              <a:t>1</a:t>
            </a:r>
            <a:r>
              <a:rPr lang="zh-TW" altLang="en-US" dirty="0" smtClean="0"/>
              <a:t>～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</a:t>
            </a:r>
            <a:r>
              <a:rPr lang="zh-TW" altLang="en-US" dirty="0"/>
              <a:t>數字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，輸入完後，依照輸入的整數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”1,2,3,…..,N”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運算：似乎不用算？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/>
              <a:t>”1,2,3,…..,N”</a:t>
            </a:r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1,2,3,4,5,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1,2,3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48670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C00000"/>
                </a:solidFill>
              </a:rPr>
              <a:t>ShowNumbers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50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顯示</a:t>
            </a:r>
            <a:r>
              <a:rPr lang="en-US" altLang="zh-TW" dirty="0" smtClean="0"/>
              <a:t>1+2+3+…+</a:t>
            </a:r>
            <a:r>
              <a:rPr lang="zh-TW" altLang="en-US" dirty="0" smtClean="0"/>
              <a:t>Ｎ</a:t>
            </a:r>
            <a:r>
              <a:rPr lang="zh-TW" altLang="en-US" dirty="0"/>
              <a:t>的數字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，輸入完後，依照輸入的整數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”1+2+3+…..+N”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運算：似乎不用算？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en-US" altLang="zh-TW" dirty="0"/>
              <a:t> 1+2+3+…..+N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後面不要有</a:t>
            </a:r>
            <a:r>
              <a:rPr lang="en-US" altLang="zh-TW" b="1" dirty="0" smtClean="0">
                <a:solidFill>
                  <a:srgbClr val="FF0000"/>
                </a:solidFill>
              </a:rPr>
              <a:t>+</a:t>
            </a:r>
            <a:r>
              <a:rPr lang="zh-TW" altLang="en-US" b="1" dirty="0" smtClean="0">
                <a:solidFill>
                  <a:srgbClr val="FF0000"/>
                </a:solidFill>
              </a:rPr>
              <a:t>號！</a:t>
            </a:r>
            <a:r>
              <a:rPr lang="en-US" altLang="zh-TW" b="1" dirty="0" smtClean="0">
                <a:solidFill>
                  <a:srgbClr val="FF0000"/>
                </a:solidFill>
              </a:rPr>
              <a:t>?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1+2+3+4+5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90221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Sum2N_I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47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zh-TW" altLang="en-US" dirty="0"/>
              <a:t>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顯示</a:t>
            </a:r>
            <a:r>
              <a:rPr lang="en-US" altLang="zh-TW" dirty="0" smtClean="0"/>
              <a:t>1+2+3+…+</a:t>
            </a:r>
            <a:r>
              <a:rPr lang="zh-TW" altLang="en-US" dirty="0" smtClean="0"/>
              <a:t>Ｎ</a:t>
            </a:r>
            <a:r>
              <a:rPr lang="en-US" altLang="zh-TW" dirty="0" smtClean="0"/>
              <a:t>=</a:t>
            </a:r>
            <a:r>
              <a:rPr lang="zh-TW" altLang="en-US" dirty="0" smtClean="0"/>
              <a:t>總和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67502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，輸入完後，依照輸入的整數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”1+2+3+…..+N=</a:t>
            </a:r>
            <a:r>
              <a:rPr lang="zh-TW" altLang="en-US" dirty="0" smtClean="0"/>
              <a:t>總和</a:t>
            </a:r>
            <a:r>
              <a:rPr lang="en-US" altLang="zh-TW" dirty="0" smtClean="0"/>
              <a:t>”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運算：似乎不用算？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en-US" altLang="zh-TW" dirty="0"/>
              <a:t> 1+2+3+…..+</a:t>
            </a:r>
            <a:r>
              <a:rPr lang="en-US" altLang="zh-TW" dirty="0" smtClean="0"/>
              <a:t>N=</a:t>
            </a:r>
            <a:r>
              <a:rPr lang="zh-TW" altLang="en-US" dirty="0" smtClean="0"/>
              <a:t>總和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總和是真的</a:t>
            </a:r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r>
              <a:rPr lang="zh-TW" altLang="en-US" b="1" dirty="0" smtClean="0">
                <a:solidFill>
                  <a:srgbClr val="FF0000"/>
                </a:solidFill>
              </a:rPr>
              <a:t>加到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的加總喔</a:t>
            </a:r>
            <a:r>
              <a:rPr lang="en-US" altLang="zh-TW" b="1" dirty="0" smtClean="0">
                <a:solidFill>
                  <a:srgbClr val="FF0000"/>
                </a:solidFill>
              </a:rPr>
              <a:t>?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1+2+3+4+5=15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1+2+3=6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18636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Sum2N_II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紫蘿蘭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2338</TotalTime>
  <Words>2059</Words>
  <Application>Microsoft Office PowerPoint</Application>
  <PresentationFormat>寬螢幕</PresentationFormat>
  <Paragraphs>375</Paragraphs>
  <Slides>32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41" baseType="lpstr">
      <vt:lpstr>Arial Unicode MS</vt:lpstr>
      <vt:lpstr>inherit</vt:lpstr>
      <vt:lpstr>微軟正黑體</vt:lpstr>
      <vt:lpstr>新細明體</vt:lpstr>
      <vt:lpstr>Arial</vt:lpstr>
      <vt:lpstr>Calibri</vt:lpstr>
      <vt:lpstr>Trebuchet MS</vt:lpstr>
      <vt:lpstr>Wingdings 3</vt:lpstr>
      <vt:lpstr>多面向</vt:lpstr>
      <vt:lpstr>迴圈大法 啊！鬼打牆了！</vt:lpstr>
      <vt:lpstr>迴圈是甚麼？</vt:lpstr>
      <vt:lpstr>迴圈地獄第一層 for迴圈----固定(可預測)次數的迴圈</vt:lpstr>
      <vt:lpstr>最基本迴圈 for迴圈</vt:lpstr>
      <vt:lpstr>範例一 輸入整數N，程式顯示N個*號</vt:lpstr>
      <vt:lpstr>範例一參考程式碼</vt:lpstr>
      <vt:lpstr>練習一 顯示1～N的數字</vt:lpstr>
      <vt:lpstr>練習二 顯示1+2+3+…+Ｎ的數字</vt:lpstr>
      <vt:lpstr>練習三 顯示1+2+3+…+Ｎ=總和</vt:lpstr>
      <vt:lpstr>練習四 計算次方</vt:lpstr>
      <vt:lpstr>練習五 計算階乘n!=1x2x2x…xn</vt:lpstr>
      <vt:lpstr>練習六 找出所有因數</vt:lpstr>
      <vt:lpstr>迴圈地獄第二層 雙重迴圈</vt:lpstr>
      <vt:lpstr>進階迴圈 雙重for迴圈</vt:lpstr>
      <vt:lpstr>範例二 星星方陣</vt:lpstr>
      <vt:lpstr>範例二參考程式碼</vt:lpstr>
      <vt:lpstr>練習七 星星直角三角形</vt:lpstr>
      <vt:lpstr>練習八 星星反直角三角形</vt:lpstr>
      <vt:lpstr>練習九 星星靠右直角三角形</vt:lpstr>
      <vt:lpstr>思考方式</vt:lpstr>
      <vt:lpstr>練習十 找質數</vt:lpstr>
      <vt:lpstr>練習十參考程式碼</vt:lpstr>
      <vt:lpstr>練習十一 九九乘法表</vt:lpstr>
      <vt:lpstr>迴圈地獄第三層 while與do-while迴圈----不固定次數的迴圈</vt:lpstr>
      <vt:lpstr>迴圈變花樣 while迴圈</vt:lpstr>
      <vt:lpstr>迴圈變花樣 do-while迴圈</vt:lpstr>
      <vt:lpstr>範例三 再來一次星星大挑戰！</vt:lpstr>
      <vt:lpstr>範例三參考程式碼(do-while &amp; while版)</vt:lpstr>
      <vt:lpstr>範例三參考程式碼(while &amp; while版)</vt:lpstr>
      <vt:lpstr>範例三參考程式碼(do-while &amp; for版)</vt:lpstr>
      <vt:lpstr>範例四 終極密碼</vt:lpstr>
      <vt:lpstr>練習十二 找出所有質因數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C開發環境安裝 Code::Block</dc:title>
  <dc:creator>oldinmo@gmail.com</dc:creator>
  <cp:lastModifiedBy>oldinmo@gmail.com</cp:lastModifiedBy>
  <cp:revision>68</cp:revision>
  <dcterms:created xsi:type="dcterms:W3CDTF">2020-12-10T02:28:12Z</dcterms:created>
  <dcterms:modified xsi:type="dcterms:W3CDTF">2020-12-13T07:36:28Z</dcterms:modified>
</cp:coreProperties>
</file>