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72" r:id="rId3"/>
    <p:sldId id="277" r:id="rId4"/>
    <p:sldId id="257" r:id="rId5"/>
    <p:sldId id="258" r:id="rId6"/>
    <p:sldId id="259" r:id="rId7"/>
    <p:sldId id="260" r:id="rId8"/>
    <p:sldId id="279" r:id="rId9"/>
    <p:sldId id="275" r:id="rId10"/>
    <p:sldId id="261" r:id="rId11"/>
    <p:sldId id="262" r:id="rId12"/>
    <p:sldId id="273" r:id="rId13"/>
    <p:sldId id="276" r:id="rId14"/>
    <p:sldId id="263" r:id="rId15"/>
    <p:sldId id="264" r:id="rId16"/>
    <p:sldId id="274" r:id="rId17"/>
    <p:sldId id="267" r:id="rId18"/>
    <p:sldId id="269" r:id="rId19"/>
    <p:sldId id="270" r:id="rId20"/>
    <p:sldId id="280" r:id="rId21"/>
    <p:sldId id="27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24" autoAdjust="0"/>
    <p:restoredTop sz="94660"/>
  </p:normalViewPr>
  <p:slideViewPr>
    <p:cSldViewPr snapToGrid="0" showGuides="1">
      <p:cViewPr varScale="1">
        <p:scale>
          <a:sx n="96" d="100"/>
          <a:sy n="96" d="100"/>
        </p:scale>
        <p:origin x="283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4800">
                <a:solidFill>
                  <a:srgbClr val="0070C0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83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236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5412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122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7271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02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790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340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187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607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htts</a:t>
            </a:r>
            <a:r>
              <a:rPr lang="zh-TW" altLang="en-US" sz="1600" dirty="0" smtClean="0"/>
              <a:t>://github.com/liulawsi/LLC_Python/tree/main/Section0</a:t>
            </a:r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0087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1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</a:t>
            </a:r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07497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9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683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124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2" descr="upload.wikimedia.org/wikipedia/commons/thumb/f/...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8" y="55853"/>
            <a:ext cx="1271606" cy="3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文字方塊 28"/>
          <p:cNvSpPr txBox="1"/>
          <p:nvPr userDrawn="1"/>
        </p:nvSpPr>
        <p:spPr>
          <a:xfrm>
            <a:off x="317708" y="6488668"/>
            <a:ext cx="4487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投影片下載網址：</a:t>
            </a:r>
            <a:r>
              <a:rPr lang="en-US" altLang="zh-TW" dirty="0"/>
              <a:t>https://</a:t>
            </a:r>
            <a:r>
              <a:rPr lang="en-US" altLang="zh-TW" dirty="0" smtClean="0"/>
              <a:t>reurl.cc/l5ADbl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8967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70C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千里之行始於足下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499575"/>
          </a:xfrm>
        </p:spPr>
        <p:txBody>
          <a:bodyPr>
            <a:normAutofit/>
          </a:bodyPr>
          <a:lstStyle/>
          <a:p>
            <a:r>
              <a:rPr lang="zh-TW" altLang="en-US" dirty="0"/>
              <a:t>老子</a:t>
            </a:r>
            <a:r>
              <a:rPr lang="en-US" altLang="zh-TW" dirty="0"/>
              <a:t>《</a:t>
            </a:r>
            <a:r>
              <a:rPr lang="zh-TW" altLang="en-US" dirty="0"/>
              <a:t>道德經</a:t>
            </a:r>
            <a:r>
              <a:rPr lang="en-US" altLang="zh-TW" dirty="0"/>
              <a:t>》</a:t>
            </a:r>
            <a:r>
              <a:rPr lang="zh-TW" altLang="en-US" dirty="0"/>
              <a:t>第</a:t>
            </a:r>
            <a:r>
              <a:rPr lang="en-US" altLang="zh-TW" dirty="0"/>
              <a:t>64</a:t>
            </a:r>
            <a:r>
              <a:rPr lang="zh-TW" altLang="en-US" dirty="0" smtClean="0"/>
              <a:t>章</a:t>
            </a:r>
            <a:endParaRPr lang="en-US" altLang="zh-TW" dirty="0" smtClean="0"/>
          </a:p>
          <a:p>
            <a:r>
              <a:rPr lang="zh-TW" altLang="en-US" dirty="0" smtClean="0"/>
              <a:t>劉崇汎</a:t>
            </a:r>
            <a:endParaRPr lang="en-US" altLang="zh-TW" dirty="0" smtClean="0"/>
          </a:p>
          <a:p>
            <a:fld id="{3DD17DD3-2A24-400C-AEB6-F8FFC90B7A97}" type="datetime5">
              <a:rPr lang="zh-TW" altLang="en-US" smtClean="0"/>
              <a:t>2021年11月15日星期一</a:t>
            </a:fld>
            <a:endParaRPr lang="zh-TW" altLang="en-US" dirty="0"/>
          </a:p>
        </p:txBody>
      </p:sp>
      <p:pic>
        <p:nvPicPr>
          <p:cNvPr id="5" name="Picture 2" descr="upload.wikimedia.org/wikipedia/commons/thumb/f/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66" y="4993541"/>
            <a:ext cx="4743328" cy="140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656967" y="414138"/>
            <a:ext cx="4487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投影片下載網址：</a:t>
            </a:r>
            <a:r>
              <a:rPr lang="en-US" altLang="zh-TW" dirty="0"/>
              <a:t>https://</a:t>
            </a:r>
            <a:r>
              <a:rPr lang="en-US" altLang="zh-TW" dirty="0" smtClean="0"/>
              <a:t>reurl.cc/l5ADbl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410" y="783470"/>
            <a:ext cx="1882925" cy="188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69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</a:t>
            </a:r>
            <a:r>
              <a:rPr lang="zh-TW" altLang="en-US" dirty="0" smtClean="0"/>
              <a:t>就是那個</a:t>
            </a:r>
            <a:r>
              <a:rPr lang="en-US" altLang="zh-TW" dirty="0" smtClean="0">
                <a:solidFill>
                  <a:srgbClr val="FF0000"/>
                </a:solidFill>
              </a:rPr>
              <a:t>name</a:t>
            </a:r>
            <a:r>
              <a:rPr lang="zh-TW" altLang="en-US" dirty="0" smtClean="0"/>
              <a:t>是甚麼？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變數是用來儲存你希望電腦記住的東西。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C00000"/>
                </a:solidFill>
              </a:rPr>
              <a:t>輸入內容</a:t>
            </a:r>
            <a:r>
              <a:rPr lang="zh-TW" altLang="en-US" dirty="0" smtClean="0"/>
              <a:t>：數字</a:t>
            </a:r>
            <a:r>
              <a:rPr lang="zh-TW" altLang="en-US" dirty="0"/>
              <a:t>、名字、地址、身高、</a:t>
            </a:r>
            <a:r>
              <a:rPr lang="zh-TW" altLang="en-US" dirty="0" smtClean="0"/>
              <a:t>體重</a:t>
            </a:r>
            <a:r>
              <a:rPr lang="en-US" altLang="zh-TW" dirty="0" smtClean="0"/>
              <a:t>……</a:t>
            </a:r>
          </a:p>
          <a:p>
            <a:pPr lvl="1"/>
            <a:r>
              <a:rPr lang="zh-TW" altLang="en-US" b="1" dirty="0">
                <a:solidFill>
                  <a:srgbClr val="C00000"/>
                </a:solidFill>
              </a:rPr>
              <a:t>運算</a:t>
            </a:r>
            <a:r>
              <a:rPr lang="zh-TW" altLang="en-US" b="1" dirty="0" smtClean="0">
                <a:solidFill>
                  <a:srgbClr val="C00000"/>
                </a:solidFill>
              </a:rPr>
              <a:t>中間值或結果</a:t>
            </a:r>
            <a:r>
              <a:rPr lang="zh-TW" altLang="en-US" dirty="0" smtClean="0"/>
              <a:t>：</a:t>
            </a:r>
            <a:r>
              <a:rPr lang="en-US" altLang="zh-TW" dirty="0" smtClean="0"/>
              <a:t>BMI</a:t>
            </a:r>
            <a:r>
              <a:rPr lang="zh-TW" altLang="en-US" dirty="0" smtClean="0"/>
              <a:t>、總和、平均、</a:t>
            </a:r>
            <a:r>
              <a:rPr lang="en-US" altLang="zh-TW" dirty="0" smtClean="0"/>
              <a:t>……</a:t>
            </a:r>
          </a:p>
          <a:p>
            <a:r>
              <a:rPr lang="zh-TW" altLang="en-US" b="1" dirty="0" smtClean="0">
                <a:solidFill>
                  <a:srgbClr val="C00000"/>
                </a:solidFill>
              </a:rPr>
              <a:t>變數有不同型態</a:t>
            </a:r>
            <a:endParaRPr lang="en-US" altLang="zh-TW" b="1" dirty="0" smtClean="0">
              <a:solidFill>
                <a:srgbClr val="C00000"/>
              </a:solidFill>
            </a:endParaRPr>
          </a:p>
          <a:p>
            <a:pPr lvl="1"/>
            <a:r>
              <a:rPr lang="zh-TW" altLang="en-US" dirty="0"/>
              <a:t>整數、浮點</a:t>
            </a:r>
            <a:r>
              <a:rPr lang="zh-TW" altLang="en-US" dirty="0" smtClean="0"/>
              <a:t>數、字元、字串、布林值、</a:t>
            </a:r>
            <a:r>
              <a:rPr lang="en-US" altLang="zh-TW" dirty="0" smtClean="0"/>
              <a:t>…..</a:t>
            </a:r>
          </a:p>
          <a:p>
            <a:r>
              <a:rPr lang="zh-TW" altLang="en-US" b="1" dirty="0" smtClean="0">
                <a:solidFill>
                  <a:srgbClr val="C00000"/>
                </a:solidFill>
              </a:rPr>
              <a:t>變數一定有名字</a:t>
            </a:r>
            <a:r>
              <a:rPr lang="zh-TW" altLang="en-US" dirty="0" smtClean="0"/>
              <a:t>，以利程式中使用。</a:t>
            </a:r>
            <a:endParaRPr lang="en-US" altLang="zh-TW" dirty="0" smtClean="0"/>
          </a:p>
          <a:p>
            <a:r>
              <a:rPr lang="zh-TW" altLang="en-US" u="sng" dirty="0" smtClean="0"/>
              <a:t>很多程式語言變數</a:t>
            </a:r>
            <a:r>
              <a:rPr lang="zh-TW" altLang="en-US" u="sng" dirty="0"/>
              <a:t>要宣告後才能</a:t>
            </a:r>
            <a:r>
              <a:rPr lang="zh-TW" altLang="en-US" u="sng" dirty="0" smtClean="0"/>
              <a:t>使用</a:t>
            </a:r>
            <a:r>
              <a:rPr lang="zh-TW" altLang="en-US" dirty="0" smtClean="0"/>
              <a:t>，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但是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Python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不用事先宣告！</a:t>
            </a:r>
            <a:endParaRPr lang="en-US" altLang="zh-TW" sz="2800" b="1" dirty="0" smtClean="0">
              <a:solidFill>
                <a:srgbClr val="FF0000"/>
              </a:solidFill>
            </a:endParaRPr>
          </a:p>
          <a:p>
            <a:r>
              <a:rPr lang="zh-TW" altLang="en-US" u="sng" dirty="0"/>
              <a:t>變數最好都要</a:t>
            </a:r>
            <a:r>
              <a:rPr lang="zh-TW" altLang="en-US" u="sng" dirty="0" smtClean="0"/>
              <a:t>初始化</a:t>
            </a:r>
            <a:r>
              <a:rPr lang="en-US" altLang="zh-TW" dirty="0" smtClean="0"/>
              <a:t>(</a:t>
            </a:r>
            <a:r>
              <a:rPr lang="zh-TW" altLang="en-US" dirty="0" smtClean="0"/>
              <a:t>設定原始內容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變數名稱不是任意宣告！</a:t>
            </a:r>
            <a:r>
              <a:rPr lang="en-US" altLang="zh-TW" dirty="0"/>
              <a:t>(Keyword</a:t>
            </a:r>
            <a:r>
              <a:rPr lang="zh-TW" altLang="en-US" dirty="0"/>
              <a:t>不能</a:t>
            </a:r>
            <a:r>
              <a:rPr lang="zh-TW" altLang="en-US" dirty="0" smtClean="0"/>
              <a:t>用</a:t>
            </a:r>
            <a:r>
              <a:rPr lang="en-US" altLang="zh-TW" dirty="0" smtClean="0"/>
              <a:t>,</a:t>
            </a:r>
            <a:r>
              <a:rPr lang="zh-TW" altLang="en-US" dirty="0" smtClean="0"/>
              <a:t>內建函式名最好避開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變數有</a:t>
            </a:r>
            <a:r>
              <a:rPr lang="zh-TW" altLang="en-US" b="1" dirty="0"/>
              <a:t>區域變數</a:t>
            </a:r>
            <a:r>
              <a:rPr lang="zh-TW" altLang="en-US" dirty="0"/>
              <a:t>、</a:t>
            </a:r>
            <a:r>
              <a:rPr lang="zh-TW" altLang="en-US" b="1" dirty="0"/>
              <a:t>全域</a:t>
            </a:r>
            <a:r>
              <a:rPr lang="zh-TW" altLang="en-US" b="1" dirty="0" smtClean="0"/>
              <a:t>變數</a:t>
            </a:r>
            <a:r>
              <a:rPr lang="zh-TW" altLang="en-US" dirty="0" smtClean="0"/>
              <a:t>、</a:t>
            </a:r>
            <a:r>
              <a:rPr lang="zh-TW" altLang="en-US" b="1" dirty="0" smtClean="0"/>
              <a:t>類別變數</a:t>
            </a:r>
            <a:r>
              <a:rPr lang="zh-TW" altLang="en-US" dirty="0" smtClean="0"/>
              <a:t>等分別，以後會再說明。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16535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變數命名規則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549730" cy="3880773"/>
          </a:xfrm>
        </p:spPr>
        <p:txBody>
          <a:bodyPr/>
          <a:lstStyle/>
          <a:p>
            <a:r>
              <a:rPr lang="zh-TW" altLang="en-US" dirty="0" smtClean="0"/>
              <a:t>變數名稱必須</a:t>
            </a:r>
            <a:r>
              <a:rPr lang="zh-TW" altLang="en-US" dirty="0"/>
              <a:t>以</a:t>
            </a:r>
            <a:r>
              <a:rPr lang="zh-TW" altLang="en-US" b="1" dirty="0">
                <a:solidFill>
                  <a:srgbClr val="FF0000"/>
                </a:solidFill>
              </a:rPr>
              <a:t>英文</a:t>
            </a:r>
            <a:r>
              <a:rPr lang="zh-TW" altLang="en-US" b="1" dirty="0" smtClean="0">
                <a:solidFill>
                  <a:srgbClr val="FF0000"/>
                </a:solidFill>
              </a:rPr>
              <a:t>字母</a:t>
            </a:r>
            <a:r>
              <a:rPr lang="zh-TW" altLang="en-US" dirty="0" smtClean="0">
                <a:solidFill>
                  <a:schemeClr val="tx1"/>
                </a:solidFill>
              </a:rPr>
              <a:t>或是 </a:t>
            </a:r>
            <a:r>
              <a:rPr lang="en-US" altLang="zh-TW" b="1" dirty="0" smtClean="0">
                <a:solidFill>
                  <a:srgbClr val="FF0000"/>
                </a:solidFill>
              </a:rPr>
              <a:t>_ </a:t>
            </a:r>
            <a:r>
              <a:rPr lang="zh-TW" altLang="en-US" dirty="0" smtClean="0">
                <a:solidFill>
                  <a:schemeClr val="tx1"/>
                </a:solidFill>
              </a:rPr>
              <a:t>開頭</a:t>
            </a:r>
            <a:r>
              <a:rPr lang="en-US" altLang="zh-TW" dirty="0"/>
              <a:t>,</a:t>
            </a:r>
            <a:r>
              <a:rPr lang="zh-TW" altLang="en-US" dirty="0"/>
              <a:t>大小寫均可。</a:t>
            </a:r>
          </a:p>
          <a:p>
            <a:r>
              <a:rPr lang="zh-TW" altLang="en-US" dirty="0"/>
              <a:t>跟著開頭字元之後的</a:t>
            </a:r>
            <a:r>
              <a:rPr lang="en-US" altLang="zh-TW" dirty="0"/>
              <a:t>,</a:t>
            </a:r>
            <a:r>
              <a:rPr lang="zh-TW" altLang="en-US" dirty="0"/>
              <a:t>可以是符合前一條規則的字元</a:t>
            </a:r>
            <a:r>
              <a:rPr lang="en-US" altLang="zh-TW" dirty="0"/>
              <a:t>,</a:t>
            </a:r>
            <a:r>
              <a:rPr lang="zh-TW" altLang="en-US" dirty="0"/>
              <a:t>或者是阿拉伯數字</a:t>
            </a:r>
            <a:r>
              <a:rPr lang="en-US" altLang="zh-TW" dirty="0"/>
              <a:t>0 ~ 9</a:t>
            </a:r>
            <a:r>
              <a:rPr lang="zh-TW" altLang="en-US" dirty="0"/>
              <a:t>。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長度</a:t>
            </a:r>
            <a:r>
              <a:rPr lang="zh-TW" altLang="en-US" dirty="0">
                <a:solidFill>
                  <a:srgbClr val="FF0000"/>
                </a:solidFill>
              </a:rPr>
              <a:t>沒有限制</a:t>
            </a:r>
            <a:r>
              <a:rPr lang="zh-TW" altLang="en-US" dirty="0"/>
              <a:t>。</a:t>
            </a:r>
          </a:p>
          <a:p>
            <a:r>
              <a:rPr lang="zh-TW" altLang="en-US" dirty="0" smtClean="0"/>
              <a:t>不能</a:t>
            </a:r>
            <a:r>
              <a:rPr lang="zh-TW" altLang="en-US" dirty="0"/>
              <a:t>和 </a:t>
            </a:r>
            <a:r>
              <a:rPr lang="en-US" altLang="zh-TW" dirty="0" smtClean="0"/>
              <a:t>Python </a:t>
            </a:r>
            <a:r>
              <a:rPr lang="zh-TW" altLang="en-US" dirty="0"/>
              <a:t>程式語言中的保留字 </a:t>
            </a:r>
            <a:r>
              <a:rPr lang="en-US" altLang="zh-TW" dirty="0"/>
              <a:t>(Reserved  </a:t>
            </a:r>
            <a:r>
              <a:rPr lang="en-US" altLang="zh-TW" dirty="0" err="1" smtClean="0"/>
              <a:t>Words,or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KeyWords</a:t>
            </a:r>
            <a:r>
              <a:rPr lang="en-US" altLang="zh-TW" dirty="0" smtClean="0"/>
              <a:t>)</a:t>
            </a:r>
            <a:r>
              <a:rPr lang="zh-TW" altLang="en-US" dirty="0"/>
              <a:t>重複。</a:t>
            </a:r>
          </a:p>
          <a:p>
            <a:r>
              <a:rPr lang="zh-TW" altLang="en-US" dirty="0"/>
              <a:t>字母相同</a:t>
            </a:r>
            <a:r>
              <a:rPr lang="en-US" altLang="zh-TW" dirty="0"/>
              <a:t>,</a:t>
            </a:r>
            <a:r>
              <a:rPr lang="zh-TW" altLang="en-US" dirty="0"/>
              <a:t>但</a:t>
            </a:r>
            <a:r>
              <a:rPr lang="zh-TW" altLang="en-US" b="1" dirty="0">
                <a:solidFill>
                  <a:srgbClr val="FF0000"/>
                </a:solidFill>
              </a:rPr>
              <a:t>大小寫不同</a:t>
            </a:r>
            <a:r>
              <a:rPr lang="zh-TW" altLang="en-US" dirty="0"/>
              <a:t>時</a:t>
            </a:r>
            <a:r>
              <a:rPr lang="en-US" altLang="zh-TW" dirty="0"/>
              <a:t>,</a:t>
            </a:r>
            <a:r>
              <a:rPr lang="zh-TW" altLang="en-US" dirty="0"/>
              <a:t>視為是不同的名稱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b="1" dirty="0"/>
              <a:t>可以用</a:t>
            </a:r>
            <a:r>
              <a:rPr lang="en-US" altLang="zh-TW" b="1" dirty="0"/>
              <a:t>Unicode</a:t>
            </a:r>
            <a:r>
              <a:rPr lang="zh-TW" altLang="en-US" b="1" dirty="0"/>
              <a:t>命名</a:t>
            </a:r>
            <a:r>
              <a:rPr lang="zh-TW" altLang="en-US" dirty="0"/>
              <a:t>，也就是說用</a:t>
            </a:r>
            <a:r>
              <a:rPr lang="zh-TW" altLang="en-US" b="1" dirty="0"/>
              <a:t>中文命名</a:t>
            </a:r>
            <a:r>
              <a:rPr lang="zh-TW" altLang="en-US" dirty="0" smtClean="0"/>
              <a:t>。但是，建議不要用，因為外國人不認識！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8022505" y="1711216"/>
            <a:ext cx="2088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關鍵字 </a:t>
            </a:r>
            <a:r>
              <a:rPr lang="en-US" altLang="zh-TW" dirty="0"/>
              <a:t>(Keywords)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848735"/>
              </p:ext>
            </p:extLst>
          </p:nvPr>
        </p:nvGraphicFramePr>
        <p:xfrm>
          <a:off x="6300216" y="2160589"/>
          <a:ext cx="4901184" cy="3486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296">
                  <a:extLst>
                    <a:ext uri="{9D8B030D-6E8A-4147-A177-3AD203B41FA5}">
                      <a16:colId xmlns:a16="http://schemas.microsoft.com/office/drawing/2014/main" val="1522889890"/>
                    </a:ext>
                  </a:extLst>
                </a:gridCol>
                <a:gridCol w="1225296">
                  <a:extLst>
                    <a:ext uri="{9D8B030D-6E8A-4147-A177-3AD203B41FA5}">
                      <a16:colId xmlns:a16="http://schemas.microsoft.com/office/drawing/2014/main" val="3861010290"/>
                    </a:ext>
                  </a:extLst>
                </a:gridCol>
                <a:gridCol w="1225296">
                  <a:extLst>
                    <a:ext uri="{9D8B030D-6E8A-4147-A177-3AD203B41FA5}">
                      <a16:colId xmlns:a16="http://schemas.microsoft.com/office/drawing/2014/main" val="1760932292"/>
                    </a:ext>
                  </a:extLst>
                </a:gridCol>
                <a:gridCol w="1225296">
                  <a:extLst>
                    <a:ext uri="{9D8B030D-6E8A-4147-A177-3AD203B41FA5}">
                      <a16:colId xmlns:a16="http://schemas.microsoft.com/office/drawing/2014/main" val="2764150934"/>
                    </a:ext>
                  </a:extLst>
                </a:gridCol>
              </a:tblGrid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FALSE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class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from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803859"/>
                  </a:ext>
                </a:extLst>
              </a:tr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None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continue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global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pass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602895"/>
                  </a:ext>
                </a:extLst>
              </a:tr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TRUE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def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if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raise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363293"/>
                  </a:ext>
                </a:extLst>
              </a:tr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and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import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return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992239"/>
                  </a:ext>
                </a:extLst>
              </a:tr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elif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try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041317"/>
                  </a:ext>
                </a:extLst>
              </a:tr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assert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else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while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248442"/>
                  </a:ext>
                </a:extLst>
              </a:tr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async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except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lambda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with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688755"/>
                  </a:ext>
                </a:extLst>
              </a:tr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await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finally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nonlocal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yield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760592"/>
                  </a:ext>
                </a:extLst>
              </a:tr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break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for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889555"/>
                  </a:ext>
                </a:extLst>
              </a:tr>
            </a:tbl>
          </a:graphicData>
        </a:graphic>
      </p:graphicFrame>
      <p:sp>
        <p:nvSpPr>
          <p:cNvPr id="6" name="禁止標誌 5"/>
          <p:cNvSpPr/>
          <p:nvPr/>
        </p:nvSpPr>
        <p:spPr>
          <a:xfrm>
            <a:off x="6739128" y="2080548"/>
            <a:ext cx="4197096" cy="3849624"/>
          </a:xfrm>
          <a:prstGeom prst="noSmoking">
            <a:avLst>
              <a:gd name="adj" fmla="val 11146"/>
            </a:avLst>
          </a:prstGeom>
          <a:solidFill>
            <a:srgbClr val="FF0000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77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內建函式表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變數命名建議</a:t>
            </a:r>
            <a:r>
              <a:rPr lang="zh-TW" altLang="en-US" dirty="0"/>
              <a:t>避開</a:t>
            </a:r>
            <a:r>
              <a:rPr lang="zh-TW" altLang="en-US" dirty="0" smtClean="0"/>
              <a:t>這些</a:t>
            </a:r>
            <a:r>
              <a:rPr lang="zh-TW" altLang="en-US" dirty="0"/>
              <a:t>名字！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3504622"/>
              </p:ext>
            </p:extLst>
          </p:nvPr>
        </p:nvGraphicFramePr>
        <p:xfrm>
          <a:off x="1252730" y="2002530"/>
          <a:ext cx="7836405" cy="4306834"/>
        </p:xfrm>
        <a:graphic>
          <a:graphicData uri="http://schemas.openxmlformats.org/drawingml/2006/table">
            <a:tbl>
              <a:tblPr/>
              <a:tblGrid>
                <a:gridCol w="1567281">
                  <a:extLst>
                    <a:ext uri="{9D8B030D-6E8A-4147-A177-3AD203B41FA5}">
                      <a16:colId xmlns:a16="http://schemas.microsoft.com/office/drawing/2014/main" val="3144803349"/>
                    </a:ext>
                  </a:extLst>
                </a:gridCol>
                <a:gridCol w="1567281">
                  <a:extLst>
                    <a:ext uri="{9D8B030D-6E8A-4147-A177-3AD203B41FA5}">
                      <a16:colId xmlns:a16="http://schemas.microsoft.com/office/drawing/2014/main" val="3696051328"/>
                    </a:ext>
                  </a:extLst>
                </a:gridCol>
                <a:gridCol w="1567281">
                  <a:extLst>
                    <a:ext uri="{9D8B030D-6E8A-4147-A177-3AD203B41FA5}">
                      <a16:colId xmlns:a16="http://schemas.microsoft.com/office/drawing/2014/main" val="4225883233"/>
                    </a:ext>
                  </a:extLst>
                </a:gridCol>
                <a:gridCol w="1567281">
                  <a:extLst>
                    <a:ext uri="{9D8B030D-6E8A-4147-A177-3AD203B41FA5}">
                      <a16:colId xmlns:a16="http://schemas.microsoft.com/office/drawing/2014/main" val="405050150"/>
                    </a:ext>
                  </a:extLst>
                </a:gridCol>
                <a:gridCol w="1567281">
                  <a:extLst>
                    <a:ext uri="{9D8B030D-6E8A-4147-A177-3AD203B41FA5}">
                      <a16:colId xmlns:a16="http://schemas.microsoft.com/office/drawing/2014/main" val="588304714"/>
                    </a:ext>
                  </a:extLst>
                </a:gridCol>
              </a:tblGrid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abs()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delattr()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hash()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memoryview()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set()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101513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all()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dict()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help()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min()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setattr()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954840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any()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dir()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hex()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next()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slice()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340425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ascii()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divmod()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id()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object()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sorted()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047410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bin()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enumerate()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input()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oct()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staticmethod()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171133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bool()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eval()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int()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open()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str()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152787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breakpoint()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exec()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isinstance()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ord()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sum()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661981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bytearray()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filter()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issubclass()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pow()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super()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326404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bytes()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float()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iter()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print()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tuple()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602780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callable()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format()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len</a:t>
                      </a:r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property()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type()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54268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chr()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frozenset()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list()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range()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vars()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802857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classmethod()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getattr()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locals()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repr()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zip()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556377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compile()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globals()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map()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reversed()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__import__()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649403"/>
                  </a:ext>
                </a:extLst>
              </a:tr>
              <a:tr h="36600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complex()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hasattr()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max()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round()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zh-TW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24088"/>
                  </a:ext>
                </a:extLst>
              </a:tr>
            </a:tbl>
          </a:graphicData>
        </a:graphic>
      </p:graphicFrame>
      <p:sp>
        <p:nvSpPr>
          <p:cNvPr id="5" name="禁止標誌 4"/>
          <p:cNvSpPr/>
          <p:nvPr/>
        </p:nvSpPr>
        <p:spPr>
          <a:xfrm>
            <a:off x="2606040" y="1930400"/>
            <a:ext cx="5056632" cy="4616704"/>
          </a:xfrm>
          <a:prstGeom prst="noSmoking">
            <a:avLst>
              <a:gd name="adj" fmla="val 11146"/>
            </a:avLst>
          </a:prstGeom>
          <a:solidFill>
            <a:srgbClr val="FF0000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84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記不住這麼多不能用的名字怎麼辦！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我的小撇</a:t>
            </a:r>
            <a:r>
              <a:rPr lang="zh-TW" altLang="en-US" dirty="0" smtClean="0"/>
              <a:t>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變數名稱前加一個固定前綴</a:t>
            </a:r>
            <a:endParaRPr lang="en-US" altLang="zh-TW" dirty="0" smtClean="0"/>
          </a:p>
          <a:p>
            <a:pPr lvl="1"/>
            <a:r>
              <a:rPr lang="zh-TW" altLang="en-US" dirty="0"/>
              <a:t>例如：</a:t>
            </a:r>
            <a:r>
              <a:rPr lang="en-US" altLang="zh-TW" dirty="0" err="1"/>
              <a:t>mySum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myMax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myOpen</a:t>
            </a:r>
            <a:endParaRPr lang="en-US" altLang="zh-TW" dirty="0" smtClean="0"/>
          </a:p>
          <a:p>
            <a:r>
              <a:rPr lang="zh-TW" altLang="en-US" dirty="0"/>
              <a:t>如果</a:t>
            </a:r>
            <a:r>
              <a:rPr lang="zh-TW" altLang="en-US" dirty="0" smtClean="0"/>
              <a:t>是函示內區域</a:t>
            </a:r>
            <a:r>
              <a:rPr lang="zh-TW" altLang="en-US" dirty="0"/>
              <a:t>變數</a:t>
            </a:r>
            <a:r>
              <a:rPr lang="en-US" altLang="zh-TW" dirty="0"/>
              <a:t>(</a:t>
            </a:r>
            <a:r>
              <a:rPr lang="zh-TW" altLang="en-US" dirty="0"/>
              <a:t>以後說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，加函式名當前綴</a:t>
            </a:r>
            <a:endParaRPr lang="en-US" altLang="zh-TW" dirty="0" smtClean="0"/>
          </a:p>
          <a:p>
            <a:pPr lvl="1"/>
            <a:r>
              <a:rPr lang="zh-TW" altLang="en-US" dirty="0"/>
              <a:t>例如</a:t>
            </a:r>
            <a:r>
              <a:rPr lang="zh-TW" altLang="en-US" dirty="0" smtClean="0"/>
              <a:t>：</a:t>
            </a:r>
            <a:r>
              <a:rPr lang="en-US" altLang="zh-TW" dirty="0" smtClean="0"/>
              <a:t>func1Max, func2Open</a:t>
            </a:r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33884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變數命名比一比</a:t>
            </a:r>
            <a:endParaRPr lang="zh-TW" alt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sz="half" idx="1"/>
          </p:nvPr>
        </p:nvSpPr>
        <p:spPr>
          <a:xfrm>
            <a:off x="677335" y="2160589"/>
            <a:ext cx="3080850" cy="3880772"/>
          </a:xfrm>
        </p:spPr>
        <p:txBody>
          <a:bodyPr/>
          <a:lstStyle/>
          <a:p>
            <a:r>
              <a:rPr lang="zh-TW" altLang="en-US" dirty="0" smtClean="0"/>
              <a:t>合法變數名稱：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Total</a:t>
            </a:r>
          </a:p>
          <a:p>
            <a:pPr lvl="1"/>
            <a:r>
              <a:rPr lang="en-US" altLang="zh-TW" dirty="0" smtClean="0"/>
              <a:t>_</a:t>
            </a:r>
            <a:r>
              <a:rPr lang="en-US" altLang="zh-TW" dirty="0" err="1" smtClean="0"/>
              <a:t>fg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x5</a:t>
            </a:r>
          </a:p>
          <a:p>
            <a:pPr lvl="1"/>
            <a:r>
              <a:rPr lang="en-US" altLang="zh-TW" dirty="0" smtClean="0"/>
              <a:t>$y</a:t>
            </a:r>
          </a:p>
          <a:p>
            <a:pPr lvl="1"/>
            <a:r>
              <a:rPr lang="en-US" altLang="zh-TW" dirty="0" smtClean="0"/>
              <a:t>score</a:t>
            </a:r>
          </a:p>
          <a:p>
            <a:pPr lvl="1"/>
            <a:r>
              <a:rPr lang="zh-TW" altLang="en-US" dirty="0" smtClean="0"/>
              <a:t>劉老師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3849624" y="2160589"/>
            <a:ext cx="5586984" cy="3880773"/>
          </a:xfrm>
        </p:spPr>
        <p:txBody>
          <a:bodyPr/>
          <a:lstStyle/>
          <a:p>
            <a:r>
              <a:rPr lang="zh-TW" altLang="en-US" dirty="0" smtClean="0"/>
              <a:t>不合法變數名稱：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total,1</a:t>
            </a:r>
            <a:r>
              <a:rPr lang="en-US" altLang="zh-TW" dirty="0"/>
              <a:t>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變數名稱不可有”</a:t>
            </a:r>
            <a:r>
              <a:rPr lang="en-US" altLang="zh-TW" dirty="0"/>
              <a:t>,”</a:t>
            </a:r>
          </a:p>
          <a:p>
            <a:pPr lvl="1"/>
            <a:r>
              <a:rPr lang="en-US" altLang="zh-TW" dirty="0"/>
              <a:t>3y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變數名稱不可由阿拉伯數字開頭</a:t>
            </a:r>
          </a:p>
          <a:p>
            <a:pPr lvl="1"/>
            <a:r>
              <a:rPr lang="en-US" altLang="zh-TW" dirty="0"/>
              <a:t>char	</a:t>
            </a:r>
            <a:r>
              <a:rPr lang="en-US" altLang="zh-TW" dirty="0" smtClean="0"/>
              <a:t>// </a:t>
            </a:r>
            <a:r>
              <a:rPr lang="zh-TW" altLang="en-US" dirty="0"/>
              <a:t>這是系統保留字不可當作變數名稱	</a:t>
            </a:r>
          </a:p>
          <a:p>
            <a:pPr lvl="1"/>
            <a:r>
              <a:rPr lang="en-US" altLang="zh-TW" dirty="0" err="1"/>
              <a:t>x+y</a:t>
            </a:r>
            <a:r>
              <a:rPr lang="en-US" altLang="zh-TW" dirty="0"/>
              <a:t>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變數名稱不可有</a:t>
            </a:r>
            <a:r>
              <a:rPr lang="en-US" altLang="zh-TW" dirty="0"/>
              <a:t>+</a:t>
            </a:r>
          </a:p>
          <a:p>
            <a:pPr lvl="1"/>
            <a:r>
              <a:rPr lang="en-US" altLang="zh-TW" dirty="0"/>
              <a:t>a </a:t>
            </a:r>
            <a:r>
              <a:rPr lang="zh-TW" altLang="en-US" dirty="0" smtClean="0"/>
              <a:t> </a:t>
            </a:r>
            <a:r>
              <a:rPr lang="en-US" altLang="zh-TW" dirty="0" smtClean="0"/>
              <a:t>b</a:t>
            </a:r>
            <a:r>
              <a:rPr lang="en-US" altLang="zh-TW" dirty="0"/>
              <a:t>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變數名稱不可有空格</a:t>
            </a:r>
          </a:p>
          <a:p>
            <a:pPr lvl="1"/>
            <a:r>
              <a:rPr lang="en-US" altLang="zh-TW" dirty="0"/>
              <a:t>x!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變數名稱不可有</a:t>
            </a:r>
            <a:r>
              <a:rPr lang="en-US" altLang="zh-TW" dirty="0"/>
              <a:t>!</a:t>
            </a:r>
            <a:r>
              <a:rPr lang="zh-TW" altLang="en-US" dirty="0" smtClean="0"/>
              <a:t>字元</a:t>
            </a:r>
            <a:endParaRPr lang="en-US" altLang="zh-TW" dirty="0" smtClean="0"/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m</a:t>
            </a:r>
            <a:r>
              <a:rPr lang="en-US" altLang="zh-TW" dirty="0" smtClean="0">
                <a:solidFill>
                  <a:srgbClr val="0070C0"/>
                </a:solidFill>
              </a:rPr>
              <a:t>ax	// </a:t>
            </a:r>
            <a:r>
              <a:rPr lang="zh-TW" altLang="en-US" dirty="0" smtClean="0">
                <a:solidFill>
                  <a:srgbClr val="0070C0"/>
                </a:solidFill>
              </a:rPr>
              <a:t>內建函式名，最好不要用</a:t>
            </a:r>
            <a:endParaRPr lang="zh-TW" altLang="en-US" dirty="0">
              <a:solidFill>
                <a:srgbClr val="0070C0"/>
              </a:solidFill>
            </a:endParaRP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751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資料型別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zh-TW" altLang="en-US" dirty="0"/>
              <a:t>基本款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sz="1900" b="1" u="sng" dirty="0" smtClean="0"/>
              <a:t>首先，</a:t>
            </a:r>
            <a:r>
              <a:rPr lang="en-US" altLang="zh-TW" sz="1900" b="1" u="sng" dirty="0" smtClean="0"/>
              <a:t>Python</a:t>
            </a:r>
            <a:r>
              <a:rPr lang="zh-TW" altLang="en-US" sz="1900" b="1" u="sng" dirty="0" smtClean="0"/>
              <a:t>中的變數</a:t>
            </a:r>
            <a:r>
              <a:rPr lang="zh-TW" altLang="en-US" sz="1900" b="1" u="sng" dirty="0" smtClean="0">
                <a:solidFill>
                  <a:srgbClr val="FF0000"/>
                </a:solidFill>
              </a:rPr>
              <a:t>不需事先宣告型別</a:t>
            </a:r>
            <a:r>
              <a:rPr lang="zh-TW" altLang="en-US" sz="1900" b="1" dirty="0" smtClean="0"/>
              <a:t>。</a:t>
            </a:r>
            <a:endParaRPr lang="en-US" altLang="zh-TW" sz="1900" b="1" dirty="0" smtClean="0"/>
          </a:p>
          <a:p>
            <a:r>
              <a:rPr lang="zh-TW" altLang="en-US" dirty="0" smtClean="0"/>
              <a:t>布林</a:t>
            </a:r>
            <a:r>
              <a:rPr lang="zh-TW" altLang="en-US" dirty="0"/>
              <a:t>型別 </a:t>
            </a:r>
            <a:r>
              <a:rPr lang="en-US" altLang="zh-TW" dirty="0"/>
              <a:t>(Boolean Data Type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資料</a:t>
            </a:r>
            <a:r>
              <a:rPr lang="zh-TW" altLang="en-US" dirty="0"/>
              <a:t>只能有兩種</a:t>
            </a:r>
            <a:r>
              <a:rPr lang="zh-TW" altLang="en-US" dirty="0" smtClean="0"/>
              <a:t>可能：</a:t>
            </a:r>
            <a:r>
              <a:rPr lang="en-US" altLang="zh-TW" dirty="0" smtClean="0"/>
              <a:t>True</a:t>
            </a:r>
            <a:r>
              <a:rPr lang="zh-TW" altLang="en-US" dirty="0" smtClean="0"/>
              <a:t>與</a:t>
            </a:r>
            <a:r>
              <a:rPr lang="en-US" altLang="zh-TW" dirty="0" smtClean="0"/>
              <a:t>False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kern="0" dirty="0" smtClean="0"/>
              <a:t>數值</a:t>
            </a:r>
            <a:r>
              <a:rPr lang="zh-TW" altLang="en-US" kern="0" dirty="0"/>
              <a:t>型別 </a:t>
            </a:r>
            <a:r>
              <a:rPr lang="en-US" altLang="zh-TW" kern="0" dirty="0"/>
              <a:t>(Numeric Data Type)</a:t>
            </a:r>
          </a:p>
          <a:p>
            <a:pPr lvl="1"/>
            <a:r>
              <a:rPr lang="zh-TW" altLang="en-US" dirty="0"/>
              <a:t>整數型別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浮點</a:t>
            </a:r>
            <a:r>
              <a:rPr lang="zh-TW" altLang="en-US" dirty="0"/>
              <a:t>數型別 </a:t>
            </a:r>
            <a:r>
              <a:rPr lang="en-US" altLang="zh-TW" dirty="0" smtClean="0"/>
              <a:t>(float)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複數</a:t>
            </a:r>
            <a:r>
              <a:rPr lang="en-US" altLang="zh-TW" dirty="0">
                <a:sym typeface="Wingdings" panose="05000000000000000000" pitchFamily="2" charset="2"/>
              </a:rPr>
              <a:t>(Complex number)</a:t>
            </a:r>
            <a:endParaRPr lang="zh-TW" altLang="en-US" dirty="0"/>
          </a:p>
          <a:p>
            <a:r>
              <a:rPr lang="zh-TW" altLang="en-US" dirty="0"/>
              <a:t>字元</a:t>
            </a:r>
            <a:r>
              <a:rPr lang="en-US" altLang="zh-TW" dirty="0"/>
              <a:t>(</a:t>
            </a:r>
            <a:r>
              <a:rPr lang="en-US" altLang="zh-TW" dirty="0" smtClean="0"/>
              <a:t>bytes)</a:t>
            </a:r>
          </a:p>
          <a:p>
            <a:pPr lvl="1"/>
            <a:r>
              <a:rPr lang="en-US" altLang="zh-TW" dirty="0" smtClean="0"/>
              <a:t>8bits</a:t>
            </a:r>
            <a:r>
              <a:rPr lang="zh-TW" altLang="en-US" dirty="0" smtClean="0"/>
              <a:t>的二進制資料</a:t>
            </a:r>
            <a:endParaRPr lang="en-US" altLang="zh-TW" dirty="0"/>
          </a:p>
          <a:p>
            <a:r>
              <a:rPr lang="en-US" altLang="zh-TW" dirty="0" err="1" smtClean="0"/>
              <a:t>Bytearray</a:t>
            </a:r>
            <a:r>
              <a:rPr lang="zh-TW" altLang="en-US" dirty="0" smtClean="0"/>
              <a:t>：</a:t>
            </a:r>
            <a:r>
              <a:rPr lang="en-US" altLang="zh-TW" dirty="0" smtClean="0"/>
              <a:t>bytes</a:t>
            </a:r>
            <a:r>
              <a:rPr lang="zh-TW" altLang="en-US" dirty="0" smtClean="0"/>
              <a:t>的陣列。</a:t>
            </a:r>
            <a:endParaRPr lang="en-US" altLang="zh-TW" dirty="0"/>
          </a:p>
          <a:p>
            <a:r>
              <a:rPr lang="zh-TW" altLang="en-US" dirty="0" smtClean="0"/>
              <a:t>字串 </a:t>
            </a:r>
            <a:r>
              <a:rPr lang="en-US" altLang="zh-TW" dirty="0"/>
              <a:t>(String) </a:t>
            </a:r>
            <a:r>
              <a:rPr lang="zh-TW" altLang="en-US" dirty="0" smtClean="0"/>
              <a:t>型別</a:t>
            </a:r>
            <a:endParaRPr lang="en-US" altLang="zh-TW" dirty="0" smtClean="0"/>
          </a:p>
        </p:txBody>
      </p:sp>
      <p:sp>
        <p:nvSpPr>
          <p:cNvPr id="4" name="矩形 3"/>
          <p:cNvSpPr/>
          <p:nvPr/>
        </p:nvSpPr>
        <p:spPr>
          <a:xfrm>
            <a:off x="3940216" y="1360596"/>
            <a:ext cx="71096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cap="none" spc="0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真的不用事先宣告喔！</a:t>
            </a:r>
            <a:endParaRPr lang="zh-TW" altLang="en-US" sz="5400" b="1" cap="none" spc="0" dirty="0">
              <a:ln w="12700">
                <a:solidFill>
                  <a:srgbClr val="FF0000"/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531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資料型</a:t>
            </a:r>
            <a:r>
              <a:rPr lang="zh-TW" altLang="en-US" dirty="0" smtClean="0"/>
              <a:t>別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進階款</a:t>
            </a:r>
            <a:r>
              <a:rPr lang="en-US" altLang="zh-TW" dirty="0" smtClean="0"/>
              <a:t>(</a:t>
            </a:r>
            <a:r>
              <a:rPr lang="zh-TW" altLang="en-US" dirty="0" smtClean="0"/>
              <a:t>容器類</a:t>
            </a:r>
            <a:r>
              <a:rPr lang="en-US" altLang="zh-TW" dirty="0" smtClean="0"/>
              <a:t>,container)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序列型態</a:t>
            </a:r>
            <a:r>
              <a:rPr lang="en-US" altLang="zh-TW" dirty="0" smtClean="0"/>
              <a:t>(sequence type)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List</a:t>
            </a:r>
            <a:r>
              <a:rPr lang="zh-TW" altLang="en-US" dirty="0" smtClean="0"/>
              <a:t>：等同其他語言的陣列，但更有彈性，用</a:t>
            </a:r>
            <a:r>
              <a:rPr lang="en-US" altLang="zh-TW" dirty="0" smtClean="0"/>
              <a:t>[]</a:t>
            </a:r>
          </a:p>
          <a:p>
            <a:pPr lvl="1"/>
            <a:r>
              <a:rPr lang="en-US" altLang="zh-TW" dirty="0" smtClean="0"/>
              <a:t>Tuple</a:t>
            </a:r>
            <a:r>
              <a:rPr lang="zh-TW" altLang="en-US" dirty="0" smtClean="0"/>
              <a:t>：固定不變的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，用</a:t>
            </a:r>
            <a:r>
              <a:rPr lang="en-US" altLang="zh-TW" dirty="0" smtClean="0"/>
              <a:t>()</a:t>
            </a:r>
          </a:p>
          <a:p>
            <a:r>
              <a:rPr lang="zh-TW" altLang="en-US" dirty="0"/>
              <a:t>對應型態</a:t>
            </a:r>
            <a:r>
              <a:rPr lang="en-US" altLang="zh-TW" dirty="0"/>
              <a:t>(mapping type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err="1" smtClean="0"/>
              <a:t>Dict</a:t>
            </a:r>
            <a:r>
              <a:rPr lang="zh-TW" altLang="en-US" dirty="0" smtClean="0"/>
              <a:t>：非有序，用</a:t>
            </a:r>
            <a:r>
              <a:rPr lang="en-US" altLang="zh-TW" dirty="0" err="1" smtClean="0"/>
              <a:t>key:value</a:t>
            </a:r>
            <a:r>
              <a:rPr lang="zh-TW" altLang="en-US" dirty="0" smtClean="0"/>
              <a:t>配對儲存，</a:t>
            </a:r>
            <a:r>
              <a:rPr lang="en-US" altLang="zh-TW" dirty="0" smtClean="0"/>
              <a:t>key</a:t>
            </a:r>
            <a:r>
              <a:rPr lang="zh-TW" altLang="en-US" dirty="0" smtClean="0"/>
              <a:t>唯一，用 </a:t>
            </a:r>
            <a:r>
              <a:rPr lang="en-US" altLang="zh-TW" dirty="0" smtClean="0"/>
              <a:t>{}</a:t>
            </a:r>
          </a:p>
          <a:p>
            <a:r>
              <a:rPr lang="zh-TW" altLang="en-US" dirty="0"/>
              <a:t>集合</a:t>
            </a:r>
            <a:r>
              <a:rPr lang="zh-TW" altLang="en-US" dirty="0" smtClean="0"/>
              <a:t>型態</a:t>
            </a:r>
            <a:r>
              <a:rPr lang="en-US" altLang="zh-TW" dirty="0" smtClean="0"/>
              <a:t>(set type)</a:t>
            </a:r>
          </a:p>
          <a:p>
            <a:pPr lvl="1"/>
            <a:r>
              <a:rPr lang="en-US" altLang="zh-TW" dirty="0" smtClean="0"/>
              <a:t>Set</a:t>
            </a:r>
            <a:r>
              <a:rPr lang="zh-TW" altLang="en-US" dirty="0" smtClean="0"/>
              <a:t>：無序且唯一，用</a:t>
            </a:r>
            <a:r>
              <a:rPr lang="en-US" altLang="zh-TW" dirty="0" smtClean="0"/>
              <a:t>{}</a:t>
            </a:r>
          </a:p>
          <a:p>
            <a:pPr lvl="1"/>
            <a:r>
              <a:rPr lang="en-US" altLang="zh-TW" dirty="0" err="1" smtClean="0"/>
              <a:t>Frozenset</a:t>
            </a:r>
            <a:r>
              <a:rPr lang="zh-TW" altLang="en-US" dirty="0" smtClean="0"/>
              <a:t>：不變的</a:t>
            </a:r>
            <a:r>
              <a:rPr lang="en-US" altLang="zh-TW" dirty="0" smtClean="0"/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26467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等</a:t>
            </a:r>
            <a:r>
              <a:rPr lang="en-US" altLang="zh-TW" dirty="0" smtClean="0"/>
              <a:t>(=)</a:t>
            </a:r>
            <a:r>
              <a:rPr lang="zh-TW" altLang="en-US" dirty="0" smtClean="0"/>
              <a:t>的意義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(=)</a:t>
            </a:r>
            <a:r>
              <a:rPr lang="zh-TW" altLang="en-US" dirty="0" smtClean="0"/>
              <a:t>不是數學上的表示相等。</a:t>
            </a:r>
            <a:endParaRPr lang="en-US" altLang="zh-TW" dirty="0" smtClean="0"/>
          </a:p>
          <a:p>
            <a:r>
              <a:rPr lang="zh-TW" altLang="en-US" dirty="0"/>
              <a:t>在程式語言領域，</a:t>
            </a:r>
            <a:r>
              <a:rPr lang="en-US" altLang="zh-TW" dirty="0"/>
              <a:t>(=)</a:t>
            </a:r>
            <a:r>
              <a:rPr lang="zh-TW" altLang="en-US" dirty="0"/>
              <a:t>是</a:t>
            </a:r>
            <a:r>
              <a:rPr lang="zh-TW" altLang="en-US" dirty="0" smtClean="0"/>
              <a:t>指派、指定的</a:t>
            </a:r>
            <a:r>
              <a:rPr lang="zh-TW" altLang="en-US" dirty="0"/>
              <a:t>意思</a:t>
            </a:r>
            <a:r>
              <a:rPr lang="zh-TW" altLang="en-US" dirty="0" smtClean="0"/>
              <a:t>。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Assignmemt</a:t>
            </a:r>
            <a:r>
              <a:rPr lang="en-US" altLang="zh-TW" dirty="0" smtClean="0"/>
              <a:t>  operation)</a:t>
            </a:r>
          </a:p>
          <a:p>
            <a:r>
              <a:rPr lang="zh-TW" altLang="en-US" dirty="0"/>
              <a:t>通常</a:t>
            </a:r>
            <a:r>
              <a:rPr lang="zh-TW" altLang="en-US" dirty="0" smtClean="0"/>
              <a:t>形式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</a:t>
            </a:r>
            <a:r>
              <a:rPr lang="en-US" altLang="zh-TW" dirty="0"/>
              <a:t>= </a:t>
            </a:r>
            <a:r>
              <a:rPr lang="zh-TW" altLang="en-US" dirty="0" smtClean="0"/>
              <a:t>變數</a:t>
            </a:r>
            <a:r>
              <a:rPr lang="en-US" altLang="zh-TW" dirty="0" smtClean="0"/>
              <a:t>;</a:t>
            </a:r>
          </a:p>
          <a:p>
            <a:pPr lvl="1"/>
            <a:r>
              <a:rPr lang="zh-TW" altLang="en-US" dirty="0"/>
              <a:t>變數</a:t>
            </a:r>
            <a:r>
              <a:rPr lang="en-US" altLang="zh-TW" dirty="0"/>
              <a:t>=</a:t>
            </a:r>
            <a:r>
              <a:rPr lang="zh-TW" altLang="en-US" dirty="0"/>
              <a:t>運算式</a:t>
            </a:r>
            <a:r>
              <a:rPr lang="en-US" altLang="zh-TW" dirty="0"/>
              <a:t>;  </a:t>
            </a:r>
            <a:r>
              <a:rPr lang="zh-TW" altLang="en-US" dirty="0"/>
              <a:t>例如</a:t>
            </a:r>
            <a:r>
              <a:rPr lang="en-US" altLang="zh-TW" dirty="0"/>
              <a:t>3+5, a+3, </a:t>
            </a:r>
            <a:r>
              <a:rPr lang="en-US" altLang="zh-TW" dirty="0" smtClean="0"/>
              <a:t>b*4</a:t>
            </a:r>
          </a:p>
          <a:p>
            <a:pPr lvl="1"/>
            <a:r>
              <a:rPr lang="zh-TW" altLang="en-US" dirty="0"/>
              <a:t>變數</a:t>
            </a:r>
            <a:r>
              <a:rPr lang="en-US" altLang="zh-TW" dirty="0"/>
              <a:t>= new </a:t>
            </a:r>
            <a:r>
              <a:rPr lang="zh-TW" altLang="en-US" dirty="0"/>
              <a:t>型別</a:t>
            </a:r>
            <a:r>
              <a:rPr lang="en-US" altLang="zh-TW" dirty="0" smtClean="0"/>
              <a:t>();</a:t>
            </a:r>
          </a:p>
          <a:p>
            <a:pPr lvl="1"/>
            <a:r>
              <a:rPr lang="zh-TW" altLang="en-US" dirty="0"/>
              <a:t>變數</a:t>
            </a:r>
            <a:r>
              <a:rPr lang="en-US" altLang="zh-TW" dirty="0"/>
              <a:t>= </a:t>
            </a:r>
            <a:r>
              <a:rPr lang="en-US" altLang="zh-TW" dirty="0" smtClean="0"/>
              <a:t>new </a:t>
            </a:r>
            <a:r>
              <a:rPr lang="zh-TW" altLang="en-US" dirty="0"/>
              <a:t>型別</a:t>
            </a:r>
            <a:r>
              <a:rPr lang="en-US" altLang="zh-TW" dirty="0"/>
              <a:t>[n</a:t>
            </a:r>
            <a:r>
              <a:rPr lang="en-US" altLang="zh-TW" dirty="0" smtClean="0"/>
              <a:t>];</a:t>
            </a:r>
          </a:p>
          <a:p>
            <a:r>
              <a:rPr lang="zh-TW" altLang="en-US" dirty="0"/>
              <a:t>口語說法</a:t>
            </a:r>
            <a:r>
              <a:rPr lang="zh-TW" altLang="en-US" dirty="0" smtClean="0"/>
              <a:t>：</a:t>
            </a:r>
            <a:r>
              <a:rPr lang="zh-TW" altLang="en-US" b="1" u="sng" dirty="0">
                <a:solidFill>
                  <a:srgbClr val="FF0000"/>
                </a:solidFill>
              </a:rPr>
              <a:t>把右邊的結果或內容存放到左邊的變數裡面。</a:t>
            </a:r>
          </a:p>
          <a:p>
            <a:endParaRPr lang="zh-TW" altLang="en-US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43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數字相乘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輸入兩個數字，相乘後輸出結果。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：兩個數字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輸出：兩數字相乘結果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學習</a:t>
            </a:r>
            <a:r>
              <a:rPr lang="zh-TW" altLang="en-US" dirty="0"/>
              <a:t>輸入方式與變數</a:t>
            </a:r>
            <a:r>
              <a:rPr lang="zh-TW" altLang="en-US" dirty="0" smtClean="0"/>
              <a:t>宣告</a:t>
            </a:r>
            <a:endParaRPr lang="en-US" altLang="zh-TW" dirty="0" smtClean="0"/>
          </a:p>
          <a:p>
            <a:pPr lvl="1"/>
            <a:r>
              <a:rPr lang="en-US" altLang="zh-TW" b="1" i="1" dirty="0" smtClean="0"/>
              <a:t>Input()</a:t>
            </a:r>
            <a:r>
              <a:rPr lang="zh-TW" altLang="en-US" b="1" i="1" dirty="0" smtClean="0"/>
              <a:t>輸入的資料型別都是</a:t>
            </a:r>
            <a:r>
              <a:rPr lang="zh-TW" altLang="en-US" sz="2400" b="1" i="1" dirty="0" smtClean="0"/>
              <a:t>字串！</a:t>
            </a:r>
            <a:r>
              <a:rPr lang="en-US" altLang="zh-TW" b="1" i="1" dirty="0"/>
              <a:t/>
            </a:r>
            <a:br>
              <a:rPr lang="en-US" altLang="zh-TW" b="1" i="1" dirty="0"/>
            </a:br>
            <a:r>
              <a:rPr lang="zh-TW" altLang="en-US" b="1" i="1" dirty="0" smtClean="0"/>
              <a:t>需轉換為</a:t>
            </a:r>
            <a:r>
              <a:rPr lang="zh-TW" altLang="en-US" sz="2400" b="1" i="1" dirty="0" smtClean="0"/>
              <a:t>數字</a:t>
            </a:r>
            <a:r>
              <a:rPr lang="zh-TW" altLang="en-US" b="1" i="1" dirty="0" smtClean="0"/>
              <a:t>才能做運算！</a:t>
            </a:r>
            <a:endParaRPr lang="en-US" altLang="zh-TW" b="1" i="1" dirty="0" smtClean="0"/>
          </a:p>
          <a:p>
            <a:pPr lvl="1"/>
            <a:r>
              <a:rPr lang="en-US" altLang="zh-TW" dirty="0" err="1" smtClean="0"/>
              <a:t>eval</a:t>
            </a:r>
            <a:r>
              <a:rPr lang="en-US" altLang="zh-TW" dirty="0" smtClean="0"/>
              <a:t>(“”)</a:t>
            </a:r>
            <a:r>
              <a:rPr lang="zh-TW" altLang="en-US" dirty="0" smtClean="0"/>
              <a:t>可以把字串轉成數字。</a:t>
            </a:r>
            <a:endParaRPr lang="zh-TW" altLang="en-US" dirty="0"/>
          </a:p>
          <a:p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6021515" y="2160589"/>
            <a:ext cx="4686109" cy="2882965"/>
            <a:chOff x="8833104" y="502920"/>
            <a:chExt cx="2587752" cy="1427480"/>
          </a:xfrm>
        </p:grpSpPr>
        <p:sp>
          <p:nvSpPr>
            <p:cNvPr id="6" name="圓角矩形 5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A=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12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B=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err="1" smtClean="0">
                  <a:solidFill>
                    <a:schemeClr val="tx1"/>
                  </a:solidFill>
                </a:rPr>
                <a:t>AxB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=60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梯形 7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677334" y="567203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Example01_03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58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三參考解答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304" y="1434448"/>
            <a:ext cx="2619375" cy="31718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434448"/>
            <a:ext cx="4735914" cy="4885008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5532120" y="5061789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變數無固定型別！也可以重複設定內容！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9" name="直線單箭頭接點 8"/>
          <p:cNvCxnSpPr>
            <a:stCxn id="7" idx="1"/>
          </p:cNvCxnSpPr>
          <p:nvPr/>
        </p:nvCxnSpPr>
        <p:spPr>
          <a:xfrm flipH="1" flipV="1">
            <a:off x="3469451" y="4023360"/>
            <a:ext cx="2062669" cy="12230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H="1" flipV="1">
            <a:off x="3045291" y="4773956"/>
            <a:ext cx="2486829" cy="4724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95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Console</a:t>
            </a:r>
            <a:r>
              <a:rPr lang="zh-TW" altLang="en-US" dirty="0" smtClean="0"/>
              <a:t>螢幕輸出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244674" cy="3880773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游標</a:t>
            </a:r>
            <a:r>
              <a:rPr lang="zh-TW" altLang="en-US" dirty="0" smtClean="0"/>
              <a:t>：用來提醒或是顯示下一個文字輸出的位置。通常是一個小直線或是小方塊。</a:t>
            </a:r>
            <a:endParaRPr lang="en-US" altLang="zh-TW" dirty="0" smtClean="0"/>
          </a:p>
          <a:p>
            <a:r>
              <a:rPr lang="zh-TW" altLang="en-US" b="1" dirty="0">
                <a:solidFill>
                  <a:srgbClr val="C00000"/>
                </a:solidFill>
              </a:rPr>
              <a:t>定位點</a:t>
            </a:r>
            <a:r>
              <a:rPr lang="zh-TW" altLang="en-US" dirty="0" smtClean="0"/>
              <a:t>：螢幕橫向每個</a:t>
            </a:r>
            <a:r>
              <a:rPr lang="en-US" altLang="zh-TW" dirty="0" smtClean="0"/>
              <a:t>8</a:t>
            </a:r>
            <a:r>
              <a:rPr lang="zh-TW" altLang="en-US" dirty="0" smtClean="0"/>
              <a:t>個字元位置會有一個定位點。方便輸出時</a:t>
            </a:r>
            <a:r>
              <a:rPr lang="zh-TW" altLang="en-US" b="1" dirty="0" smtClean="0"/>
              <a:t>對齊文字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(</a:t>
            </a:r>
            <a:r>
              <a:rPr lang="en-US" altLang="zh-TW" b="1" dirty="0" smtClean="0">
                <a:solidFill>
                  <a:srgbClr val="FF0000"/>
                </a:solidFill>
              </a:rPr>
              <a:t>\t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輸出超過最右邊會捲到下一行的最左邊繼續顯示。</a:t>
            </a:r>
            <a:endParaRPr lang="en-US" altLang="zh-TW" dirty="0" smtClean="0"/>
          </a:p>
          <a:p>
            <a:pPr lvl="1"/>
            <a:r>
              <a:rPr lang="zh-TW" altLang="en-US" dirty="0"/>
              <a:t>古早的螢幕只有</a:t>
            </a:r>
            <a:r>
              <a:rPr lang="en-US" altLang="zh-TW" dirty="0" smtClean="0"/>
              <a:t>80x40</a:t>
            </a:r>
            <a:r>
              <a:rPr lang="zh-TW" altLang="en-US" dirty="0" smtClean="0"/>
              <a:t>，現在沒上限</a:t>
            </a:r>
            <a:r>
              <a:rPr lang="en-US" altLang="zh-TW" dirty="0" smtClean="0"/>
              <a:t>(?)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Python</a:t>
            </a:r>
            <a:r>
              <a:rPr lang="zh-TW" altLang="en-US" dirty="0" smtClean="0"/>
              <a:t>的</a:t>
            </a:r>
            <a:r>
              <a:rPr lang="en-US" altLang="zh-TW" b="1" dirty="0" smtClean="0">
                <a:solidFill>
                  <a:srgbClr val="0070C0"/>
                </a:solidFill>
              </a:rPr>
              <a:t>print</a:t>
            </a:r>
            <a:r>
              <a:rPr lang="zh-TW" altLang="en-US" b="1" dirty="0" smtClean="0">
                <a:solidFill>
                  <a:srgbClr val="0070C0"/>
                </a:solidFill>
              </a:rPr>
              <a:t>預設輸出後會換行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/>
              <a:t>中間一半想</a:t>
            </a:r>
            <a:r>
              <a:rPr lang="zh-TW" altLang="en-US" dirty="0" smtClean="0"/>
              <a:t>要換行要輸出</a:t>
            </a:r>
            <a:r>
              <a:rPr lang="en-US" altLang="zh-TW" dirty="0" smtClean="0"/>
              <a:t>“</a:t>
            </a:r>
            <a:r>
              <a:rPr lang="en-US" altLang="zh-TW" b="1" dirty="0" smtClean="0">
                <a:solidFill>
                  <a:srgbClr val="FF0000"/>
                </a:solidFill>
              </a:rPr>
              <a:t>\n</a:t>
            </a:r>
            <a:r>
              <a:rPr lang="en-US" altLang="zh-TW" dirty="0" smtClean="0"/>
              <a:t>”</a:t>
            </a:r>
            <a:r>
              <a:rPr lang="zh-TW" altLang="en-US" dirty="0" smtClean="0"/>
              <a:t> 。</a:t>
            </a:r>
            <a:endParaRPr lang="en-US" altLang="zh-TW" dirty="0" smtClean="0"/>
          </a:p>
          <a:p>
            <a:r>
              <a:rPr lang="zh-TW" altLang="en-US" dirty="0"/>
              <a:t>若是最後面不想換行</a:t>
            </a:r>
            <a:r>
              <a:rPr lang="zh-TW" altLang="en-US" dirty="0" smtClean="0"/>
              <a:t>，請在</a:t>
            </a:r>
            <a:r>
              <a:rPr lang="en-US" altLang="zh-TW" dirty="0" smtClean="0"/>
              <a:t>print</a:t>
            </a:r>
            <a:r>
              <a:rPr lang="zh-TW" altLang="en-US" dirty="0" smtClean="0"/>
              <a:t>指令中加入</a:t>
            </a:r>
            <a:r>
              <a:rPr lang="en-US" altLang="zh-TW" b="1" dirty="0" smtClean="0">
                <a:solidFill>
                  <a:srgbClr val="FF0000"/>
                </a:solidFill>
              </a:rPr>
              <a:t>end=“”</a:t>
            </a:r>
          </a:p>
          <a:p>
            <a:pPr lvl="1"/>
            <a:r>
              <a:rPr lang="zh-TW" altLang="en-US" dirty="0"/>
              <a:t>例如：</a:t>
            </a:r>
            <a:r>
              <a:rPr lang="en-US" altLang="zh-TW" dirty="0" err="1" smtClean="0"/>
              <a:t>printf</a:t>
            </a:r>
            <a:r>
              <a:rPr lang="en-US" altLang="zh-TW" dirty="0" smtClean="0"/>
              <a:t>(“Python is best!”</a:t>
            </a:r>
            <a:r>
              <a:rPr lang="zh-TW" altLang="en-US" dirty="0" smtClean="0"/>
              <a:t>，</a:t>
            </a:r>
            <a:r>
              <a:rPr lang="en-US" altLang="zh-TW" b="1" dirty="0" smtClean="0">
                <a:solidFill>
                  <a:srgbClr val="FF0000"/>
                </a:solidFill>
              </a:rPr>
              <a:t>end=“”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283387" y="2160589"/>
            <a:ext cx="4908613" cy="3758184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A=13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B=77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C=34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The Max = 77</a:t>
              </a:r>
            </a:p>
            <a:p>
              <a:r>
                <a:rPr lang="zh-TW" altLang="en-US" dirty="0" smtClean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▎　　　　</a:t>
              </a:r>
              <a:r>
                <a:rPr lang="zh-TW" altLang="en-US" dirty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 </a:t>
              </a:r>
              <a:r>
                <a:rPr lang="zh-TW" altLang="en-US" dirty="0" smtClean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▎　　　　</a:t>
              </a:r>
              <a:r>
                <a:rPr lang="zh-TW" altLang="en-US" dirty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 </a:t>
              </a:r>
              <a:r>
                <a:rPr lang="zh-TW" altLang="en-US" dirty="0" smtClean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▎　　　　</a:t>
              </a:r>
              <a:r>
                <a:rPr lang="zh-TW" altLang="en-US" dirty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 ▎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弧形 7"/>
          <p:cNvSpPr/>
          <p:nvPr/>
        </p:nvSpPr>
        <p:spPr>
          <a:xfrm>
            <a:off x="-402336" y="2578607"/>
            <a:ext cx="8055864" cy="2775770"/>
          </a:xfrm>
          <a:prstGeom prst="arc">
            <a:avLst>
              <a:gd name="adj1" fmla="val 16200000"/>
              <a:gd name="adj2" fmla="val 21317875"/>
            </a:avLst>
          </a:prstGeom>
          <a:ln w="28575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9404723" y="378182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定位點示意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358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練習三參考</a:t>
            </a:r>
            <a:r>
              <a:rPr lang="zh-TW" altLang="en-US" dirty="0" smtClean="0"/>
              <a:t>解答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(</a:t>
            </a:r>
            <a:r>
              <a:rPr lang="zh-TW" altLang="en-US" dirty="0" smtClean="0"/>
              <a:t>改進版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58" y="1930400"/>
            <a:ext cx="4271010" cy="4610373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111496" y="4572000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偷懶是軟體工程師的天性！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 smtClean="0">
                <a:solidFill>
                  <a:srgbClr val="FF0000"/>
                </a:solidFill>
              </a:rPr>
              <a:t>偷懶有理！偷懶無罪！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3649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本系列投影片，歡迎下載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版權所有</a:t>
            </a:r>
            <a:r>
              <a:rPr lang="zh-TW" altLang="en-US" dirty="0" smtClean="0"/>
              <a:t>，勿商業使用。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網址如下：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https://github.com/liulawsi/My_PPTs/tree/main/LCC/Python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26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1791309"/>
              </p:ext>
            </p:extLst>
          </p:nvPr>
        </p:nvGraphicFramePr>
        <p:xfrm>
          <a:off x="681738" y="1475740"/>
          <a:ext cx="10066866" cy="492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32">
                  <a:extLst>
                    <a:ext uri="{9D8B030D-6E8A-4147-A177-3AD203B41FA5}">
                      <a16:colId xmlns:a16="http://schemas.microsoft.com/office/drawing/2014/main" val="34780350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4818664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91386590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46242427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973909806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29754548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80034520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75334797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69492846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54546306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56840573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472691713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62330246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6860402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66454898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557501257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97649086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288901326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23170659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59891810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12509975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55216372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9821812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556808443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86129738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406267158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494468197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43861547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95194975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844643640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471331781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51283486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30234312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789590206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74029606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85190111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581791617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107867301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61010252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971463093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427307762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96555130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176497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35311289"/>
                    </a:ext>
                  </a:extLst>
                </a:gridCol>
                <a:gridCol w="518728">
                  <a:extLst>
                    <a:ext uri="{9D8B030D-6E8A-4147-A177-3AD203B41FA5}">
                      <a16:colId xmlns:a16="http://schemas.microsoft.com/office/drawing/2014/main" val="1867990254"/>
                    </a:ext>
                  </a:extLst>
                </a:gridCol>
              </a:tblGrid>
              <a:tr h="41489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…..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42154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!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rgbClr val="FF0000"/>
                          </a:solidFill>
                          <a:sym typeface="Symbol" panose="05050102010706020507" pitchFamily="18" charset="2"/>
                        </a:rPr>
                        <a:t>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612117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FF0000"/>
                          </a:solidFill>
                          <a:sym typeface="Symbol" panose="05050102010706020507" pitchFamily="18" charset="2"/>
                        </a:rPr>
                        <a:t></a:t>
                      </a: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15162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399998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057811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637857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522594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716524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590181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241436"/>
                  </a:ext>
                </a:extLst>
              </a:tr>
              <a:tr h="771518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51165"/>
                  </a:ext>
                </a:extLst>
              </a:tr>
            </a:tbl>
          </a:graphicData>
        </a:graphic>
      </p:graphicFrame>
      <p:grpSp>
        <p:nvGrpSpPr>
          <p:cNvPr id="73" name="群組 72"/>
          <p:cNvGrpSpPr/>
          <p:nvPr/>
        </p:nvGrpSpPr>
        <p:grpSpPr>
          <a:xfrm>
            <a:off x="2392386" y="2307209"/>
            <a:ext cx="2999232" cy="402336"/>
            <a:chOff x="179664" y="2468880"/>
            <a:chExt cx="2999232" cy="402336"/>
          </a:xfrm>
        </p:grpSpPr>
        <p:sp>
          <p:nvSpPr>
            <p:cNvPr id="74" name="矩形 73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3056055" y="1923288"/>
            <a:ext cx="2999232" cy="402336"/>
            <a:chOff x="179664" y="2468880"/>
            <a:chExt cx="2999232" cy="402336"/>
          </a:xfrm>
        </p:grpSpPr>
        <p:sp>
          <p:nvSpPr>
            <p:cNvPr id="39" name="矩形 38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2818260" y="1914144"/>
            <a:ext cx="2999232" cy="402336"/>
            <a:chOff x="179664" y="2468880"/>
            <a:chExt cx="2999232" cy="402336"/>
          </a:xfrm>
        </p:grpSpPr>
        <p:sp>
          <p:nvSpPr>
            <p:cNvPr id="36" name="矩形 35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2601602" y="1914144"/>
            <a:ext cx="2999232" cy="402336"/>
            <a:chOff x="179664" y="2468880"/>
            <a:chExt cx="2999232" cy="402336"/>
          </a:xfrm>
        </p:grpSpPr>
        <p:sp>
          <p:nvSpPr>
            <p:cNvPr id="33" name="矩形 32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2388665" y="1914144"/>
            <a:ext cx="2999232" cy="402336"/>
            <a:chOff x="179664" y="2468880"/>
            <a:chExt cx="2999232" cy="402336"/>
          </a:xfrm>
        </p:grpSpPr>
        <p:sp>
          <p:nvSpPr>
            <p:cNvPr id="30" name="矩形 29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2175728" y="1914144"/>
            <a:ext cx="2999232" cy="402336"/>
            <a:chOff x="179664" y="2468880"/>
            <a:chExt cx="2999232" cy="402336"/>
          </a:xfrm>
        </p:grpSpPr>
        <p:sp>
          <p:nvSpPr>
            <p:cNvPr id="27" name="矩形 26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1965920" y="1914144"/>
            <a:ext cx="2999232" cy="402336"/>
            <a:chOff x="179664" y="2468880"/>
            <a:chExt cx="2999232" cy="402336"/>
          </a:xfrm>
        </p:grpSpPr>
        <p:sp>
          <p:nvSpPr>
            <p:cNvPr id="24" name="矩形 23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1733930" y="1914144"/>
            <a:ext cx="2999232" cy="402336"/>
            <a:chOff x="179664" y="2468880"/>
            <a:chExt cx="2999232" cy="402336"/>
          </a:xfrm>
        </p:grpSpPr>
        <p:sp>
          <p:nvSpPr>
            <p:cNvPr id="21" name="矩形 20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1515204" y="1914144"/>
            <a:ext cx="2999232" cy="402336"/>
            <a:chOff x="179664" y="2468880"/>
            <a:chExt cx="2999232" cy="402336"/>
          </a:xfrm>
        </p:grpSpPr>
        <p:sp>
          <p:nvSpPr>
            <p:cNvPr id="18" name="矩形 17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1302267" y="1914144"/>
            <a:ext cx="2999232" cy="402336"/>
            <a:chOff x="179664" y="2468880"/>
            <a:chExt cx="2999232" cy="402336"/>
          </a:xfrm>
        </p:grpSpPr>
        <p:sp>
          <p:nvSpPr>
            <p:cNvPr id="15" name="矩形 14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1089330" y="1914144"/>
            <a:ext cx="2999232" cy="402336"/>
            <a:chOff x="179664" y="2468880"/>
            <a:chExt cx="2999232" cy="402336"/>
          </a:xfrm>
        </p:grpSpPr>
        <p:sp>
          <p:nvSpPr>
            <p:cNvPr id="12" name="矩形 11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879522" y="1914144"/>
            <a:ext cx="2999232" cy="402336"/>
            <a:chOff x="179664" y="2468880"/>
            <a:chExt cx="2999232" cy="402336"/>
          </a:xfrm>
        </p:grpSpPr>
        <p:sp>
          <p:nvSpPr>
            <p:cNvPr id="9" name="矩形 8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647532" y="1914144"/>
            <a:ext cx="2999232" cy="402336"/>
            <a:chOff x="179664" y="2468880"/>
            <a:chExt cx="2999232" cy="402336"/>
          </a:xfrm>
        </p:grpSpPr>
        <p:sp>
          <p:nvSpPr>
            <p:cNvPr id="6" name="矩形 5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Console</a:t>
            </a:r>
            <a:r>
              <a:rPr lang="zh-TW" altLang="en-US" dirty="0" smtClean="0"/>
              <a:t>詳細看</a:t>
            </a:r>
            <a:endParaRPr lang="zh-TW" altLang="en-US" dirty="0"/>
          </a:p>
        </p:txBody>
      </p:sp>
      <p:grpSp>
        <p:nvGrpSpPr>
          <p:cNvPr id="41" name="群組 40"/>
          <p:cNvGrpSpPr/>
          <p:nvPr/>
        </p:nvGrpSpPr>
        <p:grpSpPr>
          <a:xfrm>
            <a:off x="666902" y="2713482"/>
            <a:ext cx="2999232" cy="402336"/>
            <a:chOff x="179664" y="2468880"/>
            <a:chExt cx="2999232" cy="402336"/>
          </a:xfrm>
        </p:grpSpPr>
        <p:sp>
          <p:nvSpPr>
            <p:cNvPr id="42" name="矩形 41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0" name="群組 69"/>
          <p:cNvGrpSpPr/>
          <p:nvPr/>
        </p:nvGrpSpPr>
        <p:grpSpPr>
          <a:xfrm>
            <a:off x="2181148" y="2324354"/>
            <a:ext cx="2999232" cy="402336"/>
            <a:chOff x="179664" y="2468880"/>
            <a:chExt cx="2999232" cy="402336"/>
          </a:xfrm>
        </p:grpSpPr>
        <p:sp>
          <p:nvSpPr>
            <p:cNvPr id="71" name="矩形 70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7" name="群組 66"/>
          <p:cNvGrpSpPr/>
          <p:nvPr/>
        </p:nvGrpSpPr>
        <p:grpSpPr>
          <a:xfrm>
            <a:off x="1961967" y="2324354"/>
            <a:ext cx="2999232" cy="402336"/>
            <a:chOff x="179664" y="2468880"/>
            <a:chExt cx="2999232" cy="402336"/>
          </a:xfrm>
        </p:grpSpPr>
        <p:sp>
          <p:nvSpPr>
            <p:cNvPr id="68" name="矩形 67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4" name="群組 63"/>
          <p:cNvGrpSpPr/>
          <p:nvPr/>
        </p:nvGrpSpPr>
        <p:grpSpPr>
          <a:xfrm>
            <a:off x="1746533" y="2324354"/>
            <a:ext cx="2999232" cy="402336"/>
            <a:chOff x="179664" y="2468880"/>
            <a:chExt cx="2999232" cy="402336"/>
          </a:xfrm>
        </p:grpSpPr>
        <p:sp>
          <p:nvSpPr>
            <p:cNvPr id="65" name="矩形 64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1" name="群組 60"/>
          <p:cNvGrpSpPr/>
          <p:nvPr/>
        </p:nvGrpSpPr>
        <p:grpSpPr>
          <a:xfrm>
            <a:off x="1541216" y="2324354"/>
            <a:ext cx="2999232" cy="402336"/>
            <a:chOff x="179664" y="2468880"/>
            <a:chExt cx="2999232" cy="402336"/>
          </a:xfrm>
        </p:grpSpPr>
        <p:sp>
          <p:nvSpPr>
            <p:cNvPr id="62" name="矩形 61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8" name="群組 57"/>
          <p:cNvGrpSpPr/>
          <p:nvPr/>
        </p:nvGrpSpPr>
        <p:grpSpPr>
          <a:xfrm>
            <a:off x="1335899" y="2324354"/>
            <a:ext cx="2999232" cy="402336"/>
            <a:chOff x="179664" y="2468880"/>
            <a:chExt cx="2999232" cy="402336"/>
          </a:xfrm>
        </p:grpSpPr>
        <p:sp>
          <p:nvSpPr>
            <p:cNvPr id="59" name="矩形 58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5" name="群組 54"/>
          <p:cNvGrpSpPr/>
          <p:nvPr/>
        </p:nvGrpSpPr>
        <p:grpSpPr>
          <a:xfrm>
            <a:off x="1101985" y="2324354"/>
            <a:ext cx="2999232" cy="402336"/>
            <a:chOff x="179664" y="2468880"/>
            <a:chExt cx="2999232" cy="402336"/>
          </a:xfrm>
        </p:grpSpPr>
        <p:sp>
          <p:nvSpPr>
            <p:cNvPr id="56" name="矩形 55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2" name="群組 51"/>
          <p:cNvGrpSpPr/>
          <p:nvPr/>
        </p:nvGrpSpPr>
        <p:grpSpPr>
          <a:xfrm>
            <a:off x="877673" y="2324354"/>
            <a:ext cx="2999232" cy="402336"/>
            <a:chOff x="179664" y="2468880"/>
            <a:chExt cx="2999232" cy="402336"/>
          </a:xfrm>
        </p:grpSpPr>
        <p:sp>
          <p:nvSpPr>
            <p:cNvPr id="53" name="矩形 52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9" name="群組 48"/>
          <p:cNvGrpSpPr/>
          <p:nvPr/>
        </p:nvGrpSpPr>
        <p:grpSpPr>
          <a:xfrm>
            <a:off x="657059" y="2324354"/>
            <a:ext cx="2999232" cy="402336"/>
            <a:chOff x="179664" y="2468880"/>
            <a:chExt cx="2999232" cy="402336"/>
          </a:xfrm>
        </p:grpSpPr>
        <p:sp>
          <p:nvSpPr>
            <p:cNvPr id="50" name="矩形 49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7" name="矩形 46"/>
          <p:cNvSpPr/>
          <p:nvPr/>
        </p:nvSpPr>
        <p:spPr>
          <a:xfrm>
            <a:off x="466304" y="2324354"/>
            <a:ext cx="3180460" cy="402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</a:t>
            </a:r>
            <a:endParaRPr lang="zh-TW" altLang="en-US" dirty="0"/>
          </a:p>
        </p:txBody>
      </p:sp>
      <p:graphicFrame>
        <p:nvGraphicFramePr>
          <p:cNvPr id="76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8088467"/>
              </p:ext>
            </p:extLst>
          </p:nvPr>
        </p:nvGraphicFramePr>
        <p:xfrm>
          <a:off x="681738" y="1475740"/>
          <a:ext cx="10066866" cy="492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32">
                  <a:extLst>
                    <a:ext uri="{9D8B030D-6E8A-4147-A177-3AD203B41FA5}">
                      <a16:colId xmlns:a16="http://schemas.microsoft.com/office/drawing/2014/main" val="34780350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4818664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91386590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46242427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973909806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29754548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80034520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75334797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69492846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54546306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56840573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472691713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62330246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6860402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66454898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557501257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97649086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288901326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23170659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59891810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12509975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55216372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9821812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556808443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86129738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406267158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494468197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43861547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95194975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844643640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471331781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51283486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30234312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789590206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74029606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85190111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581791617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107867301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61010252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971463093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427307762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96555130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176497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35311289"/>
                    </a:ext>
                  </a:extLst>
                </a:gridCol>
                <a:gridCol w="518728">
                  <a:extLst>
                    <a:ext uri="{9D8B030D-6E8A-4147-A177-3AD203B41FA5}">
                      <a16:colId xmlns:a16="http://schemas.microsoft.com/office/drawing/2014/main" val="1867990254"/>
                    </a:ext>
                  </a:extLst>
                </a:gridCol>
              </a:tblGrid>
              <a:tr h="41489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…..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942154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4612117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15162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6399998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0057811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637857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8522594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716524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8590181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2241436"/>
                  </a:ext>
                </a:extLst>
              </a:tr>
              <a:tr h="771518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651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2486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唐詩三百首，我只會一首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挑選自己孰悉的唐詩，顯示在畫面上。</a:t>
            </a:r>
            <a:r>
              <a:rPr lang="en-US" altLang="zh-TW" dirty="0" smtClean="0"/>
              <a:t>(</a:t>
            </a:r>
            <a:r>
              <a:rPr lang="zh-TW" altLang="en-US" dirty="0" smtClean="0"/>
              <a:t>漂亮的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練習輸出的畫面處理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</p:txBody>
      </p:sp>
      <p:grpSp>
        <p:nvGrpSpPr>
          <p:cNvPr id="4" name="群組 3"/>
          <p:cNvGrpSpPr/>
          <p:nvPr/>
        </p:nvGrpSpPr>
        <p:grpSpPr>
          <a:xfrm>
            <a:off x="6096000" y="2404872"/>
            <a:ext cx="5152453" cy="4108261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	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桌前明月光  疑似地上霜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>
                  <a:solidFill>
                    <a:schemeClr val="tx1"/>
                  </a:solidFill>
                </a:rPr>
                <a:t>	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舉頭望電腦  低頭吃便當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>
                  <a:solidFill>
                    <a:schemeClr val="tx1"/>
                  </a:solidFill>
                </a:rPr>
                <a:t>	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			</a:t>
              </a:r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李黑 上課思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  低  舉  疑  桌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頭  頭  似  前  李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吃  望  地  明  黑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便  電  上  月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當  腦  霜  光  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                       課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                     思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67203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Example01_01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9896856" y="6488668"/>
            <a:ext cx="21762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星星排列大法</a:t>
            </a:r>
            <a:r>
              <a:rPr lang="en-US" altLang="zh-TW" dirty="0" smtClean="0"/>
              <a:t>?</a:t>
            </a:r>
            <a:r>
              <a:rPr lang="zh-TW" altLang="en-US" dirty="0" smtClean="0"/>
              <a:t>表格</a:t>
            </a:r>
            <a:r>
              <a:rPr lang="en-US" altLang="zh-TW" dirty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632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Hello World</a:t>
            </a:r>
            <a:r>
              <a:rPr lang="zh-TW" altLang="en-US" dirty="0" smtClean="0"/>
              <a:t> 要進階了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加上</a:t>
            </a:r>
            <a:r>
              <a:rPr lang="zh-TW" altLang="en-US" dirty="0" smtClean="0">
                <a:solidFill>
                  <a:srgbClr val="C00000"/>
                </a:solidFill>
              </a:rPr>
              <a:t>輸入</a:t>
            </a:r>
            <a:r>
              <a:rPr lang="zh-TW" altLang="en-US" dirty="0" smtClean="0"/>
              <a:t>吧！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rgbClr val="FF0000"/>
                </a:solidFill>
              </a:rPr>
              <a:t>Input</a:t>
            </a:r>
            <a:r>
              <a:rPr lang="zh-TW" altLang="en-US" dirty="0" smtClean="0"/>
              <a:t>指令來了喔～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180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跟你打招呼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輸入名字，電腦跟你打招呼。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：名字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</a:t>
            </a:r>
            <a:r>
              <a:rPr lang="en-US" altLang="zh-TW" dirty="0" smtClean="0"/>
              <a:t>Hello </a:t>
            </a:r>
            <a:r>
              <a:rPr lang="zh-TW" altLang="en-US" dirty="0" smtClean="0"/>
              <a:t>名字</a:t>
            </a:r>
            <a:endParaRPr lang="en-US" altLang="zh-TW" dirty="0" smtClean="0"/>
          </a:p>
          <a:p>
            <a:r>
              <a:rPr lang="zh-TW" altLang="en-US" dirty="0" smtClean="0"/>
              <a:t>學習</a:t>
            </a:r>
            <a:r>
              <a:rPr lang="zh-TW" altLang="en-US" b="1" dirty="0" smtClean="0"/>
              <a:t>輸入</a:t>
            </a:r>
            <a:r>
              <a:rPr lang="zh-TW" altLang="en-US" dirty="0" smtClean="0"/>
              <a:t>方式與</a:t>
            </a:r>
            <a:r>
              <a:rPr lang="zh-TW" altLang="en-US" b="1" dirty="0" smtClean="0"/>
              <a:t>變數宣告</a:t>
            </a:r>
            <a:endParaRPr lang="zh-TW" altLang="en-US" b="1" dirty="0"/>
          </a:p>
        </p:txBody>
      </p:sp>
      <p:grpSp>
        <p:nvGrpSpPr>
          <p:cNvPr id="7" name="群組 6"/>
          <p:cNvGrpSpPr/>
          <p:nvPr/>
        </p:nvGrpSpPr>
        <p:grpSpPr>
          <a:xfrm>
            <a:off x="6021515" y="2160589"/>
            <a:ext cx="4686109" cy="2882965"/>
            <a:chOff x="8833104" y="502920"/>
            <a:chExt cx="2587752" cy="1427480"/>
          </a:xfrm>
        </p:grpSpPr>
        <p:sp>
          <p:nvSpPr>
            <p:cNvPr id="8" name="圓角矩形 7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請問大名是？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Jack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Hello Jack !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0" name="梯形 9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677334" y="567203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Example01_02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01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練習二參考解答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04022"/>
            <a:ext cx="5324475" cy="41814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654" y="1704022"/>
            <a:ext cx="3086100" cy="2333625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6510528" y="4261889"/>
            <a:ext cx="3962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疑</a:t>
            </a:r>
            <a:r>
              <a:rPr lang="en-US" altLang="zh-TW" dirty="0" smtClean="0">
                <a:solidFill>
                  <a:srgbClr val="FF0000"/>
                </a:solidFill>
              </a:rPr>
              <a:t>?</a:t>
            </a:r>
            <a:r>
              <a:rPr lang="zh-TW" altLang="en-US" dirty="0" smtClean="0">
                <a:solidFill>
                  <a:srgbClr val="FF0000"/>
                </a:solidFill>
              </a:rPr>
              <a:t>怎麼畫面差一點點？多換了一行！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向右箭號 8"/>
          <p:cNvSpPr/>
          <p:nvPr/>
        </p:nvSpPr>
        <p:spPr>
          <a:xfrm>
            <a:off x="6408187" y="2468880"/>
            <a:ext cx="328422" cy="23903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117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練習二參考</a:t>
            </a:r>
            <a:r>
              <a:rPr lang="zh-TW" altLang="en-US" dirty="0" smtClean="0"/>
              <a:t>解答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(</a:t>
            </a:r>
            <a:r>
              <a:rPr lang="zh-TW" altLang="en-US" dirty="0" smtClean="0"/>
              <a:t>改進版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095" y="2147316"/>
            <a:ext cx="5276850" cy="4191000"/>
          </a:xfrm>
          <a:prstGeom prst="rect">
            <a:avLst/>
          </a:prstGeom>
        </p:spPr>
      </p:pic>
      <p:sp>
        <p:nvSpPr>
          <p:cNvPr id="4" name="向右箭號 3"/>
          <p:cNvSpPr/>
          <p:nvPr/>
        </p:nvSpPr>
        <p:spPr>
          <a:xfrm>
            <a:off x="530352" y="4379977"/>
            <a:ext cx="756433" cy="20116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向右箭號 4"/>
          <p:cNvSpPr/>
          <p:nvPr/>
        </p:nvSpPr>
        <p:spPr>
          <a:xfrm>
            <a:off x="530351" y="5053585"/>
            <a:ext cx="756433" cy="20116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688" y="2147316"/>
            <a:ext cx="2743200" cy="399097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144768" y="4983480"/>
            <a:ext cx="3026664" cy="12710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711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最基本</a:t>
            </a:r>
            <a:r>
              <a:rPr lang="zh-TW" altLang="en-US" dirty="0" smtClean="0"/>
              <a:t>的</a:t>
            </a:r>
            <a:r>
              <a:rPr lang="zh-TW" altLang="en-US" b="1" dirty="0" smtClean="0">
                <a:solidFill>
                  <a:srgbClr val="FF0000"/>
                </a:solidFill>
              </a:rPr>
              <a:t>輸入</a:t>
            </a:r>
            <a:r>
              <a:rPr lang="en-US" altLang="zh-TW" b="1" dirty="0">
                <a:solidFill>
                  <a:srgbClr val="FF0000"/>
                </a:solidFill>
              </a:rPr>
              <a:t>-</a:t>
            </a:r>
            <a:r>
              <a:rPr lang="zh-TW" altLang="en-US" b="1" dirty="0">
                <a:solidFill>
                  <a:srgbClr val="FF0000"/>
                </a:solidFill>
              </a:rPr>
              <a:t>運算</a:t>
            </a:r>
            <a:r>
              <a:rPr lang="en-US" altLang="zh-TW" b="1" dirty="0">
                <a:solidFill>
                  <a:srgbClr val="FF0000"/>
                </a:solidFill>
              </a:rPr>
              <a:t>-</a:t>
            </a:r>
            <a:r>
              <a:rPr lang="zh-TW" altLang="en-US" b="1" dirty="0" smtClean="0">
                <a:solidFill>
                  <a:srgbClr val="FF0000"/>
                </a:solidFill>
              </a:rPr>
              <a:t>輸出</a:t>
            </a:r>
            <a:r>
              <a:rPr lang="zh-TW" altLang="en-US" dirty="0" smtClean="0"/>
              <a:t>架構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對初學者最重要的基本程式架構</a:t>
            </a:r>
            <a:endParaRPr lang="en-US" altLang="zh-TW" dirty="0" smtClean="0"/>
          </a:p>
          <a:p>
            <a:r>
              <a:rPr lang="zh-TW" altLang="en-US" dirty="0"/>
              <a:t>程式運行大致上遵循</a:t>
            </a:r>
            <a:r>
              <a:rPr lang="zh-TW" altLang="en-US" dirty="0" smtClean="0"/>
              <a:t>著</a:t>
            </a:r>
            <a:endParaRPr lang="en-US" altLang="zh-TW" dirty="0" smtClean="0"/>
          </a:p>
          <a:p>
            <a:pPr lvl="1"/>
            <a:r>
              <a:rPr lang="zh-TW" altLang="en-US" dirty="0"/>
              <a:t>輸入一些</a:t>
            </a:r>
            <a:r>
              <a:rPr lang="zh-TW" altLang="en-US" dirty="0" smtClean="0"/>
              <a:t>內容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依照內容運算</a:t>
            </a:r>
            <a:endParaRPr lang="en-US" altLang="zh-TW" dirty="0" smtClean="0"/>
          </a:p>
          <a:p>
            <a:pPr lvl="1"/>
            <a:r>
              <a:rPr lang="zh-TW" altLang="en-US" dirty="0"/>
              <a:t>把運算結果</a:t>
            </a:r>
            <a:r>
              <a:rPr lang="zh-TW" altLang="en-US" dirty="0" smtClean="0"/>
              <a:t>輸出</a:t>
            </a:r>
            <a:endParaRPr lang="en-US" altLang="zh-TW" dirty="0" smtClean="0"/>
          </a:p>
          <a:p>
            <a:r>
              <a:rPr lang="zh-TW" altLang="en-US" dirty="0"/>
              <a:t>先有這樣</a:t>
            </a:r>
            <a:r>
              <a:rPr lang="zh-TW" altLang="en-US" dirty="0" smtClean="0"/>
              <a:t>的</a:t>
            </a:r>
            <a:r>
              <a:rPr lang="zh-TW" altLang="en-US" dirty="0"/>
              <a:t>架構</a:t>
            </a:r>
            <a:r>
              <a:rPr lang="zh-TW" altLang="en-US" dirty="0" smtClean="0"/>
              <a:t>，去思考每個步驟。</a:t>
            </a:r>
            <a:endParaRPr lang="en-US" altLang="zh-TW" dirty="0" smtClean="0"/>
          </a:p>
          <a:p>
            <a:pPr lvl="1"/>
            <a:r>
              <a:rPr lang="zh-TW" altLang="en-US" dirty="0"/>
              <a:t>有時候</a:t>
            </a:r>
            <a:r>
              <a:rPr lang="zh-TW" altLang="en-US" dirty="0" smtClean="0"/>
              <a:t>，運算跟輸出會混雜在一起。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66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1472</TotalTime>
  <Words>1472</Words>
  <Application>Microsoft Office PowerPoint</Application>
  <PresentationFormat>寬螢幕</PresentationFormat>
  <Paragraphs>366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9" baseType="lpstr">
      <vt:lpstr>微軟正黑體</vt:lpstr>
      <vt:lpstr>新細明體</vt:lpstr>
      <vt:lpstr>Arial</vt:lpstr>
      <vt:lpstr>Symbol</vt:lpstr>
      <vt:lpstr>Trebuchet MS</vt:lpstr>
      <vt:lpstr>Wingdings</vt:lpstr>
      <vt:lpstr>Wingdings 3</vt:lpstr>
      <vt:lpstr>多面向</vt:lpstr>
      <vt:lpstr>千里之行始於足下</vt:lpstr>
      <vt:lpstr>Console螢幕輸出</vt:lpstr>
      <vt:lpstr>Console詳細看</vt:lpstr>
      <vt:lpstr>練習一 唐詩三百首，我只會一首</vt:lpstr>
      <vt:lpstr>Hello World 要進階了</vt:lpstr>
      <vt:lpstr>練習二 跟你打招呼</vt:lpstr>
      <vt:lpstr>練習二參考解答</vt:lpstr>
      <vt:lpstr>練習二參考解答   (改進版)</vt:lpstr>
      <vt:lpstr>最基本的輸入-運算-輸出架構 </vt:lpstr>
      <vt:lpstr>變數   就是那個name是甚麼？</vt:lpstr>
      <vt:lpstr>變數命名規則</vt:lpstr>
      <vt:lpstr>內建函式表 變數命名建議避開這些名字！</vt:lpstr>
      <vt:lpstr>記不住這麼多不能用的名字怎麼辦！ 我的小撇步</vt:lpstr>
      <vt:lpstr>變數命名比一比</vt:lpstr>
      <vt:lpstr>資料型別(一) 基本款</vt:lpstr>
      <vt:lpstr>資料型別(二) 進階款(容器類,container)</vt:lpstr>
      <vt:lpstr>等(=)的意義</vt:lpstr>
      <vt:lpstr>練習三 數字相乘</vt:lpstr>
      <vt:lpstr>練習三參考解答</vt:lpstr>
      <vt:lpstr>練習三參考解答   (改進版)</vt:lpstr>
      <vt:lpstr>本系列投影片，歡迎下載 版權所有，勿商業使用。 網址如下：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Spyder環境建置</dc:title>
  <dc:creator>oldinmo@gmail.com</dc:creator>
  <cp:lastModifiedBy>oldinmo@gmail.com</cp:lastModifiedBy>
  <cp:revision>67</cp:revision>
  <dcterms:created xsi:type="dcterms:W3CDTF">2020-12-26T05:03:03Z</dcterms:created>
  <dcterms:modified xsi:type="dcterms:W3CDTF">2021-11-15T12:07:10Z</dcterms:modified>
</cp:coreProperties>
</file>