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8" r:id="rId12"/>
    <p:sldId id="272" r:id="rId13"/>
    <p:sldId id="269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4800">
                <a:solidFill>
                  <a:srgbClr val="0070C0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32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579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966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513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7516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805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389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113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80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628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930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00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401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795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330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692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2" descr="upload.wikimedia.org/wikipedia/commons/thumb/f/...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8" y="55853"/>
            <a:ext cx="1271606" cy="3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文字方塊 28"/>
          <p:cNvSpPr txBox="1"/>
          <p:nvPr userDrawn="1"/>
        </p:nvSpPr>
        <p:spPr>
          <a:xfrm>
            <a:off x="442279" y="6488668"/>
            <a:ext cx="4487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投影片下載網址：</a:t>
            </a:r>
            <a:r>
              <a:rPr lang="en-US" altLang="zh-TW" dirty="0"/>
              <a:t>https://</a:t>
            </a:r>
            <a:r>
              <a:rPr lang="en-US" altLang="zh-TW" dirty="0" smtClean="0"/>
              <a:t>reurl.cc/l5ADbl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1964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70C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程式語言基本法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劉崇汎</a:t>
            </a:r>
            <a:endParaRPr lang="en-US" altLang="zh-TW" dirty="0" smtClean="0"/>
          </a:p>
          <a:p>
            <a:r>
              <a:rPr lang="en-US" altLang="zh-TW" dirty="0" smtClean="0"/>
              <a:t>109</a:t>
            </a:r>
            <a:r>
              <a:rPr lang="zh-TW" altLang="en-US" dirty="0" smtClean="0"/>
              <a:t>年</a:t>
            </a:r>
            <a:r>
              <a:rPr lang="en-US" altLang="zh-TW" dirty="0" smtClean="0"/>
              <a:t>11</a:t>
            </a:r>
            <a:r>
              <a:rPr lang="zh-TW" altLang="en-US" dirty="0" smtClean="0"/>
              <a:t>月</a:t>
            </a:r>
            <a:r>
              <a:rPr lang="en-US" altLang="zh-TW" dirty="0" smtClean="0"/>
              <a:t>15</a:t>
            </a:r>
            <a:r>
              <a:rPr lang="zh-TW" altLang="en-US" dirty="0" smtClean="0"/>
              <a:t>日星期日</a:t>
            </a:r>
            <a:endParaRPr lang="zh-TW" altLang="en-US" dirty="0"/>
          </a:p>
        </p:txBody>
      </p:sp>
      <p:pic>
        <p:nvPicPr>
          <p:cNvPr id="4" name="Picture 2" descr="upload.wikimedia.org/wikipedia/commons/thumb/f/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66" y="4993541"/>
            <a:ext cx="4743328" cy="140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656967" y="321706"/>
            <a:ext cx="4487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投影片下載網址：</a:t>
            </a:r>
            <a:r>
              <a:rPr lang="en-US" altLang="zh-TW" dirty="0"/>
              <a:t>https://</a:t>
            </a:r>
            <a:r>
              <a:rPr lang="en-US" altLang="zh-TW" dirty="0" smtClean="0"/>
              <a:t>reurl.cc/l5ADbl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991" y="691038"/>
            <a:ext cx="1882925" cy="188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69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424" y="1906270"/>
            <a:ext cx="2590800" cy="16478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12" y="1636776"/>
            <a:ext cx="5748632" cy="483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79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溫度</a:t>
            </a:r>
            <a:r>
              <a:rPr lang="zh-TW" altLang="en-US" dirty="0" smtClean="0"/>
              <a:t>轉換，華氏轉攝氏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請設計一個程式，讓我可以輸入華氏溫度，</a:t>
                </a:r>
                <a:r>
                  <a:rPr lang="zh-TW" altLang="en-US" dirty="0"/>
                  <a:t>然後</a:t>
                </a:r>
                <a:r>
                  <a:rPr lang="zh-TW" altLang="en-US" dirty="0" smtClean="0"/>
                  <a:t>顯示相對的攝氏溫度</a:t>
                </a:r>
                <a:endParaRPr lang="en-US" altLang="zh-TW" dirty="0" smtClean="0"/>
              </a:p>
              <a:p>
                <a:r>
                  <a:rPr lang="zh-TW" altLang="en-US" dirty="0" smtClean="0"/>
                  <a:t>考慮</a:t>
                </a:r>
                <a:r>
                  <a:rPr lang="zh-TW" altLang="en-US" dirty="0"/>
                  <a:t>重點：</a:t>
                </a:r>
              </a:p>
              <a:p>
                <a:pPr lvl="1"/>
                <a:r>
                  <a:rPr lang="zh-TW" altLang="en-US" dirty="0"/>
                  <a:t>輸入：</a:t>
                </a:r>
                <a:r>
                  <a:rPr lang="zh-TW" altLang="en-US" dirty="0" smtClean="0"/>
                  <a:t>華氏溫度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運算：溫度轉換公式？</a:t>
                </a:r>
                <a:endParaRPr lang="en-US" altLang="zh-TW" dirty="0" smtClean="0"/>
              </a:p>
              <a:p>
                <a:pPr lvl="2"/>
                <a:r>
                  <a:rPr lang="zh-TW" altLang="en-US" dirty="0" smtClean="0">
                    <a:ea typeface="Cambria Math" panose="02040503050406030204" pitchFamily="18" charset="0"/>
                  </a:rPr>
                  <a:t>攝氏溫度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m:rPr>
                        <m:nor/>
                      </m:rPr>
                      <a:rPr lang="zh-TW" altLang="en-US" dirty="0"/>
                      <m:t>華氏溫度 </m:t>
                    </m:r>
                    <m:r>
                      <m:rPr>
                        <m:nor/>
                      </m:rPr>
                      <a:rPr lang="en-US" altLang="zh-TW" dirty="0"/>
                      <m:t>− 32)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altLang="zh-TW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想想怎麼來的</a:t>
                </a:r>
                <a:r>
                  <a:rPr lang="en-US" altLang="zh-TW" dirty="0" smtClean="0"/>
                  <a:t>?)</a:t>
                </a:r>
              </a:p>
              <a:p>
                <a:pPr lvl="1"/>
                <a:r>
                  <a:rPr lang="zh-TW" altLang="en-US" dirty="0" smtClean="0"/>
                  <a:t>輸出：攝氏</a:t>
                </a:r>
                <a:r>
                  <a:rPr lang="zh-TW" altLang="en-US" dirty="0"/>
                  <a:t>溫度</a:t>
                </a:r>
                <a:endParaRPr lang="en-US" altLang="zh-TW" dirty="0"/>
              </a:p>
              <a:p>
                <a:r>
                  <a:rPr lang="zh-TW" altLang="en-US" dirty="0" smtClean="0"/>
                  <a:t>變數</a:t>
                </a:r>
                <a:r>
                  <a:rPr lang="zh-TW" altLang="en-US" dirty="0"/>
                  <a:t>宣告：需要幾個？叫甚麼名字？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群組 3"/>
          <p:cNvGrpSpPr/>
          <p:nvPr/>
        </p:nvGrpSpPr>
        <p:grpSpPr>
          <a:xfrm>
            <a:off x="6579299" y="2892109"/>
            <a:ext cx="4686109" cy="2882965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請輸入華氏溫度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華氏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100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度等於攝氏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37.77777778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度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677334" y="5902219"/>
            <a:ext cx="1669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Example02_03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95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979097"/>
              </p:ext>
            </p:extLst>
          </p:nvPr>
        </p:nvGraphicFramePr>
        <p:xfrm>
          <a:off x="5321050" y="2298195"/>
          <a:ext cx="391160" cy="3176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160">
                  <a:extLst>
                    <a:ext uri="{9D8B030D-6E8A-4147-A177-3AD203B41FA5}">
                      <a16:colId xmlns:a16="http://schemas.microsoft.com/office/drawing/2014/main" val="690862659"/>
                    </a:ext>
                  </a:extLst>
                </a:gridCol>
              </a:tblGrid>
              <a:tr h="317602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614425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923743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438703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706618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66779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859578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317643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155682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972698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998869"/>
                  </a:ext>
                </a:extLst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726662"/>
              </p:ext>
            </p:extLst>
          </p:nvPr>
        </p:nvGraphicFramePr>
        <p:xfrm>
          <a:off x="4902459" y="3892303"/>
          <a:ext cx="391160" cy="1588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160">
                  <a:extLst>
                    <a:ext uri="{9D8B030D-6E8A-4147-A177-3AD203B41FA5}">
                      <a16:colId xmlns:a16="http://schemas.microsoft.com/office/drawing/2014/main" val="690862659"/>
                    </a:ext>
                  </a:extLst>
                </a:gridCol>
              </a:tblGrid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614425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923743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438703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706618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66779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859578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317643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155682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972698"/>
                  </a:ext>
                </a:extLst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053314"/>
              </p:ext>
            </p:extLst>
          </p:nvPr>
        </p:nvGraphicFramePr>
        <p:xfrm>
          <a:off x="4902456" y="2298195"/>
          <a:ext cx="391160" cy="1588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160">
                  <a:extLst>
                    <a:ext uri="{9D8B030D-6E8A-4147-A177-3AD203B41FA5}">
                      <a16:colId xmlns:a16="http://schemas.microsoft.com/office/drawing/2014/main" val="690862659"/>
                    </a:ext>
                  </a:extLst>
                </a:gridCol>
              </a:tblGrid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614425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923743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438703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706618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66779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859578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317643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155682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972698"/>
                  </a:ext>
                </a:extLst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華氏溫度與攝氏溫度轉換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666027"/>
              </p:ext>
            </p:extLst>
          </p:nvPr>
        </p:nvGraphicFramePr>
        <p:xfrm>
          <a:off x="988476" y="2301240"/>
          <a:ext cx="2961732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244">
                  <a:extLst>
                    <a:ext uri="{9D8B030D-6E8A-4147-A177-3AD203B41FA5}">
                      <a16:colId xmlns:a16="http://schemas.microsoft.com/office/drawing/2014/main" val="3795699087"/>
                    </a:ext>
                  </a:extLst>
                </a:gridCol>
                <a:gridCol w="987244">
                  <a:extLst>
                    <a:ext uri="{9D8B030D-6E8A-4147-A177-3AD203B41FA5}">
                      <a16:colId xmlns:a16="http://schemas.microsoft.com/office/drawing/2014/main" val="387578872"/>
                    </a:ext>
                  </a:extLst>
                </a:gridCol>
                <a:gridCol w="987244">
                  <a:extLst>
                    <a:ext uri="{9D8B030D-6E8A-4147-A177-3AD203B41FA5}">
                      <a16:colId xmlns:a16="http://schemas.microsoft.com/office/drawing/2014/main" val="415674302"/>
                    </a:ext>
                  </a:extLst>
                </a:gridCol>
              </a:tblGrid>
              <a:tr h="79248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華氏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攝氏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8526087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沸點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212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5821096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/>
                        <a:t>冰點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996350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差距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180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425908"/>
                  </a:ext>
                </a:extLst>
              </a:tr>
            </a:tbl>
          </a:graphicData>
        </a:graphic>
      </p:graphicFrame>
      <p:sp>
        <p:nvSpPr>
          <p:cNvPr id="7" name="向右箭號 6"/>
          <p:cNvSpPr/>
          <p:nvPr/>
        </p:nvSpPr>
        <p:spPr>
          <a:xfrm>
            <a:off x="6579108" y="3456432"/>
            <a:ext cx="594360" cy="8595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7223760" y="3400426"/>
                <a:ext cx="3153427" cy="485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1</a:t>
                </a:r>
                <a:r>
                  <a:rPr lang="zh-TW" altLang="en-US" dirty="0" smtClean="0"/>
                  <a:t>攝氏度</a:t>
                </a:r>
                <a:r>
                  <a:rPr lang="en-US" altLang="zh-TW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180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m:rPr>
                        <m:nor/>
                      </m:rPr>
                      <a:rPr lang="zh-TW" altLang="en-US" dirty="0"/>
                      <m:t>華氏</m:t>
                    </m:r>
                  </m:oMath>
                </a14:m>
                <a:r>
                  <a:rPr lang="zh-TW" altLang="en-US" dirty="0" smtClean="0"/>
                  <a:t>度</a:t>
                </a:r>
                <a:r>
                  <a:rPr lang="en-US" altLang="zh-TW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m:rPr>
                        <m:nor/>
                      </m:rPr>
                      <a:rPr lang="zh-TW" altLang="en-US" dirty="0"/>
                      <m:t>華氏</m:t>
                    </m:r>
                  </m:oMath>
                </a14:m>
                <a:r>
                  <a:rPr lang="zh-TW" altLang="en-US" dirty="0"/>
                  <a:t>度</a:t>
                </a: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760" y="3400426"/>
                <a:ext cx="3153427" cy="485774"/>
              </a:xfrm>
              <a:prstGeom prst="rect">
                <a:avLst/>
              </a:prstGeom>
              <a:blipFill>
                <a:blip r:embed="rId2"/>
                <a:stretch>
                  <a:fillRect l="-1547" b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7223760" y="4073081"/>
                <a:ext cx="3153427" cy="4879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1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TW" altLang="en-US" dirty="0"/>
                      <m:t>華</m:t>
                    </m:r>
                  </m:oMath>
                </a14:m>
                <a:r>
                  <a:rPr lang="zh-TW" altLang="en-US" dirty="0" smtClean="0"/>
                  <a:t>氏度</a:t>
                </a:r>
                <a:r>
                  <a:rPr lang="en-US" altLang="zh-TW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180</m:t>
                        </m:r>
                      </m:den>
                    </m:f>
                    <m:r>
                      <m:rPr>
                        <m:nor/>
                      </m:rPr>
                      <a:rPr lang="zh-TW" altLang="en-US" dirty="0"/>
                      <m:t>攝氏</m:t>
                    </m:r>
                  </m:oMath>
                </a14:m>
                <a:r>
                  <a:rPr lang="zh-TW" altLang="en-US" dirty="0" smtClean="0"/>
                  <a:t>度</a:t>
                </a:r>
                <a:r>
                  <a:rPr lang="en-US" altLang="zh-TW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m:rPr>
                        <m:nor/>
                      </m:rPr>
                      <a:rPr lang="zh-TW" altLang="en-US" dirty="0"/>
                      <m:t>攝氏</m:t>
                    </m:r>
                  </m:oMath>
                </a14:m>
                <a:r>
                  <a:rPr lang="zh-TW" altLang="en-US" dirty="0"/>
                  <a:t>度</a:t>
                </a:r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760" y="4073081"/>
                <a:ext cx="3153427" cy="487954"/>
              </a:xfrm>
              <a:prstGeom prst="rect">
                <a:avLst/>
              </a:prstGeom>
              <a:blipFill>
                <a:blip r:embed="rId3"/>
                <a:stretch>
                  <a:fillRect l="-1547" b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接點 10"/>
          <p:cNvCxnSpPr/>
          <p:nvPr/>
        </p:nvCxnSpPr>
        <p:spPr>
          <a:xfrm>
            <a:off x="5298950" y="2304291"/>
            <a:ext cx="0" cy="316382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5712210" y="2139418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100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5712210" y="528344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4320886" y="2111415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212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4346977" y="529564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32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4346971" y="3703528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122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5697485" y="370153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7878845" y="2384934"/>
                <a:ext cx="2383986" cy="616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dirty="0" smtClean="0">
                    <a:solidFill>
                      <a:srgbClr val="C00000"/>
                    </a:solidFill>
                  </a:rPr>
                  <a:t>攝氏度</a:t>
                </a:r>
                <a:r>
                  <a:rPr lang="en-US" altLang="zh-TW" dirty="0" smtClean="0">
                    <a:solidFill>
                      <a:srgbClr val="C00000"/>
                    </a:solidFill>
                  </a:rPr>
                  <a:t>X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altLang="zh-TW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TW" dirty="0" smtClean="0">
                    <a:solidFill>
                      <a:srgbClr val="C00000"/>
                    </a:solidFill>
                  </a:rPr>
                  <a:t> +32=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TW" altLang="en-US" dirty="0">
                        <a:solidFill>
                          <a:srgbClr val="C00000"/>
                        </a:solidFill>
                      </a:rPr>
                      <m:t>華氏</m:t>
                    </m:r>
                  </m:oMath>
                </a14:m>
                <a:r>
                  <a:rPr lang="zh-TW" altLang="en-US" dirty="0">
                    <a:solidFill>
                      <a:srgbClr val="C00000"/>
                    </a:solidFill>
                  </a:rPr>
                  <a:t>度</a:t>
                </a: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8845" y="2384934"/>
                <a:ext cx="2383986" cy="616964"/>
              </a:xfrm>
              <a:prstGeom prst="rect">
                <a:avLst/>
              </a:prstGeom>
              <a:blipFill>
                <a:blip r:embed="rId4"/>
                <a:stretch>
                  <a:fillRect l="-2041" r="-15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向上箭號 3"/>
          <p:cNvSpPr/>
          <p:nvPr/>
        </p:nvSpPr>
        <p:spPr>
          <a:xfrm>
            <a:off x="8800473" y="2998756"/>
            <a:ext cx="494522" cy="3082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7868773" y="4934299"/>
                <a:ext cx="2723823" cy="6218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 smtClean="0">
                    <a:solidFill>
                      <a:srgbClr val="C00000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TW" altLang="en-US" dirty="0">
                        <a:solidFill>
                          <a:srgbClr val="C00000"/>
                        </a:solidFill>
                      </a:rPr>
                      <m:t>華氏</m:t>
                    </m:r>
                  </m:oMath>
                </a14:m>
                <a:r>
                  <a:rPr lang="zh-TW" altLang="en-US" dirty="0">
                    <a:solidFill>
                      <a:srgbClr val="C00000"/>
                    </a:solidFill>
                  </a:rPr>
                  <a:t>度 </a:t>
                </a:r>
                <a:r>
                  <a:rPr lang="en-US" altLang="zh-TW" dirty="0">
                    <a:solidFill>
                      <a:srgbClr val="C00000"/>
                    </a:solidFill>
                  </a:rPr>
                  <a:t>– 32)</a:t>
                </a:r>
                <a:r>
                  <a:rPr lang="en-US" altLang="zh-TW" dirty="0" smtClean="0">
                    <a:solidFill>
                      <a:srgbClr val="C00000"/>
                    </a:solidFill>
                  </a:rPr>
                  <a:t>X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TW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altLang="zh-TW" dirty="0" smtClean="0">
                    <a:solidFill>
                      <a:srgbClr val="C00000"/>
                    </a:solidFill>
                  </a:rPr>
                  <a:t> =</a:t>
                </a:r>
                <a:r>
                  <a:rPr lang="zh-TW" altLang="en-US" dirty="0">
                    <a:solidFill>
                      <a:srgbClr val="C00000"/>
                    </a:solidFill>
                  </a:rPr>
                  <a:t>攝氏度</a:t>
                </a: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8773" y="4934299"/>
                <a:ext cx="2723823" cy="621837"/>
              </a:xfrm>
              <a:prstGeom prst="rect">
                <a:avLst/>
              </a:prstGeom>
              <a:blipFill>
                <a:blip r:embed="rId5"/>
                <a:stretch>
                  <a:fillRect r="-11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向上箭號 19"/>
          <p:cNvSpPr/>
          <p:nvPr/>
        </p:nvSpPr>
        <p:spPr>
          <a:xfrm rot="10800000">
            <a:off x="8823577" y="4626070"/>
            <a:ext cx="494522" cy="3082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8459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19" grpId="0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練習三參考程式碼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60067"/>
            <a:ext cx="51911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7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小練習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自己來喔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輸入身高體重，計算出</a:t>
                </a:r>
                <a:r>
                  <a:rPr lang="en-US" altLang="zh-TW" dirty="0" smtClean="0"/>
                  <a:t>BMI=?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𝐵𝑀𝐼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體重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kg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身高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box>
                  </m:oMath>
                </a14:m>
                <a:endParaRPr lang="en-US" altLang="zh-TW" dirty="0" smtClean="0"/>
              </a:p>
              <a:p>
                <a:r>
                  <a:rPr lang="zh-TW" altLang="en-US" dirty="0" smtClean="0"/>
                  <a:t>試看看，自己規劃看看！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531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程式第一基本概念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b="1" dirty="0" smtClean="0">
                <a:solidFill>
                  <a:srgbClr val="C00000"/>
                </a:solidFill>
              </a:rPr>
              <a:t>程式一堆是</a:t>
            </a:r>
            <a:r>
              <a:rPr lang="zh-TW" altLang="en-US" sz="2800" b="1" u="sng" dirty="0" smtClean="0">
                <a:solidFill>
                  <a:srgbClr val="C00000"/>
                </a:solidFill>
              </a:rPr>
              <a:t>依特定順序執行</a:t>
            </a:r>
            <a:r>
              <a:rPr lang="zh-TW" altLang="en-US" sz="2800" b="1" dirty="0" smtClean="0">
                <a:solidFill>
                  <a:srgbClr val="C00000"/>
                </a:solidFill>
              </a:rPr>
              <a:t>的指令</a:t>
            </a:r>
            <a:endParaRPr lang="en-US" altLang="zh-TW" sz="2800" b="1" dirty="0" smtClean="0">
              <a:solidFill>
                <a:srgbClr val="C00000"/>
              </a:solidFill>
            </a:endParaRPr>
          </a:p>
          <a:p>
            <a:r>
              <a:rPr lang="zh-TW" altLang="en-US" dirty="0" smtClean="0"/>
              <a:t>程式是一行接著一行依序執行的。</a:t>
            </a:r>
            <a:endParaRPr lang="en-US" altLang="zh-TW" dirty="0" smtClean="0"/>
          </a:p>
          <a:p>
            <a:r>
              <a:rPr lang="zh-TW" altLang="en-US" dirty="0"/>
              <a:t>每一行程式做的事情都是依據每一行的指令而定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電腦不會像人，陽奉陰違，不照指令。永遠只會依指令行動。</a:t>
            </a:r>
            <a:endParaRPr lang="en-US" altLang="zh-TW" dirty="0" smtClean="0"/>
          </a:p>
          <a:p>
            <a:r>
              <a:rPr lang="zh-TW" altLang="en-US" dirty="0"/>
              <a:t>所以，如果程式錯誤、輸入錯誤、硬體</a:t>
            </a:r>
            <a:r>
              <a:rPr lang="zh-TW" altLang="en-US" dirty="0" smtClean="0"/>
              <a:t>錯誤，他就是執行錯誤！</a:t>
            </a:r>
            <a:endParaRPr lang="en-US" altLang="zh-TW" dirty="0" smtClean="0"/>
          </a:p>
          <a:p>
            <a:r>
              <a:rPr lang="en-US" altLang="zh-TW" b="1" dirty="0"/>
              <a:t>garbage in, garbage out</a:t>
            </a:r>
            <a:r>
              <a:rPr lang="en-US" altLang="zh-TW" dirty="0"/>
              <a:t> (</a:t>
            </a:r>
            <a:r>
              <a:rPr lang="en-US" altLang="zh-TW" b="1" dirty="0"/>
              <a:t>GIGO</a:t>
            </a:r>
            <a:r>
              <a:rPr lang="en-US" altLang="zh-TW" dirty="0" smtClean="0"/>
              <a:t>) !!</a:t>
            </a:r>
            <a:endParaRPr lang="zh-TW" altLang="en-US" dirty="0"/>
          </a:p>
        </p:txBody>
      </p:sp>
      <p:grpSp>
        <p:nvGrpSpPr>
          <p:cNvPr id="15" name="群組 14"/>
          <p:cNvGrpSpPr/>
          <p:nvPr/>
        </p:nvGrpSpPr>
        <p:grpSpPr>
          <a:xfrm>
            <a:off x="8638494" y="1768413"/>
            <a:ext cx="1271016" cy="4445631"/>
            <a:chOff x="8638494" y="1768413"/>
            <a:chExt cx="1271016" cy="4445631"/>
          </a:xfrm>
        </p:grpSpPr>
        <p:sp>
          <p:nvSpPr>
            <p:cNvPr id="6" name="圓角矩形 5"/>
            <p:cNvSpPr/>
            <p:nvPr/>
          </p:nvSpPr>
          <p:spPr>
            <a:xfrm>
              <a:off x="8702502" y="1768413"/>
              <a:ext cx="1143000" cy="3921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開始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8638494" y="2771205"/>
              <a:ext cx="1271016" cy="464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前進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直線單箭頭接點 7"/>
            <p:cNvCxnSpPr>
              <a:stCxn id="6" idx="2"/>
              <a:endCxn id="7" idx="0"/>
            </p:cNvCxnSpPr>
            <p:nvPr/>
          </p:nvCxnSpPr>
          <p:spPr>
            <a:xfrm>
              <a:off x="9274002" y="2160589"/>
              <a:ext cx="0" cy="61061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8638494" y="4835737"/>
              <a:ext cx="1271016" cy="464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倒退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直線單箭頭接點 9"/>
            <p:cNvCxnSpPr>
              <a:stCxn id="11" idx="2"/>
              <a:endCxn id="9" idx="0"/>
            </p:cNvCxnSpPr>
            <p:nvPr/>
          </p:nvCxnSpPr>
          <p:spPr>
            <a:xfrm>
              <a:off x="9274002" y="4322431"/>
              <a:ext cx="0" cy="51330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8638494" y="3858119"/>
              <a:ext cx="1271016" cy="464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前進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直線單箭頭接點 11"/>
            <p:cNvCxnSpPr>
              <a:stCxn id="7" idx="2"/>
              <a:endCxn id="11" idx="0"/>
            </p:cNvCxnSpPr>
            <p:nvPr/>
          </p:nvCxnSpPr>
          <p:spPr>
            <a:xfrm>
              <a:off x="9274002" y="3235517"/>
              <a:ext cx="0" cy="62260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/>
            <p:cNvCxnSpPr>
              <a:stCxn id="9" idx="2"/>
              <a:endCxn id="14" idx="0"/>
            </p:cNvCxnSpPr>
            <p:nvPr/>
          </p:nvCxnSpPr>
          <p:spPr>
            <a:xfrm>
              <a:off x="9274002" y="5300049"/>
              <a:ext cx="0" cy="52181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圓角矩形 13"/>
            <p:cNvSpPr/>
            <p:nvPr/>
          </p:nvSpPr>
          <p:spPr>
            <a:xfrm>
              <a:off x="8702502" y="5821868"/>
              <a:ext cx="1143000" cy="3921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結束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508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最基本</a:t>
            </a:r>
            <a:r>
              <a:rPr lang="zh-TW" altLang="en-US" dirty="0" smtClean="0"/>
              <a:t>的</a:t>
            </a:r>
            <a:r>
              <a:rPr lang="zh-TW" altLang="en-US" b="1" dirty="0" smtClean="0">
                <a:solidFill>
                  <a:srgbClr val="FF0000"/>
                </a:solidFill>
              </a:rPr>
              <a:t>輸入</a:t>
            </a:r>
            <a:r>
              <a:rPr lang="en-US" altLang="zh-TW" b="1" dirty="0">
                <a:solidFill>
                  <a:srgbClr val="FF0000"/>
                </a:solidFill>
              </a:rPr>
              <a:t>-</a:t>
            </a:r>
            <a:r>
              <a:rPr lang="zh-TW" altLang="en-US" b="1" dirty="0">
                <a:solidFill>
                  <a:srgbClr val="FF0000"/>
                </a:solidFill>
              </a:rPr>
              <a:t>運算</a:t>
            </a:r>
            <a:r>
              <a:rPr lang="en-US" altLang="zh-TW" b="1" dirty="0">
                <a:solidFill>
                  <a:srgbClr val="FF0000"/>
                </a:solidFill>
              </a:rPr>
              <a:t>-</a:t>
            </a:r>
            <a:r>
              <a:rPr lang="zh-TW" altLang="en-US" b="1" dirty="0" smtClean="0">
                <a:solidFill>
                  <a:srgbClr val="FF0000"/>
                </a:solidFill>
              </a:rPr>
              <a:t>輸出</a:t>
            </a:r>
            <a:r>
              <a:rPr lang="zh-TW" altLang="en-US" dirty="0" smtClean="0"/>
              <a:t>架構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對初學者最重要的基本程式架構</a:t>
            </a:r>
            <a:endParaRPr lang="en-US" altLang="zh-TW" dirty="0" smtClean="0"/>
          </a:p>
          <a:p>
            <a:r>
              <a:rPr lang="zh-TW" altLang="en-US" dirty="0"/>
              <a:t>程式運行大致上遵循</a:t>
            </a:r>
            <a:r>
              <a:rPr lang="zh-TW" altLang="en-US" dirty="0" smtClean="0"/>
              <a:t>著</a:t>
            </a:r>
            <a:endParaRPr lang="en-US" altLang="zh-TW" dirty="0" smtClean="0"/>
          </a:p>
          <a:p>
            <a:pPr lvl="1"/>
            <a:r>
              <a:rPr lang="zh-TW" altLang="en-US" dirty="0"/>
              <a:t>輸入一些</a:t>
            </a:r>
            <a:r>
              <a:rPr lang="zh-TW" altLang="en-US" dirty="0" smtClean="0"/>
              <a:t>內容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依照內容運算</a:t>
            </a:r>
            <a:endParaRPr lang="en-US" altLang="zh-TW" dirty="0" smtClean="0"/>
          </a:p>
          <a:p>
            <a:pPr lvl="1"/>
            <a:r>
              <a:rPr lang="zh-TW" altLang="en-US" dirty="0"/>
              <a:t>把運算結果</a:t>
            </a:r>
            <a:r>
              <a:rPr lang="zh-TW" altLang="en-US" dirty="0" smtClean="0"/>
              <a:t>輸出</a:t>
            </a:r>
            <a:endParaRPr lang="en-US" altLang="zh-TW" dirty="0" smtClean="0"/>
          </a:p>
          <a:p>
            <a:r>
              <a:rPr lang="zh-TW" altLang="en-US" dirty="0"/>
              <a:t>先有這樣</a:t>
            </a:r>
            <a:r>
              <a:rPr lang="zh-TW" altLang="en-US" dirty="0" smtClean="0"/>
              <a:t>的</a:t>
            </a:r>
            <a:r>
              <a:rPr lang="zh-TW" altLang="en-US" dirty="0"/>
              <a:t>架構</a:t>
            </a:r>
            <a:r>
              <a:rPr lang="zh-TW" altLang="en-US" dirty="0" smtClean="0"/>
              <a:t>，去思考每個步驟。</a:t>
            </a:r>
            <a:endParaRPr lang="en-US" altLang="zh-TW" dirty="0" smtClean="0"/>
          </a:p>
          <a:p>
            <a:pPr lvl="1"/>
            <a:r>
              <a:rPr lang="zh-TW" altLang="en-US" dirty="0"/>
              <a:t>有時候</a:t>
            </a:r>
            <a:r>
              <a:rPr lang="zh-TW" altLang="en-US" dirty="0" smtClean="0"/>
              <a:t>，運算跟輸出會混雜再一起。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919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55267"/>
            <a:ext cx="6667500" cy="413385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簡易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程式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958437" y="3536121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 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引用</a:t>
            </a:r>
            <a:endParaRPr lang="zh-TW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414898" y="4048256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 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輸入</a:t>
            </a:r>
            <a:endParaRPr lang="en-US" altLang="zh-TW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167422" y="4681788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 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運算</a:t>
            </a:r>
            <a:endParaRPr lang="zh-TW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975668" y="5220773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</a:t>
            </a:r>
            <a:r>
              <a:rPr lang="en-US" altLang="zh-TW" dirty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輸出</a:t>
            </a:r>
            <a:endParaRPr lang="zh-TW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414898" y="2506407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 </a:t>
            </a:r>
            <a:r>
              <a:rPr lang="zh-TW" altLang="en-US" dirty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註解</a:t>
            </a:r>
            <a:endParaRPr lang="zh-TW" altLang="en-US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右大括弧 2"/>
          <p:cNvSpPr/>
          <p:nvPr/>
        </p:nvSpPr>
        <p:spPr>
          <a:xfrm>
            <a:off x="4753229" y="2272920"/>
            <a:ext cx="661669" cy="836307"/>
          </a:xfrm>
          <a:prstGeom prst="rightBrac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9055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  <p:bldP spid="11" grpId="0"/>
      <p:bldP spid="9" grpId="0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前</a:t>
            </a:r>
            <a:r>
              <a:rPr lang="zh-TW" altLang="en-US" dirty="0" smtClean="0"/>
              <a:t>面的程式</a:t>
            </a:r>
            <a:r>
              <a:rPr lang="zh-TW" altLang="en-US" dirty="0"/>
              <a:t>在做甚麼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引用數學函式庫</a:t>
            </a:r>
            <a:r>
              <a:rPr lang="en-US" altLang="zh-TW" dirty="0" smtClean="0"/>
              <a:t>(6)</a:t>
            </a:r>
          </a:p>
          <a:p>
            <a:r>
              <a:rPr lang="zh-TW" altLang="en-US" dirty="0" smtClean="0"/>
              <a:t>請使用者輸入半徑</a:t>
            </a:r>
            <a:r>
              <a:rPr lang="en-US" altLang="zh-TW" dirty="0" smtClean="0"/>
              <a:t>(8)</a:t>
            </a:r>
          </a:p>
          <a:p>
            <a:r>
              <a:rPr lang="zh-TW" altLang="en-US" dirty="0"/>
              <a:t>計算</a:t>
            </a:r>
            <a:r>
              <a:rPr lang="zh-TW" altLang="en-US" dirty="0" smtClean="0"/>
              <a:t>圓面積</a:t>
            </a:r>
            <a:r>
              <a:rPr lang="en-US" altLang="zh-TW" dirty="0" smtClean="0"/>
              <a:t>(10)</a:t>
            </a:r>
          </a:p>
          <a:p>
            <a:r>
              <a:rPr lang="zh-TW" altLang="en-US" dirty="0" smtClean="0"/>
              <a:t>然後</a:t>
            </a:r>
            <a:r>
              <a:rPr lang="zh-TW" altLang="en-US" dirty="0"/>
              <a:t>顯示圓面積是多少</a:t>
            </a:r>
            <a:r>
              <a:rPr lang="zh-TW" altLang="en-US" dirty="0" smtClean="0"/>
              <a:t>。</a:t>
            </a:r>
            <a:r>
              <a:rPr lang="en-US" altLang="zh-TW" dirty="0" smtClean="0"/>
              <a:t>(12)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6782262" y="909385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70198" y="1660209"/>
            <a:ext cx="2167128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引用數學函式庫</a:t>
            </a:r>
          </a:p>
        </p:txBody>
      </p:sp>
      <p:cxnSp>
        <p:nvCxnSpPr>
          <p:cNvPr id="9" name="直線單箭頭接點 8"/>
          <p:cNvCxnSpPr>
            <a:stCxn id="7" idx="2"/>
            <a:endCxn id="8" idx="0"/>
          </p:cNvCxnSpPr>
          <p:nvPr/>
        </p:nvCxnSpPr>
        <p:spPr>
          <a:xfrm>
            <a:off x="7353762" y="1301561"/>
            <a:ext cx="0" cy="3586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165042" y="3374644"/>
            <a:ext cx="2377440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計算圓面積</a:t>
            </a:r>
          </a:p>
        </p:txBody>
      </p:sp>
      <p:cxnSp>
        <p:nvCxnSpPr>
          <p:cNvPr id="11" name="直線單箭頭接點 10"/>
          <p:cNvCxnSpPr>
            <a:stCxn id="12" idx="2"/>
            <a:endCxn id="10" idx="0"/>
          </p:cNvCxnSpPr>
          <p:nvPr/>
        </p:nvCxnSpPr>
        <p:spPr>
          <a:xfrm>
            <a:off x="7353762" y="2908624"/>
            <a:ext cx="0" cy="46602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270198" y="2444312"/>
            <a:ext cx="2167128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使用者輸入半徑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線單箭頭接點 12"/>
          <p:cNvCxnSpPr>
            <a:stCxn id="8" idx="2"/>
            <a:endCxn id="12" idx="0"/>
          </p:cNvCxnSpPr>
          <p:nvPr/>
        </p:nvCxnSpPr>
        <p:spPr>
          <a:xfrm>
            <a:off x="7353762" y="2124521"/>
            <a:ext cx="0" cy="31979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10" idx="2"/>
            <a:endCxn id="42" idx="0"/>
          </p:cNvCxnSpPr>
          <p:nvPr/>
        </p:nvCxnSpPr>
        <p:spPr>
          <a:xfrm>
            <a:off x="7353762" y="3838956"/>
            <a:ext cx="0" cy="5596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6782262" y="5649186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42" name="矩形 41"/>
          <p:cNvSpPr/>
          <p:nvPr/>
        </p:nvSpPr>
        <p:spPr>
          <a:xfrm>
            <a:off x="6165042" y="4398636"/>
            <a:ext cx="2377440" cy="690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顯示圓面積是多少</a:t>
            </a:r>
          </a:p>
        </p:txBody>
      </p:sp>
      <p:cxnSp>
        <p:nvCxnSpPr>
          <p:cNvPr id="44" name="直線單箭頭接點 43"/>
          <p:cNvCxnSpPr>
            <a:stCxn id="42" idx="2"/>
            <a:endCxn id="15" idx="0"/>
          </p:cNvCxnSpPr>
          <p:nvPr/>
        </p:nvCxnSpPr>
        <p:spPr>
          <a:xfrm>
            <a:off x="7353762" y="5089079"/>
            <a:ext cx="0" cy="56010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85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5" grpId="0" animBg="1"/>
      <p:bldP spid="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  <a:p>
            <a:r>
              <a:rPr lang="zh-TW" altLang="en-US" dirty="0"/>
              <a:t>用</a:t>
            </a:r>
            <a:r>
              <a:rPr lang="en-US" altLang="zh-TW" dirty="0"/>
              <a:t>input</a:t>
            </a:r>
            <a:r>
              <a:rPr lang="zh-TW" altLang="en-US" dirty="0"/>
              <a:t>這個指令</a:t>
            </a:r>
            <a:r>
              <a:rPr lang="zh-TW" altLang="en-US" dirty="0" smtClean="0"/>
              <a:t>，顯示提示文字，並輸入一串資料。</a:t>
            </a:r>
            <a:endParaRPr lang="en-US" altLang="zh-TW" dirty="0" smtClean="0"/>
          </a:p>
          <a:p>
            <a:r>
              <a:rPr lang="en-US" altLang="zh-TW" dirty="0" err="1" smtClean="0"/>
              <a:t>eval</a:t>
            </a:r>
            <a:r>
              <a:rPr lang="en-US" altLang="zh-TW" dirty="0" smtClean="0"/>
              <a:t>()</a:t>
            </a:r>
            <a:r>
              <a:rPr lang="zh-TW" altLang="en-US" dirty="0" smtClean="0"/>
              <a:t>把這一串資料轉換成數</a:t>
            </a:r>
            <a:r>
              <a:rPr lang="zh-TW" altLang="en-US" dirty="0"/>
              <a:t>字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把數字存</a:t>
            </a:r>
            <a:r>
              <a:rPr lang="zh-TW" altLang="en-US" dirty="0"/>
              <a:t>到變數</a:t>
            </a:r>
            <a:r>
              <a:rPr lang="en-US" altLang="zh-TW" dirty="0"/>
              <a:t>r</a:t>
            </a:r>
            <a:r>
              <a:rPr lang="zh-TW" altLang="en-US" dirty="0"/>
              <a:t>裡面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依照園面積公式計算圓面積，存放到變數</a:t>
            </a:r>
            <a:r>
              <a:rPr lang="en-US" altLang="zh-TW" dirty="0" smtClean="0"/>
              <a:t>area</a:t>
            </a:r>
            <a:r>
              <a:rPr lang="zh-TW" altLang="en-US" dirty="0" smtClean="0"/>
              <a:t>內。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輸出圓面積</a:t>
            </a:r>
            <a:r>
              <a:rPr lang="en-US" altLang="zh-TW" dirty="0" smtClean="0"/>
              <a:t>=</a:t>
            </a:r>
            <a:r>
              <a:rPr lang="zh-TW" altLang="en-US" dirty="0" smtClean="0"/>
              <a:t>後面接計算的結果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141" y="3810018"/>
            <a:ext cx="2628900" cy="381000"/>
          </a:xfrm>
          <a:prstGeom prst="rect">
            <a:avLst/>
          </a:prstGeom>
        </p:spPr>
      </p:pic>
      <p:sp>
        <p:nvSpPr>
          <p:cNvPr id="25" name="圓角矩形 24"/>
          <p:cNvSpPr/>
          <p:nvPr/>
        </p:nvSpPr>
        <p:spPr>
          <a:xfrm>
            <a:off x="7494270" y="2795486"/>
            <a:ext cx="2591562" cy="13868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7604160" y="2918995"/>
            <a:ext cx="2390098" cy="115745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7" name="梯形 26"/>
          <p:cNvSpPr/>
          <p:nvPr/>
        </p:nvSpPr>
        <p:spPr>
          <a:xfrm>
            <a:off x="8474119" y="4182314"/>
            <a:ext cx="714282" cy="265838"/>
          </a:xfrm>
          <a:prstGeom prst="trapezoi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1599"/>
              </p:ext>
            </p:extLst>
          </p:nvPr>
        </p:nvGraphicFramePr>
        <p:xfrm>
          <a:off x="10564848" y="609600"/>
          <a:ext cx="896632" cy="523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32">
                  <a:extLst>
                    <a:ext uri="{9D8B030D-6E8A-4147-A177-3AD203B41FA5}">
                      <a16:colId xmlns:a16="http://schemas.microsoft.com/office/drawing/2014/main" val="171858082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zh-TW" altLang="en-US" sz="11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8387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9027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31552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18088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9721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944756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6330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97084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75499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64043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2078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13531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65404"/>
                  </a:ext>
                </a:extLst>
              </a:tr>
            </a:tbl>
          </a:graphicData>
        </a:graphic>
      </p:graphicFrame>
      <p:grpSp>
        <p:nvGrpSpPr>
          <p:cNvPr id="30" name="群組 29"/>
          <p:cNvGrpSpPr/>
          <p:nvPr/>
        </p:nvGrpSpPr>
        <p:grpSpPr>
          <a:xfrm>
            <a:off x="7832232" y="4199958"/>
            <a:ext cx="2128945" cy="2023080"/>
            <a:chOff x="7865313" y="4199958"/>
            <a:chExt cx="2128945" cy="2023080"/>
          </a:xfrm>
        </p:grpSpPr>
        <p:pic>
          <p:nvPicPr>
            <p:cNvPr id="33" name="Picture 2" descr="键盘_卡通手绘键盘PNG素材-90设计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5313" y="4199958"/>
              <a:ext cx="2128945" cy="2023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向上箭號 33"/>
            <p:cNvSpPr/>
            <p:nvPr/>
          </p:nvSpPr>
          <p:spPr>
            <a:xfrm>
              <a:off x="8988552" y="4448152"/>
              <a:ext cx="521208" cy="307237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1" name="文字方塊 30"/>
          <p:cNvSpPr txBox="1"/>
          <p:nvPr/>
        </p:nvSpPr>
        <p:spPr>
          <a:xfrm>
            <a:off x="10782073" y="3346533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1.1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0282204" y="3331144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r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563712" y="2958702"/>
            <a:ext cx="24526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/>
              <a:t>請輸入半徑=</a:t>
            </a:r>
            <a:r>
              <a:rPr lang="zh-TW" altLang="en-US" sz="1600" dirty="0">
                <a:solidFill>
                  <a:srgbClr val="C00000"/>
                </a:solidFill>
              </a:rPr>
              <a:t>1.1</a:t>
            </a:r>
          </a:p>
          <a:p>
            <a:r>
              <a:rPr lang="zh-TW" altLang="en-US" sz="1600" dirty="0" smtClean="0"/>
              <a:t>圓面積</a:t>
            </a:r>
            <a:r>
              <a:rPr lang="zh-TW" altLang="en-US" sz="1600" dirty="0"/>
              <a:t>= 3.</a:t>
            </a:r>
            <a:r>
              <a:rPr lang="zh-TW" altLang="en-US" sz="1600" dirty="0" smtClean="0"/>
              <a:t>80132711083</a:t>
            </a:r>
            <a:endParaRPr lang="zh-TW" altLang="en-US" sz="16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9743939" y="1617410"/>
            <a:ext cx="77508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area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0536447" y="1648188"/>
            <a:ext cx="1731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3.80132711083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614" y="2145982"/>
            <a:ext cx="4181475" cy="37147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0141" y="4538324"/>
            <a:ext cx="2994086" cy="385244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>
            <a:off x="9188401" y="3145536"/>
            <a:ext cx="1519223" cy="3017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78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練習一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輸入矩形長與寬，算面積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請設計一個程式，讓我可以</a:t>
            </a:r>
            <a:r>
              <a:rPr lang="zh-TW" altLang="en-US" dirty="0" smtClean="0"/>
              <a:t>輸入矩形的長與寬，然後幫我算出面積。</a:t>
            </a:r>
            <a:endParaRPr lang="en-US" altLang="zh-TW" dirty="0" smtClean="0"/>
          </a:p>
          <a:p>
            <a:r>
              <a:rPr lang="zh-TW" altLang="en-US" dirty="0"/>
              <a:t>考慮重點：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：長與寬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zh-TW" altLang="en-US" dirty="0"/>
              <a:t>矩形面積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677334" y="59022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Example02_01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6579299" y="2892109"/>
            <a:ext cx="4686109" cy="2882965"/>
            <a:chOff x="8833104" y="502920"/>
            <a:chExt cx="2587752" cy="1427480"/>
          </a:xfrm>
        </p:grpSpPr>
        <p:sp>
          <p:nvSpPr>
            <p:cNvPr id="6" name="圓角矩形 5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輸入矩形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長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矩形寬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20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矩形面積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r>
                <a:rPr lang="en-US" altLang="zh-TW" dirty="0">
                  <a:solidFill>
                    <a:schemeClr val="tx1"/>
                  </a:solidFill>
                </a:rPr>
                <a:t>2000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梯形 7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915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55114"/>
            <a:ext cx="1926549" cy="126841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95" y="2035875"/>
            <a:ext cx="4800600" cy="38862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096000" y="4100975"/>
            <a:ext cx="29482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 dirty="0" smtClean="0"/>
              <a:t>標準的</a:t>
            </a:r>
            <a:endParaRPr lang="en-US" altLang="zh-TW" sz="3200" dirty="0" smtClean="0"/>
          </a:p>
          <a:p>
            <a:pPr algn="ctr"/>
            <a:r>
              <a:rPr lang="zh-TW" altLang="en-US" sz="3200" b="1" dirty="0" smtClean="0">
                <a:solidFill>
                  <a:srgbClr val="FF0000"/>
                </a:solidFill>
              </a:rPr>
              <a:t>輸入</a:t>
            </a:r>
            <a:r>
              <a:rPr lang="en-US" altLang="zh-TW" sz="3200" b="1" dirty="0">
                <a:solidFill>
                  <a:srgbClr val="FF0000"/>
                </a:solidFill>
              </a:rPr>
              <a:t>-</a:t>
            </a:r>
            <a:r>
              <a:rPr lang="zh-TW" altLang="en-US" sz="3200" b="1" dirty="0">
                <a:solidFill>
                  <a:srgbClr val="FF0000"/>
                </a:solidFill>
              </a:rPr>
              <a:t>運算</a:t>
            </a:r>
            <a:r>
              <a:rPr lang="en-US" altLang="zh-TW" sz="3200" b="1" dirty="0">
                <a:solidFill>
                  <a:srgbClr val="FF0000"/>
                </a:solidFill>
              </a:rPr>
              <a:t>-</a:t>
            </a:r>
            <a:r>
              <a:rPr lang="zh-TW" altLang="en-US" sz="3200" b="1" dirty="0" smtClean="0">
                <a:solidFill>
                  <a:srgbClr val="FF0000"/>
                </a:solidFill>
              </a:rPr>
              <a:t>輸出</a:t>
            </a:r>
            <a:endParaRPr lang="en-US" altLang="zh-TW" sz="3200" b="1" dirty="0" smtClean="0">
              <a:solidFill>
                <a:srgbClr val="FF0000"/>
              </a:solidFill>
            </a:endParaRPr>
          </a:p>
          <a:p>
            <a:pPr algn="ctr"/>
            <a:r>
              <a:rPr lang="zh-TW" altLang="en-US" sz="3200" dirty="0" smtClean="0"/>
              <a:t>架構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671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輸入三科成績算總和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請設計一個程式，讓我可以輸入三科成績，然後顯示這三科成績的總和與平均。</a:t>
            </a:r>
            <a:endParaRPr lang="en-US" altLang="zh-TW" dirty="0" smtClean="0"/>
          </a:p>
          <a:p>
            <a:r>
              <a:rPr lang="zh-TW" altLang="en-US" dirty="0" smtClean="0"/>
              <a:t>考慮重點：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輸入：三科成績</a:t>
            </a:r>
            <a:endParaRPr lang="en-US" altLang="zh-TW" dirty="0" smtClean="0"/>
          </a:p>
          <a:p>
            <a:pPr lvl="1"/>
            <a:r>
              <a:rPr lang="zh-TW" altLang="en-US" dirty="0"/>
              <a:t>運算：三</a:t>
            </a:r>
            <a:r>
              <a:rPr lang="zh-TW" altLang="en-US" dirty="0" smtClean="0"/>
              <a:t>科</a:t>
            </a:r>
            <a:r>
              <a:rPr lang="zh-TW" altLang="en-US" dirty="0"/>
              <a:t>成績加總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</a:t>
            </a:r>
            <a:r>
              <a:rPr lang="zh-TW" altLang="en-US" dirty="0"/>
              <a:t>三科</a:t>
            </a:r>
            <a:r>
              <a:rPr lang="zh-TW" altLang="en-US" dirty="0" smtClean="0"/>
              <a:t>總合與平均</a:t>
            </a:r>
            <a:endParaRPr lang="en-US" altLang="zh-TW" dirty="0" smtClean="0"/>
          </a:p>
          <a:p>
            <a:pPr lvl="1"/>
            <a:r>
              <a:rPr lang="zh-TW" altLang="en-US" dirty="0"/>
              <a:t>變數宣告：需要幾個？叫甚麼名字？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Example02_02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00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943</TotalTime>
  <Words>668</Words>
  <Application>Microsoft Office PowerPoint</Application>
  <PresentationFormat>寬螢幕</PresentationFormat>
  <Paragraphs>123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微軟正黑體</vt:lpstr>
      <vt:lpstr>Arial</vt:lpstr>
      <vt:lpstr>Cambria Math</vt:lpstr>
      <vt:lpstr>Trebuchet MS</vt:lpstr>
      <vt:lpstr>Wingdings</vt:lpstr>
      <vt:lpstr>Wingdings 3</vt:lpstr>
      <vt:lpstr>多面向</vt:lpstr>
      <vt:lpstr>程式語言基本法</vt:lpstr>
      <vt:lpstr>程式第一基本概念</vt:lpstr>
      <vt:lpstr>最基本的輸入-運算-輸出架構 </vt:lpstr>
      <vt:lpstr>簡易Python程式</vt:lpstr>
      <vt:lpstr>前面的程式在做甚麼？</vt:lpstr>
      <vt:lpstr>程式說明</vt:lpstr>
      <vt:lpstr>練習一 輸入矩形長與寬，算面積</vt:lpstr>
      <vt:lpstr>練習一參考程式碼</vt:lpstr>
      <vt:lpstr>練習二 輸入三科成績算總和</vt:lpstr>
      <vt:lpstr>練習二參考程式碼</vt:lpstr>
      <vt:lpstr>練習三 溫度轉換，華氏轉攝氏</vt:lpstr>
      <vt:lpstr>華氏溫度與攝氏溫度轉換</vt:lpstr>
      <vt:lpstr>練習三參考程式碼</vt:lpstr>
      <vt:lpstr>小練習 自己來喔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Spyder環境建置</dc:title>
  <dc:creator>oldinmo@gmail.com</dc:creator>
  <cp:lastModifiedBy>oldinmo@gmail.com</cp:lastModifiedBy>
  <cp:revision>44</cp:revision>
  <dcterms:created xsi:type="dcterms:W3CDTF">2020-12-26T05:03:03Z</dcterms:created>
  <dcterms:modified xsi:type="dcterms:W3CDTF">2021-11-17T08:35:15Z</dcterms:modified>
</cp:coreProperties>
</file>