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82" r:id="rId5"/>
    <p:sldId id="258" r:id="rId6"/>
    <p:sldId id="259" r:id="rId7"/>
    <p:sldId id="278" r:id="rId8"/>
    <p:sldId id="279" r:id="rId9"/>
    <p:sldId id="262" r:id="rId10"/>
    <p:sldId id="263" r:id="rId11"/>
    <p:sldId id="264" r:id="rId12"/>
    <p:sldId id="260" r:id="rId13"/>
    <p:sldId id="261" r:id="rId14"/>
    <p:sldId id="281" r:id="rId15"/>
    <p:sldId id="266" r:id="rId16"/>
    <p:sldId id="280" r:id="rId17"/>
    <p:sldId id="267" r:id="rId18"/>
    <p:sldId id="268" r:id="rId19"/>
    <p:sldId id="269" r:id="rId20"/>
    <p:sldId id="270" r:id="rId21"/>
    <p:sldId id="271" r:id="rId22"/>
    <p:sldId id="277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447147" y="6406487"/>
            <a:ext cx="38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dirty="0" smtClean="0"/>
              <a:t>講義網址：</a:t>
            </a:r>
            <a:r>
              <a:rPr lang="en-US" altLang="zh-TW" sz="1800" dirty="0" smtClean="0"/>
              <a:t>https://reurl.cc/q16rOy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110年11月17日星期三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34256" y="497458"/>
            <a:ext cx="5093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講義網址：</a:t>
            </a:r>
            <a:r>
              <a:rPr lang="en-US" altLang="zh-TW" sz="2400" dirty="0"/>
              <a:t>https://</a:t>
            </a:r>
            <a:r>
              <a:rPr lang="en-US" altLang="zh-TW" sz="2400" dirty="0" smtClean="0"/>
              <a:t>reurl.cc/q16rOy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4" y="921364"/>
            <a:ext cx="1822492" cy="18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8312"/>
            <a:ext cx="4762500" cy="4505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92" y="1848312"/>
            <a:ext cx="1878363" cy="1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9" y="1509051"/>
            <a:ext cx="46196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1288" y="4750825"/>
            <a:ext cx="3246120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</a:t>
            </a:r>
            <a:r>
              <a:rPr lang="zh-TW" altLang="en-US" dirty="0" smtClean="0"/>
              <a:t>？</a:t>
            </a:r>
            <a:endParaRPr lang="en-US" altLang="zh-TW" dirty="0"/>
          </a:p>
          <a:p>
            <a:pPr lvl="1"/>
            <a:r>
              <a:rPr lang="zh-TW" altLang="en-US" dirty="0" smtClean="0"/>
              <a:t>複合條件</a:t>
            </a:r>
            <a:r>
              <a:rPr lang="zh-TW" altLang="en-US" smtClean="0"/>
              <a:t>需要用 </a:t>
            </a:r>
            <a:r>
              <a:rPr lang="en-US" altLang="zh-TW" smtClean="0"/>
              <a:t>and, or, not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9190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136" y="1522622"/>
            <a:ext cx="4055792" cy="47489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3" y="3483864"/>
            <a:ext cx="3604019" cy="278768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546" y="2231811"/>
            <a:ext cx="3854005" cy="40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輸入三角型三邊長，判斷是否可以形成三角形。</a:t>
            </a:r>
            <a:endParaRPr lang="en-US" altLang="zh-TW" dirty="0" smtClean="0"/>
          </a:p>
          <a:p>
            <a:pPr lvl="1"/>
            <a:r>
              <a:rPr lang="zh-TW" altLang="en-US" dirty="0"/>
              <a:t>進階：是不是正三角形</a:t>
            </a:r>
            <a:r>
              <a:rPr lang="zh-TW" altLang="en-US" dirty="0" smtClean="0"/>
              <a:t>？是不是直角三角形？是不是鈍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銳</a:t>
            </a:r>
            <a:r>
              <a:rPr lang="en-US" altLang="zh-TW" dirty="0" smtClean="0"/>
              <a:t>)</a:t>
            </a:r>
            <a:r>
              <a:rPr lang="zh-TW" altLang="en-US" dirty="0" smtClean="0"/>
              <a:t>角三角形？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9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…..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……</a:t>
            </a:r>
            <a:r>
              <a:rPr lang="en-US" altLang="zh-TW" dirty="0" err="1"/>
              <a:t>elif</a:t>
            </a:r>
            <a:r>
              <a:rPr lang="en-US" altLang="zh-TW" dirty="0"/>
              <a:t> …..</a:t>
            </a:r>
            <a:r>
              <a:rPr lang="en-US" altLang="zh-TW" dirty="0" err="1"/>
              <a:t>elif</a:t>
            </a:r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用在於一連串的判斷。</a:t>
            </a:r>
            <a:endParaRPr lang="en-US" altLang="zh-TW" dirty="0" smtClean="0"/>
          </a:p>
          <a:p>
            <a:r>
              <a:rPr lang="zh-TW" altLang="en-US" dirty="0" smtClean="0"/>
              <a:t>當第一個條件不符合時，進行第二個判斷。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dirty="0" smtClean="0"/>
              <a:t>: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else if</a:t>
            </a:r>
            <a:r>
              <a:rPr lang="zh-TW" altLang="en-US" dirty="0" smtClean="0"/>
              <a:t>偷懶合併了。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3412462"/>
            <a:ext cx="1371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1560195"/>
            <a:ext cx="44291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60195"/>
            <a:ext cx="4619625" cy="47434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163056" y="3493008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63056" y="5593080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16656" y="3829304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多一點檢查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93408" y="1746504"/>
            <a:ext cx="4416552" cy="347472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if---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….else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6" cy="434993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/>
              <a:t>成立</a:t>
            </a:r>
            <a:r>
              <a:rPr lang="zh-TW" altLang="en-US" dirty="0" smtClean="0">
                <a:solidFill>
                  <a:schemeClr val="tx1"/>
                </a:solidFill>
              </a:rPr>
              <a:t>就做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，否則做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 smtClean="0">
                <a:solidFill>
                  <a:srgbClr val="FF0000"/>
                </a:solidFill>
              </a:rPr>
              <a:t>lse</a:t>
            </a:r>
            <a:r>
              <a:rPr lang="zh-TW" altLang="en-US" b="1" dirty="0" smtClean="0">
                <a:solidFill>
                  <a:srgbClr val="FF0000"/>
                </a:solidFill>
              </a:rPr>
              <a:t>不是一定要有。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796070"/>
            <a:ext cx="2238428" cy="16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989082"/>
            <a:ext cx="4895850" cy="536257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True: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94070" y="2569464"/>
            <a:ext cx="1494282" cy="270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86195" y="4185826"/>
            <a:ext cx="448056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5623788" y="2967548"/>
            <a:ext cx="471678" cy="2902900"/>
          </a:xfrm>
          <a:prstGeom prst="leftBrace">
            <a:avLst>
              <a:gd name="adj1" fmla="val 8333"/>
              <a:gd name="adj2" fmla="val 4937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63029" y="4558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縮排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zh-TW" altLang="en-US" dirty="0" smtClean="0"/>
              <a:t>迴圈簡單解說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zh-TW" altLang="en-US" b="1" dirty="0" smtClean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成立時就做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後的事。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是否成立，如果成立再做一次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寫成 </a:t>
            </a:r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r>
              <a:rPr lang="zh-TW" altLang="en-US" dirty="0" smtClean="0"/>
              <a:t>時，表示條件</a:t>
            </a:r>
            <a:r>
              <a:rPr lang="zh-TW" altLang="en-US" b="1" dirty="0" smtClean="0">
                <a:solidFill>
                  <a:srgbClr val="FF0000"/>
                </a:solidFill>
              </a:rPr>
              <a:t>永遠成立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後的事情</a:t>
            </a:r>
            <a:r>
              <a:rPr lang="zh-TW" altLang="en-US" dirty="0" smtClean="0"/>
              <a:t>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60" y="2160588"/>
            <a:ext cx="2062963" cy="11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73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聰明偷懶法，但是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switch </a:t>
            </a:r>
            <a:r>
              <a:rPr lang="zh-TW" altLang="en-US" dirty="0" smtClean="0"/>
              <a:t>多</a:t>
            </a:r>
            <a:r>
              <a:rPr lang="zh-TW" altLang="en-US" dirty="0"/>
              <a:t>條件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>
                <a:solidFill>
                  <a:srgbClr val="FF0000"/>
                </a:solidFill>
              </a:rPr>
              <a:t>但是 </a:t>
            </a:r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沒有</a:t>
            </a:r>
            <a:r>
              <a:rPr lang="en-US" altLang="zh-TW" b="1" dirty="0">
                <a:solidFill>
                  <a:srgbClr val="FF0000"/>
                </a:solidFill>
              </a:rPr>
              <a:t>Switch- </a:t>
            </a:r>
            <a:r>
              <a:rPr lang="en-US" altLang="zh-TW" b="1" dirty="0" smtClean="0">
                <a:solidFill>
                  <a:srgbClr val="FF0000"/>
                </a:solidFill>
              </a:rPr>
              <a:t>Case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只能用</a:t>
            </a:r>
            <a:r>
              <a:rPr lang="en-US" altLang="zh-TW" b="1" dirty="0" smtClean="0">
                <a:solidFill>
                  <a:srgbClr val="FF0000"/>
                </a:solidFill>
              </a:rPr>
              <a:t>if…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TW" altLang="en-US" dirty="0"/>
              <a:t>其實也可以了！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沒</a:t>
            </a:r>
            <a:r>
              <a:rPr lang="en-US" altLang="zh-TW" dirty="0" smtClean="0"/>
              <a:t>switch-case </a:t>
            </a:r>
            <a:r>
              <a:rPr lang="zh-TW" altLang="en-US" smtClean="0"/>
              <a:t>只好用</a:t>
            </a:r>
            <a:r>
              <a:rPr lang="en-US" altLang="zh-TW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01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2287"/>
            <a:ext cx="5600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if…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661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縮排的意義與使用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連續同樣的縮排代表同一個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冒號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與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縮</a:t>
            </a:r>
            <a:r>
              <a:rPr lang="zh-TW" altLang="en-US" sz="2800" b="1" dirty="0">
                <a:solidFill>
                  <a:srgbClr val="FF0000"/>
                </a:solidFill>
              </a:rPr>
              <a:t>排不可省略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887510"/>
            <a:ext cx="2225802" cy="1661730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>
            <a:off x="4023360" y="3258610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41648" y="3968794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79976" y="313661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9976" y="387757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5" y="1947672"/>
            <a:ext cx="8596668" cy="2579777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很重要！所以再說一次！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zh-TW" altLang="en-US" sz="4400" b="1" dirty="0">
                <a:solidFill>
                  <a:srgbClr val="FF0000"/>
                </a:solidFill>
              </a:rPr>
              <a:t>冒號</a:t>
            </a:r>
            <a:r>
              <a:rPr lang="zh-TW" altLang="en-US" sz="4400" b="1" dirty="0">
                <a:solidFill>
                  <a:schemeClr val="tx1"/>
                </a:solidFill>
              </a:rPr>
              <a:t>與</a:t>
            </a:r>
            <a:r>
              <a:rPr lang="zh-TW" altLang="en-US" sz="4400" b="1" dirty="0">
                <a:solidFill>
                  <a:srgbClr val="FF0000"/>
                </a:solidFill>
              </a:rPr>
              <a:t>縮排不可省略</a:t>
            </a:r>
            <a:r>
              <a:rPr lang="zh-TW" altLang="en-US" sz="4400" b="1" dirty="0" smtClean="0">
                <a:solidFill>
                  <a:srgbClr val="FF0000"/>
                </a:solidFill>
              </a:rPr>
              <a:t>！</a:t>
            </a:r>
            <a:endParaRPr lang="zh-TW" altLang="en-US" sz="4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3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44" y="1833943"/>
            <a:ext cx="2060192" cy="9142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3943"/>
            <a:ext cx="5172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這個運算很有用，如遊戲、找零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加</a:t>
            </a:r>
            <a:r>
              <a:rPr lang="en-US" altLang="zh-TW" dirty="0" smtClean="0"/>
              <a:t>(+)</a:t>
            </a:r>
            <a:r>
              <a:rPr lang="zh-TW" altLang="en-US" dirty="0" smtClean="0"/>
              <a:t>、減</a:t>
            </a:r>
            <a:r>
              <a:rPr lang="en-US" altLang="zh-TW" dirty="0" smtClean="0"/>
              <a:t>(-)</a:t>
            </a:r>
            <a:r>
              <a:rPr lang="zh-TW" altLang="en-US" dirty="0" smtClean="0"/>
              <a:t>、乘</a:t>
            </a:r>
            <a:r>
              <a:rPr lang="en-US" altLang="zh-TW" dirty="0" smtClean="0"/>
              <a:t>(*)</a:t>
            </a:r>
          </a:p>
          <a:p>
            <a:pPr lvl="1"/>
            <a:r>
              <a:rPr lang="zh-TW" altLang="en-US" sz="1800" b="1" dirty="0" smtClean="0"/>
              <a:t>除</a:t>
            </a:r>
            <a:endParaRPr lang="en-US" altLang="zh-TW" sz="1800" b="1" dirty="0"/>
          </a:p>
          <a:p>
            <a:pPr lvl="2"/>
            <a:r>
              <a:rPr lang="en-US" altLang="zh-TW" sz="1600" b="1" dirty="0" smtClean="0"/>
              <a:t>/ :</a:t>
            </a:r>
            <a:r>
              <a:rPr lang="zh-TW" altLang="en-US" sz="1600" b="1" dirty="0" smtClean="0"/>
              <a:t>一般除法，會算到小數點。</a:t>
            </a:r>
            <a:endParaRPr lang="en-US" altLang="zh-TW" sz="1600" b="1" dirty="0" smtClean="0"/>
          </a:p>
          <a:p>
            <a:pPr lvl="2"/>
            <a:r>
              <a:rPr lang="en-US" altLang="zh-TW" sz="1600" b="1" dirty="0" smtClean="0"/>
              <a:t>//:</a:t>
            </a:r>
            <a:r>
              <a:rPr lang="zh-TW" altLang="en-US" sz="1600" b="1" dirty="0" smtClean="0"/>
              <a:t>整數除法，商只算到整數，不會有小數，自動捨去。</a:t>
            </a:r>
            <a:endParaRPr lang="en-US" altLang="zh-TW" sz="1600" b="1" dirty="0" smtClean="0"/>
          </a:p>
          <a:p>
            <a:pPr lvl="2"/>
            <a:r>
              <a:rPr lang="en-US" altLang="zh-TW" sz="1600" b="1" dirty="0" smtClean="0">
                <a:solidFill>
                  <a:srgbClr val="C00000"/>
                </a:solidFill>
              </a:rPr>
              <a:t>%:</a:t>
            </a:r>
            <a:r>
              <a:rPr lang="zh-TW" altLang="en-US" sz="1600" b="1" dirty="0" smtClean="0">
                <a:solidFill>
                  <a:srgbClr val="C00000"/>
                </a:solidFill>
              </a:rPr>
              <a:t>取餘數，配合上一個運算子。</a:t>
            </a:r>
            <a:endParaRPr lang="zh-TW" altLang="en-US" sz="1600" b="1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604136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</a:t>
            </a:r>
            <a:r>
              <a:rPr lang="zh-TW" altLang="en-US" dirty="0"/>
              <a:t>二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1960970"/>
            <a:ext cx="4381119" cy="4406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61" y="1960970"/>
            <a:ext cx="1827031" cy="1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34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8285" y="440874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A=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33599" y="44087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12" name="矩形 11"/>
          <p:cNvSpPr/>
          <p:nvPr/>
        </p:nvSpPr>
        <p:spPr>
          <a:xfrm>
            <a:off x="6724697" y="467186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33599" y="467186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24697" y="5008266"/>
            <a:ext cx="69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3094</TotalTime>
  <Words>1305</Words>
  <Application>Microsoft Office PowerPoint</Application>
  <PresentationFormat>寬螢幕</PresentationFormat>
  <Paragraphs>180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if---:….else:…</vt:lpstr>
      <vt:lpstr>縮排的意義與使用</vt:lpstr>
      <vt:lpstr>很重要！所以再說一次！  冒號與縮排不可省略！</vt:lpstr>
      <vt:lpstr>範例程式一</vt:lpstr>
      <vt:lpstr>範例程式一參考程式碼</vt:lpstr>
      <vt:lpstr>範例程式二</vt:lpstr>
      <vt:lpstr>範例程式二參考程式碼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小練習 自己來喔</vt:lpstr>
      <vt:lpstr>If ……elif …..elif…..</vt:lpstr>
      <vt:lpstr>If ……elif …..elif…..</vt:lpstr>
      <vt:lpstr>範例程式三 季節判斷</vt:lpstr>
      <vt:lpstr>範例程式三參考程式碼</vt:lpstr>
      <vt:lpstr>覺得每次測試都要重新執行煩嗎？ 來學個永久迴圈吧！</vt:lpstr>
      <vt:lpstr>while True:</vt:lpstr>
      <vt:lpstr>while 迴圈簡單解說</vt:lpstr>
      <vt:lpstr>練習三 輸入成績分ABCDE等級</vt:lpstr>
      <vt:lpstr>Switch……Case語法</vt:lpstr>
      <vt:lpstr>switch 多條件分支 但是 Python沒有Switch- Case！</vt:lpstr>
      <vt:lpstr>範例程式四 賣電影票</vt:lpstr>
      <vt:lpstr>範例程式參考程式碼</vt:lpstr>
      <vt:lpstr>練習四 電影票價計算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58</cp:revision>
  <dcterms:created xsi:type="dcterms:W3CDTF">2020-11-15T08:32:50Z</dcterms:created>
  <dcterms:modified xsi:type="dcterms:W3CDTF">2021-11-17T08:54:42Z</dcterms:modified>
</cp:coreProperties>
</file>