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1" r:id="rId2"/>
    <p:sldId id="282" r:id="rId3"/>
    <p:sldId id="283" r:id="rId4"/>
    <p:sldId id="284" r:id="rId5"/>
    <p:sldId id="313" r:id="rId6"/>
    <p:sldId id="314" r:id="rId7"/>
    <p:sldId id="285" r:id="rId8"/>
    <p:sldId id="286" r:id="rId9"/>
    <p:sldId id="287" r:id="rId10"/>
    <p:sldId id="315" r:id="rId11"/>
    <p:sldId id="288" r:id="rId12"/>
    <p:sldId id="289" r:id="rId13"/>
    <p:sldId id="291" r:id="rId14"/>
    <p:sldId id="290" r:id="rId15"/>
    <p:sldId id="292" r:id="rId16"/>
    <p:sldId id="293" r:id="rId17"/>
    <p:sldId id="294" r:id="rId18"/>
    <p:sldId id="295" r:id="rId19"/>
    <p:sldId id="296" r:id="rId20"/>
    <p:sldId id="297" r:id="rId21"/>
    <p:sldId id="316" r:id="rId22"/>
    <p:sldId id="298" r:id="rId23"/>
    <p:sldId id="317" r:id="rId24"/>
    <p:sldId id="299" r:id="rId25"/>
    <p:sldId id="300" r:id="rId26"/>
    <p:sldId id="301" r:id="rId27"/>
    <p:sldId id="302" r:id="rId28"/>
    <p:sldId id="303" r:id="rId29"/>
    <p:sldId id="320" r:id="rId30"/>
    <p:sldId id="304" r:id="rId31"/>
    <p:sldId id="318" r:id="rId32"/>
    <p:sldId id="305" r:id="rId33"/>
    <p:sldId id="306" r:id="rId34"/>
    <p:sldId id="307" r:id="rId35"/>
    <p:sldId id="308" r:id="rId36"/>
    <p:sldId id="311" r:id="rId37"/>
    <p:sldId id="327" r:id="rId38"/>
    <p:sldId id="328" r:id="rId39"/>
    <p:sldId id="319" r:id="rId40"/>
    <p:sldId id="312" r:id="rId41"/>
    <p:sldId id="321" r:id="rId42"/>
    <p:sldId id="322" r:id="rId43"/>
    <p:sldId id="323" r:id="rId44"/>
    <p:sldId id="324" r:id="rId45"/>
    <p:sldId id="325" r:id="rId46"/>
    <p:sldId id="32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A365D1"/>
    <a:srgbClr val="F8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1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552870" y="6406487"/>
            <a:ext cx="3932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dirty="0" smtClean="0"/>
              <a:t>講義網址：</a:t>
            </a:r>
            <a:r>
              <a:rPr lang="en-US" altLang="zh-TW" sz="1800" dirty="0" smtClean="0"/>
              <a:t> https://reurl.cc/dxg1Rg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110年11月17日星期三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79976" y="514119"/>
            <a:ext cx="5186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講義網址</a:t>
            </a:r>
            <a:r>
              <a:rPr lang="zh-TW" altLang="en-US" sz="2400" dirty="0" smtClean="0"/>
              <a:t>：</a:t>
            </a:r>
            <a:r>
              <a:rPr lang="en-US" altLang="zh-TW" sz="2400" dirty="0"/>
              <a:t> https://reurl.cc/dxg1Rg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92" y="975784"/>
            <a:ext cx="1895644" cy="189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兩個版本效果一樣喔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160590"/>
            <a:ext cx="4927938" cy="34314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47" y="2160588"/>
            <a:ext cx="4903089" cy="344076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5871854">
            <a:off x="2987034" y="5287564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2233874">
            <a:off x="9843571" y="4846146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zh-TW" altLang="en-US" b="1" i="1" dirty="0">
                <a:solidFill>
                  <a:srgbClr val="FF0000"/>
                </a:solidFill>
              </a:rPr>
              <a:t>電腦是怎麼算的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？快記下老師的話！</a:t>
            </a:r>
            <a:endParaRPr lang="zh-TW" altLang="en-US" b="1" i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5649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8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中的各自可迭代的條件不會</a:t>
            </a:r>
            <a:r>
              <a:rPr lang="zh-TW" altLang="en-US" dirty="0"/>
              <a:t>一樣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要</a:t>
            </a:r>
            <a:r>
              <a:rPr lang="zh-TW" altLang="en-US" dirty="0"/>
              <a:t>獨立</a:t>
            </a:r>
            <a:r>
              <a:rPr lang="zh-TW" altLang="en-US" dirty="0" smtClean="0"/>
              <a:t>思考，該</a:t>
            </a:r>
            <a:r>
              <a:rPr lang="zh-TW" altLang="en-US" dirty="0"/>
              <a:t>怎麼寫。</a:t>
            </a:r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95" y="2220857"/>
            <a:ext cx="3508408" cy="1685925"/>
          </a:xfrm>
          <a:prstGeom prst="rect">
            <a:avLst/>
          </a:prstGeom>
        </p:spPr>
      </p:pic>
      <p:grpSp>
        <p:nvGrpSpPr>
          <p:cNvPr id="71" name="群組 70"/>
          <p:cNvGrpSpPr/>
          <p:nvPr/>
        </p:nvGrpSpPr>
        <p:grpSpPr>
          <a:xfrm>
            <a:off x="5420482" y="746760"/>
            <a:ext cx="6232378" cy="5719290"/>
            <a:chOff x="5815320" y="635056"/>
            <a:chExt cx="6232378" cy="5719290"/>
          </a:xfrm>
        </p:grpSpPr>
        <p:sp>
          <p:nvSpPr>
            <p:cNvPr id="70" name="弧形 69"/>
            <p:cNvSpPr/>
            <p:nvPr/>
          </p:nvSpPr>
          <p:spPr>
            <a:xfrm>
              <a:off x="7356342" y="1734356"/>
              <a:ext cx="3128944" cy="3140815"/>
            </a:xfrm>
            <a:prstGeom prst="arc">
              <a:avLst>
                <a:gd name="adj1" fmla="val 2199369"/>
                <a:gd name="adj2" fmla="val 839816"/>
              </a:avLst>
            </a:prstGeom>
            <a:ln w="219075">
              <a:solidFill>
                <a:srgbClr val="FFCCFF"/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>
              <a:off x="8846296" y="2952116"/>
              <a:ext cx="1296338" cy="791040"/>
            </a:xfrm>
            <a:prstGeom prst="arc">
              <a:avLst>
                <a:gd name="adj1" fmla="val 1605766"/>
                <a:gd name="adj2" fmla="val 311641"/>
              </a:avLst>
            </a:prstGeom>
            <a:ln w="219075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6865901" y="635056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002986" y="3517369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>
                  <a:solidFill>
                    <a:schemeClr val="tx1"/>
                  </a:solidFill>
                </a:rPr>
                <a:t>B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單箭頭接點 8"/>
            <p:cNvCxnSpPr>
              <a:stCxn id="7" idx="2"/>
              <a:endCxn id="38" idx="0"/>
            </p:cNvCxnSpPr>
            <p:nvPr/>
          </p:nvCxnSpPr>
          <p:spPr>
            <a:xfrm>
              <a:off x="7437401" y="1027232"/>
              <a:ext cx="0" cy="334655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38" idx="2"/>
              <a:endCxn id="12" idx="0"/>
            </p:cNvCxnSpPr>
            <p:nvPr/>
          </p:nvCxnSpPr>
          <p:spPr>
            <a:xfrm>
              <a:off x="7437401" y="5535583"/>
              <a:ext cx="0" cy="4265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8" idx="3"/>
            </p:cNvCxnSpPr>
            <p:nvPr/>
          </p:nvCxnSpPr>
          <p:spPr>
            <a:xfrm>
              <a:off x="9274002" y="3896748"/>
              <a:ext cx="1139785" cy="19855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圓角矩形 11"/>
            <p:cNvSpPr/>
            <p:nvPr/>
          </p:nvSpPr>
          <p:spPr>
            <a:xfrm>
              <a:off x="6865901" y="5962170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  <p:cxnSp>
          <p:nvCxnSpPr>
            <p:cNvPr id="14" name="肘形接點 13"/>
            <p:cNvCxnSpPr>
              <a:stCxn id="49" idx="1"/>
              <a:endCxn id="8" idx="0"/>
            </p:cNvCxnSpPr>
            <p:nvPr/>
          </p:nvCxnSpPr>
          <p:spPr>
            <a:xfrm rot="10800000" flipV="1">
              <a:off x="8638494" y="2533185"/>
              <a:ext cx="165042" cy="984184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8924531" y="4589356"/>
              <a:ext cx="63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True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443844" y="5487988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False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9790109" y="4595464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會重複的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38" idx="3"/>
              <a:endCxn id="20" idx="1"/>
            </p:cNvCxnSpPr>
            <p:nvPr/>
          </p:nvCxnSpPr>
          <p:spPr>
            <a:xfrm>
              <a:off x="9059482" y="4954685"/>
              <a:ext cx="730627" cy="2015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0" idx="0"/>
              <a:endCxn id="49" idx="2"/>
            </p:cNvCxnSpPr>
            <p:nvPr/>
          </p:nvCxnSpPr>
          <p:spPr>
            <a:xfrm flipV="1">
              <a:off x="10425617" y="3114083"/>
              <a:ext cx="0" cy="14813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66" idx="1"/>
            </p:cNvCxnSpPr>
            <p:nvPr/>
          </p:nvCxnSpPr>
          <p:spPr>
            <a:xfrm flipH="1" flipV="1">
              <a:off x="7437401" y="1541777"/>
              <a:ext cx="648106" cy="275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接點 31"/>
            <p:cNvCxnSpPr>
              <a:stCxn id="49" idx="0"/>
              <a:endCxn id="66" idx="3"/>
            </p:cNvCxnSpPr>
            <p:nvPr/>
          </p:nvCxnSpPr>
          <p:spPr>
            <a:xfrm rot="16200000" flipV="1">
              <a:off x="9687192" y="1213862"/>
              <a:ext cx="407757" cy="1069094"/>
            </a:xfrm>
            <a:prstGeom prst="bentConnector2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菱形 37"/>
            <p:cNvSpPr/>
            <p:nvPr/>
          </p:nvSpPr>
          <p:spPr>
            <a:xfrm>
              <a:off x="5815320" y="4373787"/>
              <a:ext cx="3244162" cy="1161796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344613" algn="l"/>
                </a:tabLst>
              </a:pPr>
              <a:r>
                <a:rPr lang="zh-TW" altLang="en-US" sz="1600" dirty="0">
                  <a:solidFill>
                    <a:schemeClr val="tx1"/>
                  </a:solidFill>
                </a:rPr>
                <a:t>第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一層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可迭代物件有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變數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尚未執行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8803536" y="1952287"/>
              <a:ext cx="3244162" cy="1161796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344613" algn="l"/>
                </a:tabLst>
              </a:pPr>
              <a:r>
                <a:rPr lang="zh-TW" altLang="en-US" sz="1600" dirty="0">
                  <a:solidFill>
                    <a:schemeClr val="tx1"/>
                  </a:solidFill>
                </a:rPr>
                <a:t>第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一層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可迭代物件有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變數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B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尚未執行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051350" y="2729918"/>
              <a:ext cx="63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True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9822756" y="1134835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False</a:t>
              </a:r>
              <a:endParaRPr lang="zh-TW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8085507" y="1165151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會重複的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06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Example04_08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10146" y="2017787"/>
            <a:ext cx="490230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A365D1"/>
                </a:solidFill>
              </a:rPr>
              <a:t>for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A365D1"/>
                </a:solidFill>
              </a:rPr>
              <a:t>in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range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num</a:t>
            </a:r>
            <a:r>
              <a:rPr lang="en-US" altLang="zh-TW" dirty="0" smtClean="0">
                <a:solidFill>
                  <a:schemeClr val="bg1"/>
                </a:solidFill>
              </a:rPr>
              <a:t>):   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控制要顯示的行數</a:t>
            </a:r>
            <a:endParaRPr lang="en-US" altLang="zh-TW" dirty="0">
              <a:solidFill>
                <a:srgbClr val="92D050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A365D1"/>
                </a:solidFill>
              </a:rPr>
              <a:t>for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k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A365D1"/>
                </a:solidFill>
              </a:rPr>
              <a:t>in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range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num</a:t>
            </a:r>
            <a:r>
              <a:rPr lang="en-US" altLang="zh-TW" dirty="0" smtClean="0">
                <a:solidFill>
                  <a:schemeClr val="bg1"/>
                </a:solidFill>
              </a:rPr>
              <a:t>):  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顯示第</a:t>
            </a:r>
            <a:r>
              <a:rPr lang="en-US" altLang="zh-TW" dirty="0">
                <a:solidFill>
                  <a:srgbClr val="92D050"/>
                </a:solidFill>
              </a:rPr>
              <a:t>i+1</a:t>
            </a:r>
            <a:r>
              <a:rPr lang="zh-TW" altLang="en-US" dirty="0">
                <a:solidFill>
                  <a:srgbClr val="92D050"/>
                </a:solidFill>
              </a:rPr>
              <a:t>行星</a:t>
            </a:r>
            <a:r>
              <a:rPr lang="zh-TW" altLang="en-US" dirty="0" smtClean="0">
                <a:solidFill>
                  <a:srgbClr val="92D050"/>
                </a:solidFill>
              </a:rPr>
              <a:t>號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真的顯示星號</a:t>
            </a:r>
            <a:r>
              <a:rPr lang="en-US" altLang="zh-TW" dirty="0" smtClean="0">
                <a:solidFill>
                  <a:srgbClr val="92D050"/>
                </a:solidFill>
              </a:rPr>
              <a:t>print(“*”)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7487"/>
            <a:ext cx="5048250" cy="4333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60" y="1013650"/>
            <a:ext cx="1904048" cy="54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弧形 13"/>
          <p:cNvSpPr/>
          <p:nvPr/>
        </p:nvSpPr>
        <p:spPr>
          <a:xfrm>
            <a:off x="9116231" y="2384123"/>
            <a:ext cx="1296338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0070C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7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078445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272510" y="1502860"/>
            <a:ext cx="553600" cy="252410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93150" y="42442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3041713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會重複的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157" y="2971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974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5025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86" y="2795587"/>
            <a:ext cx="4667426" cy="2308511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弧形 18"/>
          <p:cNvSpPr/>
          <p:nvPr/>
        </p:nvSpPr>
        <p:spPr>
          <a:xfrm>
            <a:off x="8313613" y="3410712"/>
            <a:ext cx="2878643" cy="1871472"/>
          </a:xfrm>
          <a:prstGeom prst="arc">
            <a:avLst>
              <a:gd name="adj1" fmla="val 15841279"/>
              <a:gd name="adj2" fmla="val 52476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endCxn id="7" idx="3"/>
          </p:cNvCxnSpPr>
          <p:nvPr/>
        </p:nvCxnSpPr>
        <p:spPr>
          <a:xfrm flipH="1">
            <a:off x="4746385" y="5282184"/>
            <a:ext cx="5028551" cy="433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710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</a:t>
            </a:r>
            <a:r>
              <a:rPr lang="en-US" altLang="zh-TW" dirty="0" err="1" smtClean="0">
                <a:solidFill>
                  <a:srgbClr val="C00000"/>
                </a:solidFill>
              </a:rPr>
              <a:t>i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006" y="2837687"/>
            <a:ext cx="4514850" cy="213360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4746385" y="3410712"/>
            <a:ext cx="6445871" cy="1914834"/>
            <a:chOff x="4746385" y="3410712"/>
            <a:chExt cx="6445871" cy="1914834"/>
          </a:xfrm>
        </p:grpSpPr>
        <p:cxnSp>
          <p:nvCxnSpPr>
            <p:cNvPr id="21" name="直線接點 20"/>
            <p:cNvCxnSpPr>
              <a:endCxn id="7" idx="3"/>
            </p:cNvCxnSpPr>
            <p:nvPr/>
          </p:nvCxnSpPr>
          <p:spPr>
            <a:xfrm flipH="1">
              <a:off x="4746385" y="5282184"/>
              <a:ext cx="5028551" cy="433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弧形 18"/>
            <p:cNvSpPr/>
            <p:nvPr/>
          </p:nvSpPr>
          <p:spPr>
            <a:xfrm>
              <a:off x="8313613" y="3410712"/>
              <a:ext cx="2878643" cy="1871472"/>
            </a:xfrm>
            <a:prstGeom prst="arc">
              <a:avLst>
                <a:gd name="adj1" fmla="val 15841279"/>
                <a:gd name="adj2" fmla="val 5247623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4204796" y="554431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減法常常是用來做反向，顛倒的用途。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91" y="2749677"/>
            <a:ext cx="4572000" cy="2247900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4658762" y="2154936"/>
            <a:ext cx="5244190" cy="3127248"/>
            <a:chOff x="3848974" y="2154936"/>
            <a:chExt cx="4556975" cy="3127248"/>
          </a:xfrm>
        </p:grpSpPr>
        <p:sp>
          <p:nvSpPr>
            <p:cNvPr id="18" name="弧形 17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20679873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>
              <a:stCxn id="18" idx="0"/>
            </p:cNvCxnSpPr>
            <p:nvPr/>
          </p:nvCxnSpPr>
          <p:spPr>
            <a:xfrm flipH="1">
              <a:off x="3848974" y="2608121"/>
              <a:ext cx="1876931" cy="25310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5860322" y="4030637"/>
            <a:ext cx="5539643" cy="1277073"/>
            <a:chOff x="5302928" y="3984956"/>
            <a:chExt cx="5539643" cy="1277073"/>
          </a:xfrm>
        </p:grpSpPr>
        <p:cxnSp>
          <p:nvCxnSpPr>
            <p:cNvPr id="21" name="直線接點 20"/>
            <p:cNvCxnSpPr>
              <a:stCxn id="22" idx="2"/>
              <a:endCxn id="7" idx="3"/>
            </p:cNvCxnSpPr>
            <p:nvPr/>
          </p:nvCxnSpPr>
          <p:spPr>
            <a:xfrm flipH="1" flipV="1">
              <a:off x="5302928" y="5243083"/>
              <a:ext cx="4422051" cy="18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弧形 21"/>
            <p:cNvSpPr/>
            <p:nvPr/>
          </p:nvSpPr>
          <p:spPr>
            <a:xfrm>
              <a:off x="8642210" y="3984956"/>
              <a:ext cx="2200361" cy="1277073"/>
            </a:xfrm>
            <a:prstGeom prst="arc">
              <a:avLst>
                <a:gd name="adj1" fmla="val 15841279"/>
                <a:gd name="adj2" fmla="val 5493726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4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u="sng" dirty="0">
                <a:solidFill>
                  <a:srgbClr val="7030A0"/>
                </a:solidFill>
              </a:rPr>
              <a:t>小</a:t>
            </a:r>
            <a:r>
              <a:rPr lang="zh-TW" altLang="en-US" u="sng" dirty="0" smtClean="0">
                <a:solidFill>
                  <a:srgbClr val="7030A0"/>
                </a:solidFill>
              </a:rPr>
              <a:t>技巧：設立</a:t>
            </a:r>
            <a:r>
              <a:rPr lang="en-US" altLang="zh-TW" u="sng" dirty="0" smtClean="0">
                <a:solidFill>
                  <a:srgbClr val="7030A0"/>
                </a:solidFill>
              </a:rPr>
              <a:t>flag</a:t>
            </a:r>
            <a:endParaRPr lang="zh-TW" altLang="en-US" u="sng" dirty="0">
              <a:solidFill>
                <a:srgbClr val="7030A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8808"/>
            <a:ext cx="5056069" cy="47023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89" y="1758808"/>
            <a:ext cx="4491133" cy="17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4x4=12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6119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91618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迴圈其實還沒完！！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有些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迴圈的用法需要搭配以後教的資料結構搭配使用。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2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b="1" dirty="0" smtClean="0">
                <a:solidFill>
                  <a:srgbClr val="FF0000"/>
                </a:solidFill>
              </a:rPr>
              <a:t>固定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可預測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8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你喜歡我說愛妳那我就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0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br>
              <a:rPr lang="en-US" altLang="zh-TW" dirty="0" smtClean="0"/>
            </a:br>
            <a:r>
              <a:rPr lang="zh-TW" altLang="en-US" dirty="0"/>
              <a:t>用來做不固定次數的迴圈語法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中沒有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b="1" dirty="0">
                <a:solidFill>
                  <a:srgbClr val="FF0000"/>
                </a:solidFill>
              </a:rPr>
              <a:t>迴圈！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兩者差異在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將是否再次執行的</a:t>
            </a:r>
            <a:r>
              <a:rPr lang="zh-TW" altLang="en-US" b="1" dirty="0" smtClean="0"/>
              <a:t>判斷放在後面</a:t>
            </a:r>
            <a:r>
              <a:rPr lang="zh-TW" altLang="en-US" dirty="0" smtClean="0"/>
              <a:t>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至少會執行一次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則是把要不要執行的判斷放在前面，符合才執行，所以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可能一次都沒執行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弧形 16"/>
          <p:cNvSpPr/>
          <p:nvPr/>
        </p:nvSpPr>
        <p:spPr>
          <a:xfrm>
            <a:off x="8911583" y="2483812"/>
            <a:ext cx="1296338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</a:t>
            </a:r>
            <a:r>
              <a:rPr lang="zh-TW" altLang="en-US" dirty="0"/>
              <a:t>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64" y="2111058"/>
            <a:ext cx="2543175" cy="1000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49" y="4226590"/>
            <a:ext cx="51625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弧形 24"/>
          <p:cNvSpPr/>
          <p:nvPr/>
        </p:nvSpPr>
        <p:spPr>
          <a:xfrm>
            <a:off x="9313210" y="2384123"/>
            <a:ext cx="1296338" cy="1449213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b="1" dirty="0" smtClean="0">
                <a:solidFill>
                  <a:srgbClr val="FF0000"/>
                </a:solidFill>
              </a:rPr>
              <a:t>(Python</a:t>
            </a:r>
            <a:r>
              <a:rPr lang="zh-TW" altLang="en-US" b="1" dirty="0" smtClean="0">
                <a:solidFill>
                  <a:srgbClr val="FF0000"/>
                </a:solidFill>
              </a:rPr>
              <a:t>沒有！參考用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9143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1271"/>
            <a:ext cx="5629275" cy="4391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34440" y="3474718"/>
            <a:ext cx="2020824" cy="704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61744" y="4408996"/>
            <a:ext cx="2078736" cy="574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244852" y="5294731"/>
            <a:ext cx="1476756" cy="301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8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隨機亂數產生法：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Import random</a:t>
            </a:r>
          </a:p>
          <a:p>
            <a:pPr lvl="2"/>
            <a:r>
              <a:rPr lang="en-US" altLang="zh-TW" dirty="0" err="1" smtClean="0"/>
              <a:t>Random.randint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a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 b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的整數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602445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弧形 34"/>
          <p:cNvSpPr/>
          <p:nvPr/>
        </p:nvSpPr>
        <p:spPr>
          <a:xfrm>
            <a:off x="4330798" y="2158738"/>
            <a:ext cx="3661803" cy="3541227"/>
          </a:xfrm>
          <a:prstGeom prst="arc">
            <a:avLst>
              <a:gd name="adj1" fmla="val 2199369"/>
              <a:gd name="adj2" fmla="val 839816"/>
            </a:avLst>
          </a:prstGeom>
          <a:ln w="219075">
            <a:solidFill>
              <a:srgbClr val="FFCCFF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弧形 33"/>
          <p:cNvSpPr/>
          <p:nvPr/>
        </p:nvSpPr>
        <p:spPr>
          <a:xfrm>
            <a:off x="4551867" y="3308851"/>
            <a:ext cx="1296338" cy="1449213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6918" y="5791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8842" y="1397156"/>
            <a:ext cx="2359152" cy="836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產生隨機整數</a:t>
            </a:r>
            <a:r>
              <a:rPr lang="en-US" altLang="zh-TW" dirty="0" smtClean="0">
                <a:solidFill>
                  <a:schemeClr val="tx1"/>
                </a:solidFill>
              </a:rPr>
              <a:t>bomb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範圍</a:t>
            </a:r>
            <a:r>
              <a:rPr lang="zh-TW" altLang="en-US" dirty="0">
                <a:solidFill>
                  <a:schemeClr val="tx1"/>
                </a:solidFill>
              </a:rPr>
              <a:t>初始化</a:t>
            </a:r>
          </a:p>
        </p:txBody>
      </p:sp>
      <p:cxnSp>
        <p:nvCxnSpPr>
          <p:cNvPr id="6" name="直線單箭頭接點 5"/>
          <p:cNvCxnSpPr>
            <a:stCxn id="8" idx="3"/>
            <a:endCxn id="37" idx="1"/>
          </p:cNvCxnSpPr>
          <p:nvPr/>
        </p:nvCxnSpPr>
        <p:spPr>
          <a:xfrm>
            <a:off x="4843734" y="4978908"/>
            <a:ext cx="11733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3458418" y="971315"/>
            <a:ext cx="0" cy="4258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073102" y="4553712"/>
            <a:ext cx="2770632" cy="8503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 != bomb)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24912" y="2497283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顯示範圍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等待輸入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4912" y="3499092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使用者輸入數字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11" idx="0"/>
          </p:cNvCxnSpPr>
          <p:nvPr/>
        </p:nvCxnSpPr>
        <p:spPr>
          <a:xfrm>
            <a:off x="3458418" y="2233480"/>
            <a:ext cx="2586" cy="263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2"/>
            <a:endCxn id="12" idx="0"/>
          </p:cNvCxnSpPr>
          <p:nvPr/>
        </p:nvCxnSpPr>
        <p:spPr>
          <a:xfrm>
            <a:off x="3461004" y="3256041"/>
            <a:ext cx="0" cy="2430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  <a:endCxn id="8" idx="0"/>
          </p:cNvCxnSpPr>
          <p:nvPr/>
        </p:nvCxnSpPr>
        <p:spPr>
          <a:xfrm flipH="1">
            <a:off x="3458418" y="4257850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724912" y="5699966"/>
            <a:ext cx="1472184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猜中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17034" y="4610133"/>
            <a:ext cx="1609061" cy="737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沒</a:t>
            </a:r>
            <a:r>
              <a:rPr lang="zh-TW" altLang="en-US" dirty="0" smtClean="0">
                <a:solidFill>
                  <a:schemeClr val="tx1"/>
                </a:solidFill>
              </a:rPr>
              <a:t>猜中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調整範圍</a:t>
            </a:r>
          </a:p>
        </p:txBody>
      </p:sp>
      <p:cxnSp>
        <p:nvCxnSpPr>
          <p:cNvPr id="44" name="直線單箭頭接點 43"/>
          <p:cNvCxnSpPr>
            <a:stCxn id="8" idx="2"/>
            <a:endCxn id="36" idx="0"/>
          </p:cNvCxnSpPr>
          <p:nvPr/>
        </p:nvCxnSpPr>
        <p:spPr>
          <a:xfrm>
            <a:off x="3458418" y="5404104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7" idx="0"/>
            <a:endCxn id="11" idx="3"/>
          </p:cNvCxnSpPr>
          <p:nvPr/>
        </p:nvCxnSpPr>
        <p:spPr>
          <a:xfrm rot="16200000" flipV="1">
            <a:off x="4642596" y="2431163"/>
            <a:ext cx="1733471" cy="262446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6" idx="3"/>
            <a:endCxn id="5" idx="3"/>
          </p:cNvCxnSpPr>
          <p:nvPr/>
        </p:nvCxnSpPr>
        <p:spPr>
          <a:xfrm flipV="1">
            <a:off x="4197096" y="1815318"/>
            <a:ext cx="440898" cy="4095867"/>
          </a:xfrm>
          <a:prstGeom prst="bentConnector3">
            <a:avLst>
              <a:gd name="adj1" fmla="val 9461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819395" y="4666553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41558" y="5288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17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4" grpId="0" animBg="1"/>
      <p:bldP spid="5" grpId="0" animBg="1"/>
      <p:bldP spid="8" grpId="0" animBg="1"/>
      <p:bldP spid="11" grpId="0" animBg="1"/>
      <p:bldP spid="12" grpId="0" animBg="1"/>
      <p:bldP spid="36" grpId="0" animBg="1"/>
      <p:bldP spid="37" grpId="0" animBg="1"/>
      <p:bldP spid="56" grpId="0"/>
      <p:bldP spid="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Bomb: </a:t>
            </a:r>
            <a:r>
              <a:rPr lang="zh-TW" altLang="en-US" dirty="0" smtClean="0"/>
              <a:t>存放炸彈</a:t>
            </a:r>
            <a:r>
              <a:rPr lang="en-US" altLang="zh-TW" dirty="0" smtClean="0"/>
              <a:t>(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數字，由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(1,100)</a:t>
            </a:r>
            <a:r>
              <a:rPr lang="zh-TW" altLang="en-US" dirty="0" smtClean="0"/>
              <a:t>產生</a:t>
            </a:r>
            <a:endParaRPr lang="en-US" altLang="zh-TW" dirty="0" smtClean="0"/>
          </a:p>
          <a:p>
            <a:r>
              <a:rPr lang="en-US" altLang="zh-TW" dirty="0" smtClean="0"/>
              <a:t>Guess:</a:t>
            </a:r>
            <a:r>
              <a:rPr lang="zh-TW" altLang="en-US" dirty="0" smtClean="0"/>
              <a:t>使用者猜測的數字，由使用者輸入。</a:t>
            </a:r>
            <a:endParaRPr lang="en-US" altLang="zh-TW" dirty="0" smtClean="0"/>
          </a:p>
          <a:p>
            <a:r>
              <a:rPr lang="en-US" altLang="zh-TW" dirty="0" smtClean="0"/>
              <a:t>Max:</a:t>
            </a:r>
            <a:r>
              <a:rPr lang="zh-TW" altLang="en-US" dirty="0" smtClean="0"/>
              <a:t>上限數字，一開始是</a:t>
            </a:r>
            <a:r>
              <a:rPr lang="en-US" altLang="zh-TW" dirty="0" smtClean="0"/>
              <a:t>100</a:t>
            </a:r>
            <a:r>
              <a:rPr lang="zh-TW" altLang="en-US" dirty="0" smtClean="0"/>
              <a:t>。每次猜完會重新評估。</a:t>
            </a:r>
            <a:endParaRPr lang="en-US" altLang="zh-TW" dirty="0" smtClean="0"/>
          </a:p>
          <a:p>
            <a:r>
              <a:rPr lang="en-US" altLang="zh-TW" dirty="0" smtClean="0"/>
              <a:t>Min:</a:t>
            </a:r>
            <a:r>
              <a:rPr lang="zh-TW" altLang="en-US" dirty="0" smtClean="0"/>
              <a:t>下陷數字，一開始是</a:t>
            </a:r>
            <a:r>
              <a:rPr lang="en-US" altLang="zh-TW" dirty="0" smtClean="0"/>
              <a:t>1</a:t>
            </a:r>
            <a:r>
              <a:rPr lang="zh-TW" altLang="en-US" dirty="0"/>
              <a:t> 。每次猜完會重新評估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Min,max</a:t>
            </a:r>
            <a:r>
              <a:rPr lang="zh-TW" altLang="en-US" dirty="0" smtClean="0"/>
              <a:t>評估</a:t>
            </a:r>
            <a:r>
              <a:rPr lang="en-US" altLang="zh-TW" dirty="0" smtClean="0"/>
              <a:t>(</a:t>
            </a:r>
            <a:r>
              <a:rPr lang="zh-TW" altLang="en-US" dirty="0" smtClean="0"/>
              <a:t>調整</a:t>
            </a:r>
            <a:r>
              <a:rPr lang="en-US" altLang="zh-TW" dirty="0" smtClean="0"/>
              <a:t>)</a:t>
            </a:r>
            <a:r>
              <a:rPr lang="zh-TW" altLang="en-US" dirty="0" smtClean="0"/>
              <a:t>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Guess &gt; bomb</a:t>
            </a:r>
            <a:r>
              <a:rPr lang="zh-TW" altLang="en-US" dirty="0" smtClean="0"/>
              <a:t>：改上限為</a:t>
            </a:r>
            <a:r>
              <a:rPr lang="en-US" altLang="zh-TW" dirty="0" smtClean="0"/>
              <a:t>Guess-1</a:t>
            </a:r>
          </a:p>
          <a:p>
            <a:pPr lvl="1"/>
            <a:r>
              <a:rPr lang="en-US" altLang="zh-TW" dirty="0" smtClean="0"/>
              <a:t>Guess &lt;bomb</a:t>
            </a:r>
            <a:r>
              <a:rPr lang="zh-TW" altLang="en-US" dirty="0" smtClean="0"/>
              <a:t>：改下限為</a:t>
            </a:r>
            <a:r>
              <a:rPr lang="en-US" altLang="zh-TW" dirty="0" smtClean="0"/>
              <a:t>Guess+1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878035" y="4965233"/>
            <a:ext cx="1104790" cy="885110"/>
            <a:chOff x="4447984" y="4939022"/>
            <a:chExt cx="1104790" cy="885110"/>
          </a:xfrm>
        </p:grpSpPr>
        <p:cxnSp>
          <p:nvCxnSpPr>
            <p:cNvPr id="26" name="直線接點 25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guess=77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962575" y="4965233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4447984" y="4939022"/>
            <a:ext cx="1104790" cy="885110"/>
            <a:chOff x="4447984" y="4939022"/>
            <a:chExt cx="1104790" cy="885110"/>
          </a:xfrm>
        </p:grpSpPr>
        <p:cxnSp>
          <p:nvCxnSpPr>
            <p:cNvPr id="17" name="直線接點 16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guess=50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447984" y="4939022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關於變數們</a:t>
            </a:r>
            <a:r>
              <a:rPr lang="en-US" altLang="zh-TW" dirty="0" smtClean="0"/>
              <a:t>…</a:t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2063112" y="5568696"/>
            <a:ext cx="5892168" cy="914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328705" y="5346192"/>
            <a:ext cx="6096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778418" y="5346192"/>
            <a:ext cx="784189" cy="888795"/>
            <a:chOff x="1778418" y="5346192"/>
            <a:chExt cx="784189" cy="888795"/>
          </a:xfrm>
        </p:grpSpPr>
        <p:cxnSp>
          <p:nvCxnSpPr>
            <p:cNvPr id="8" name="直線接點 7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778418" y="586565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Min=1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636674" y="5337048"/>
            <a:ext cx="1072730" cy="882627"/>
            <a:chOff x="7636674" y="5337048"/>
            <a:chExt cx="1072730" cy="882627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36674" y="5850343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Max=100</a:t>
              </a:r>
              <a:endParaRPr lang="zh-TW" altLang="en-US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78994" y="57832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bomb=62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6016" y="5360836"/>
            <a:ext cx="906017" cy="1038070"/>
            <a:chOff x="1804325" y="5346192"/>
            <a:chExt cx="906017" cy="1038070"/>
          </a:xfrm>
        </p:grpSpPr>
        <p:cxnSp>
          <p:nvCxnSpPr>
            <p:cNvPr id="23" name="直線接點 22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804325" y="6014930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Min=51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033464" y="5382818"/>
            <a:ext cx="950901" cy="882627"/>
            <a:chOff x="7636674" y="5337048"/>
            <a:chExt cx="950901" cy="882627"/>
          </a:xfrm>
        </p:grpSpPr>
        <p:cxnSp>
          <p:nvCxnSpPr>
            <p:cNvPr id="30" name="直線接點 2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636674" y="5850343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Max=76</a:t>
              </a:r>
              <a:endParaRPr lang="zh-TW" altLang="en-US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9860" y="4939022"/>
            <a:ext cx="1104790" cy="885110"/>
            <a:chOff x="4447984" y="4939022"/>
            <a:chExt cx="1104790" cy="885110"/>
          </a:xfrm>
        </p:grpSpPr>
        <p:cxnSp>
          <p:nvCxnSpPr>
            <p:cNvPr id="34" name="直線接點 33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guess=62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5656965" y="384564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試著寫看看</a:t>
            </a:r>
            <a:r>
              <a:rPr lang="zh-TW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吧！</a:t>
            </a:r>
            <a:endParaRPr lang="zh-TW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21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沒猜中，就要繼續猜。</a:t>
            </a:r>
            <a:endParaRPr lang="en-US" altLang="zh-TW" dirty="0" smtClean="0"/>
          </a:p>
          <a:p>
            <a:r>
              <a:rPr lang="zh-TW" altLang="en-US" dirty="0"/>
              <a:t>猜錯了要調整範圍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萬一有人故意猜超出範圍</a:t>
            </a:r>
            <a:r>
              <a:rPr lang="zh-TW" altLang="en-US" dirty="0" smtClean="0"/>
              <a:t>？！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54" y="294748"/>
            <a:ext cx="5933778" cy="61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+range()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基本常用可迭代物件：</a:t>
            </a:r>
            <a:r>
              <a:rPr lang="en-US" altLang="zh-TW" dirty="0" smtClean="0"/>
              <a:t>range(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range(n)</a:t>
            </a:r>
            <a:r>
              <a:rPr lang="zh-TW" altLang="en-US" dirty="0" smtClean="0"/>
              <a:t>會產生</a:t>
            </a:r>
            <a:r>
              <a:rPr lang="en-US" altLang="zh-TW" dirty="0" smtClean="0"/>
              <a:t>0,1,2,3,…., (n-1)</a:t>
            </a:r>
            <a:r>
              <a:rPr lang="zh-TW" altLang="en-US" dirty="0" smtClean="0"/>
              <a:t>共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個數字的數字串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0,1,2,3,4,….,8,9</a:t>
            </a:r>
            <a:r>
              <a:rPr lang="zh-TW" altLang="en-US" dirty="0" smtClean="0"/>
              <a:t>共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8063076" y="1730029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739775" y="4377988"/>
            <a:ext cx="1917" cy="8026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8063077" y="5180627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迴圈</a:t>
            </a:r>
            <a:r>
              <a:rPr lang="zh-TW" altLang="en-US" dirty="0">
                <a:solidFill>
                  <a:schemeClr val="tx1"/>
                </a:solidFill>
              </a:rPr>
              <a:t>結束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17694" y="3216192"/>
            <a:ext cx="3244162" cy="116179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251272" y="344124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63077" y="437798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77632" y="2295624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8" idx="1"/>
          </p:cNvCxnSpPr>
          <p:nvPr/>
        </p:nvCxnSpPr>
        <p:spPr>
          <a:xfrm flipH="1" flipV="1">
            <a:off x="8739775" y="2669198"/>
            <a:ext cx="1537857" cy="58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5" idx="2"/>
            <a:endCxn id="11" idx="0"/>
          </p:cNvCxnSpPr>
          <p:nvPr/>
        </p:nvCxnSpPr>
        <p:spPr>
          <a:xfrm flipH="1">
            <a:off x="8739775" y="2122205"/>
            <a:ext cx="1916" cy="10939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18" y="2160589"/>
            <a:ext cx="4440366" cy="912168"/>
          </a:xfrm>
          <a:prstGeom prst="rect">
            <a:avLst/>
          </a:prstGeom>
        </p:spPr>
      </p:pic>
      <p:cxnSp>
        <p:nvCxnSpPr>
          <p:cNvPr id="62" name="肘形接點 61"/>
          <p:cNvCxnSpPr>
            <a:stCxn id="11" idx="3"/>
            <a:endCxn id="18" idx="2"/>
          </p:cNvCxnSpPr>
          <p:nvPr/>
        </p:nvCxnSpPr>
        <p:spPr>
          <a:xfrm flipV="1">
            <a:off x="10361856" y="3054382"/>
            <a:ext cx="551284" cy="742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371" y="4205466"/>
            <a:ext cx="2790825" cy="7143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21673" y="4880305"/>
            <a:ext cx="450475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2800" b="1" cap="none" spc="0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/>
              </a:rPr>
              <a:t>白話說法：</a:t>
            </a:r>
            <a:endParaRPr lang="en-US" altLang="zh-TW" sz="2800" b="1" cap="none" spc="0" dirty="0" smtClean="0">
              <a:ln>
                <a:solidFill>
                  <a:srgbClr val="FF0000"/>
                </a:solidFill>
              </a:ln>
              <a:solidFill>
                <a:srgbClr val="C00000"/>
              </a:solidFill>
              <a:effectLst/>
            </a:endParaRPr>
          </a:p>
          <a:p>
            <a:pPr algn="ctr"/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他會產生</a:t>
            </a:r>
            <a:r>
              <a:rPr lang="en-US" altLang="zh-TW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n</a:t>
            </a:r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個</a:t>
            </a:r>
            <a:r>
              <a:rPr lang="en-US" altLang="zh-TW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0</a:t>
            </a:r>
            <a:r>
              <a:rPr lang="en-US" altLang="zh-TW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~(n-1)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個數字</a:t>
            </a:r>
            <a:endParaRPr lang="en-US" altLang="zh-TW" sz="2800" b="1" dirty="0" smtClean="0">
              <a:ln>
                <a:solidFill>
                  <a:srgbClr val="FF0000"/>
                </a:solidFill>
              </a:ln>
              <a:solidFill>
                <a:srgbClr val="C00000"/>
              </a:solidFill>
            </a:endParaRPr>
          </a:p>
          <a:p>
            <a:pPr algn="ctr"/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依序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帶入變數</a:t>
            </a:r>
            <a:r>
              <a:rPr lang="en-US" altLang="zh-TW" sz="2800" b="1" dirty="0" err="1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i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中給你用</a:t>
            </a:r>
            <a:endParaRPr lang="zh-TW" altLang="en-US" sz="2800" b="1" cap="none" spc="0" dirty="0">
              <a:ln>
                <a:solidFill>
                  <a:srgbClr val="FF0000"/>
                </a:solidFill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770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1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455384" y="1601392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5" name="直線單箭頭接點 4"/>
          <p:cNvCxnSpPr>
            <a:stCxn id="7" idx="2"/>
            <a:endCxn id="6" idx="0"/>
          </p:cNvCxnSpPr>
          <p:nvPr/>
        </p:nvCxnSpPr>
        <p:spPr>
          <a:xfrm>
            <a:off x="7130709" y="4944865"/>
            <a:ext cx="3290" cy="704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6455384" y="5649186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迴圈</a:t>
            </a:r>
            <a:r>
              <a:rPr lang="zh-TW" altLang="en-US" sz="1400" dirty="0">
                <a:solidFill>
                  <a:schemeClr val="tx1"/>
                </a:solidFill>
              </a:rPr>
              <a:t>結束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5750161" y="4035079"/>
            <a:ext cx="2761096" cy="90978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86996" y="4489972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55384" y="487799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750154" y="4208365"/>
            <a:ext cx="1173800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0"/>
            <a:endCxn id="29" idx="2"/>
          </p:cNvCxnSpPr>
          <p:nvPr/>
        </p:nvCxnSpPr>
        <p:spPr>
          <a:xfrm flipV="1">
            <a:off x="10337054" y="3465576"/>
            <a:ext cx="3758" cy="7427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 flipH="1">
            <a:off x="7130709" y="1993568"/>
            <a:ext cx="3290" cy="20415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29" idx="3"/>
            <a:endCxn id="6" idx="3"/>
          </p:cNvCxnSpPr>
          <p:nvPr/>
        </p:nvCxnSpPr>
        <p:spPr>
          <a:xfrm flipH="1">
            <a:off x="7812613" y="2987513"/>
            <a:ext cx="3535091" cy="2857761"/>
          </a:xfrm>
          <a:prstGeom prst="bentConnector3">
            <a:avLst>
              <a:gd name="adj1" fmla="val -646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3"/>
            <a:endCxn id="10" idx="1"/>
          </p:cNvCxnSpPr>
          <p:nvPr/>
        </p:nvCxnSpPr>
        <p:spPr>
          <a:xfrm>
            <a:off x="8511257" y="4489972"/>
            <a:ext cx="12388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菱形 28"/>
          <p:cNvSpPr/>
          <p:nvPr/>
        </p:nvSpPr>
        <p:spPr>
          <a:xfrm>
            <a:off x="9333919" y="2509450"/>
            <a:ext cx="2013785" cy="95612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69331" y="2715740"/>
            <a:ext cx="1195674" cy="552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29" idx="1"/>
            <a:endCxn id="33" idx="3"/>
          </p:cNvCxnSpPr>
          <p:nvPr/>
        </p:nvCxnSpPr>
        <p:spPr>
          <a:xfrm flipH="1">
            <a:off x="8765005" y="2987513"/>
            <a:ext cx="568914" cy="4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7140711" y="2992059"/>
            <a:ext cx="36870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0845008" y="3160197"/>
            <a:ext cx="67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832386" y="263753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弧形 69"/>
          <p:cNvSpPr/>
          <p:nvPr/>
        </p:nvSpPr>
        <p:spPr>
          <a:xfrm>
            <a:off x="7985566" y="2908517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5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455384" y="1601392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5" name="直線單箭頭接點 4"/>
          <p:cNvCxnSpPr>
            <a:stCxn id="7" idx="2"/>
            <a:endCxn id="6" idx="0"/>
          </p:cNvCxnSpPr>
          <p:nvPr/>
        </p:nvCxnSpPr>
        <p:spPr>
          <a:xfrm>
            <a:off x="7130709" y="4944865"/>
            <a:ext cx="3290" cy="704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6455384" y="5649186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迴圈</a:t>
            </a:r>
            <a:r>
              <a:rPr lang="zh-TW" altLang="en-US" sz="1400" dirty="0">
                <a:solidFill>
                  <a:schemeClr val="tx1"/>
                </a:solidFill>
              </a:rPr>
              <a:t>結束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5750161" y="4035079"/>
            <a:ext cx="2761096" cy="90978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86996" y="4489972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55384" y="487799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750154" y="4208365"/>
            <a:ext cx="1173800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0"/>
            <a:endCxn id="15" idx="2"/>
          </p:cNvCxnSpPr>
          <p:nvPr/>
        </p:nvCxnSpPr>
        <p:spPr>
          <a:xfrm flipV="1">
            <a:off x="10337054" y="3465576"/>
            <a:ext cx="3758" cy="7427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 flipH="1">
            <a:off x="7130709" y="1993568"/>
            <a:ext cx="3290" cy="20415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5" idx="0"/>
          </p:cNvCxnSpPr>
          <p:nvPr/>
        </p:nvCxnSpPr>
        <p:spPr>
          <a:xfrm rot="16200000" flipV="1">
            <a:off x="8646245" y="814882"/>
            <a:ext cx="189034" cy="32001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  <a:endCxn id="10" idx="1"/>
          </p:cNvCxnSpPr>
          <p:nvPr/>
        </p:nvCxnSpPr>
        <p:spPr>
          <a:xfrm>
            <a:off x="8511257" y="4489972"/>
            <a:ext cx="12388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菱形 14"/>
          <p:cNvSpPr/>
          <p:nvPr/>
        </p:nvSpPr>
        <p:spPr>
          <a:xfrm>
            <a:off x="9333919" y="2509450"/>
            <a:ext cx="2013785" cy="95612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9331" y="2715740"/>
            <a:ext cx="1195674" cy="552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5" idx="1"/>
            <a:endCxn id="16" idx="3"/>
          </p:cNvCxnSpPr>
          <p:nvPr/>
        </p:nvCxnSpPr>
        <p:spPr>
          <a:xfrm flipH="1">
            <a:off x="8765005" y="2987513"/>
            <a:ext cx="568914" cy="4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7140711" y="2992059"/>
            <a:ext cx="36870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539998" y="2038440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32386" y="2637536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21" name="弧形 20"/>
          <p:cNvSpPr/>
          <p:nvPr/>
        </p:nvSpPr>
        <p:spPr>
          <a:xfrm>
            <a:off x="7985566" y="2908517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1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for….else…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獨家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7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for…else…</a:t>
            </a:r>
            <a:r>
              <a:rPr lang="zh-TW" altLang="en-US" dirty="0" smtClean="0"/>
              <a:t>也是個方便的語法糖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只要在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迴圈中不是執行到</a:t>
            </a:r>
            <a:r>
              <a:rPr lang="en-US" altLang="zh-TW" dirty="0" smtClean="0">
                <a:solidFill>
                  <a:srgbClr val="FF0000"/>
                </a:solidFill>
              </a:rPr>
              <a:t>break</a:t>
            </a:r>
            <a:r>
              <a:rPr lang="zh-TW" altLang="en-US" dirty="0" smtClean="0"/>
              <a:t>結束迴圈的，就會執行</a:t>
            </a:r>
            <a:r>
              <a:rPr lang="en-US" altLang="zh-TW" dirty="0" smtClean="0"/>
              <a:t>else:</a:t>
            </a:r>
            <a:r>
              <a:rPr lang="zh-TW" altLang="en-US" dirty="0" smtClean="0"/>
              <a:t>這邊的程式區塊。</a:t>
            </a:r>
            <a:endParaRPr lang="en-US" altLang="zh-TW" dirty="0" smtClean="0"/>
          </a:p>
          <a:p>
            <a:r>
              <a:rPr lang="zh-TW" altLang="en-US" dirty="0"/>
              <a:t>以往其他語言要自己設</a:t>
            </a:r>
            <a:r>
              <a:rPr lang="en-US" altLang="zh-TW" dirty="0" err="1"/>
              <a:t>boolean</a:t>
            </a:r>
            <a:r>
              <a:rPr lang="zh-TW" altLang="en-US" dirty="0"/>
              <a:t>變數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前設定，在結束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迴圈後自己判斷。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97188" y="2160589"/>
            <a:ext cx="28681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for</a:t>
            </a:r>
            <a:r>
              <a:rPr lang="zh-TW" altLang="en-US" dirty="0">
                <a:solidFill>
                  <a:schemeClr val="bg1"/>
                </a:solidFill>
              </a:rPr>
              <a:t> 項目 </a:t>
            </a:r>
            <a:r>
              <a:rPr lang="zh-TW" altLang="en-US" dirty="0">
                <a:solidFill>
                  <a:srgbClr val="00B0F0"/>
                </a:solidFill>
              </a:rPr>
              <a:t>in</a:t>
            </a:r>
            <a:r>
              <a:rPr lang="zh-TW" altLang="en-US" dirty="0">
                <a:solidFill>
                  <a:schemeClr val="bg1"/>
                </a:solidFill>
              </a:rPr>
              <a:t> iterable: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1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zh-TW" altLang="en-US" dirty="0">
                <a:solidFill>
                  <a:srgbClr val="00B0F0"/>
                </a:solidFill>
              </a:rPr>
              <a:t>if</a:t>
            </a:r>
            <a:r>
              <a:rPr lang="zh-TW" altLang="en-US" dirty="0">
                <a:solidFill>
                  <a:schemeClr val="bg1"/>
                </a:solidFill>
              </a:rPr>
              <a:t> 條件: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程式碼區塊 A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</a:t>
            </a:r>
            <a:r>
              <a:rPr lang="zh-TW" altLang="en-US" dirty="0">
                <a:solidFill>
                  <a:srgbClr val="FF0000"/>
                </a:solidFill>
              </a:rPr>
              <a:t>break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2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B</a:t>
            </a:r>
          </a:p>
        </p:txBody>
      </p:sp>
    </p:spTree>
    <p:extLst>
      <p:ext uri="{BB962C8B-B14F-4D97-AF65-F5344CB8AC3E}">
        <p14:creationId xmlns:p14="http://schemas.microsoft.com/office/powerpoint/2010/main" val="8759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for…else…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以下為測試是否為質數的小程式</a:t>
            </a:r>
            <a:r>
              <a:rPr lang="zh-TW" altLang="en-US" dirty="0" smtClean="0"/>
              <a:t>，輸入</a:t>
            </a:r>
            <a:r>
              <a:rPr lang="en-US" altLang="zh-TW" dirty="0" err="1" smtClean="0"/>
              <a:t>num</a:t>
            </a:r>
            <a:r>
              <a:rPr lang="zh-TW" altLang="en-US" dirty="0" smtClean="0"/>
              <a:t>，然後用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迴圈檢查。</a:t>
            </a:r>
            <a:endParaRPr lang="en-US" altLang="zh-TW" dirty="0" smtClean="0"/>
          </a:p>
          <a:p>
            <a:r>
              <a:rPr lang="zh-TW" altLang="en-US" dirty="0"/>
              <a:t>只要迴圈中沒執行</a:t>
            </a:r>
            <a:r>
              <a:rPr lang="en-US" altLang="zh-TW" dirty="0"/>
              <a:t>break</a:t>
            </a:r>
            <a:r>
              <a:rPr lang="zh-TW" altLang="en-US" dirty="0" smtClean="0"/>
              <a:t>，就會執行到</a:t>
            </a:r>
            <a:r>
              <a:rPr lang="en-US" altLang="zh-TW" dirty="0" smtClean="0"/>
              <a:t>else:</a:t>
            </a:r>
            <a:r>
              <a:rPr lang="zh-TW" altLang="en-US" dirty="0" smtClean="0"/>
              <a:t>那邊而顯示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}</a:t>
            </a:r>
            <a:r>
              <a:rPr lang="zh-TW" altLang="en-US" dirty="0" smtClean="0"/>
              <a:t>是質數！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77" y="3308861"/>
            <a:ext cx="4881329" cy="24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</a:t>
            </a:r>
            <a:r>
              <a:rPr lang="en-US" altLang="zh-TW" dirty="0" smtClean="0"/>
              <a:t>step)</a:t>
            </a:r>
            <a:r>
              <a:rPr lang="zh-TW" altLang="en-US" dirty="0" smtClean="0"/>
              <a:t>使用說明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</a:p>
          <a:p>
            <a:pPr lvl="1"/>
            <a:r>
              <a:rPr lang="zh-TW" altLang="en-US" dirty="0"/>
              <a:t>會產生</a:t>
            </a:r>
            <a:r>
              <a:rPr lang="en-US" altLang="zh-TW" dirty="0"/>
              <a:t>start</a:t>
            </a:r>
            <a:r>
              <a:rPr lang="zh-TW" altLang="en-US" dirty="0"/>
              <a:t>開始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到</a:t>
            </a:r>
            <a:r>
              <a:rPr lang="en-US" altLang="zh-TW" dirty="0"/>
              <a:t>stop-1</a:t>
            </a:r>
            <a:r>
              <a:rPr lang="zh-TW" altLang="en-US" dirty="0"/>
              <a:t>為止，間隔</a:t>
            </a:r>
            <a:r>
              <a:rPr lang="en-US" altLang="zh-TW" dirty="0"/>
              <a:t>step</a:t>
            </a:r>
            <a:r>
              <a:rPr lang="zh-TW" altLang="en-US" dirty="0"/>
              <a:t>的一連串數字</a:t>
            </a:r>
            <a:endParaRPr lang="en-US" altLang="zh-TW" dirty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會產生 </a:t>
            </a:r>
            <a:r>
              <a:rPr lang="en-US" altLang="zh-TW" dirty="0" smtClean="0"/>
              <a:t>3,4,5,6</a:t>
            </a:r>
            <a:r>
              <a:rPr lang="zh-TW" altLang="en-US" dirty="0" smtClean="0"/>
              <a:t>共四的數字</a:t>
            </a:r>
            <a:endParaRPr lang="en-US" altLang="zh-TW" dirty="0" smtClean="0"/>
          </a:p>
          <a:p>
            <a:r>
              <a:rPr lang="en-US" altLang="zh-TW" dirty="0" smtClean="0"/>
              <a:t>start</a:t>
            </a:r>
            <a:r>
              <a:rPr lang="zh-TW" altLang="en-US" dirty="0" smtClean="0"/>
              <a:t>可省略，省略時預設為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dirty="0" smtClean="0"/>
              <a:t>step</a:t>
            </a:r>
            <a:r>
              <a:rPr lang="zh-TW" altLang="en-US" dirty="0" smtClean="0"/>
              <a:t>也可省略，省略時預設為</a:t>
            </a:r>
            <a:r>
              <a:rPr lang="en-US" altLang="zh-TW" dirty="0" smtClean="0"/>
              <a:t>1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89" y="2947326"/>
            <a:ext cx="3152775" cy="704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2176" y="5123648"/>
            <a:ext cx="6096000" cy="7437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問題：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range(3,7)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是省略誰？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答：</a:t>
            </a:r>
            <a:r>
              <a:rPr lang="en-US" altLang="zh-TW" sz="1600" dirty="0">
                <a:solidFill>
                  <a:srgbClr val="C00000"/>
                </a:solidFill>
              </a:rPr>
              <a:t>range(3,7)</a:t>
            </a:r>
            <a:r>
              <a:rPr lang="zh-TW" altLang="en-US" sz="1600" dirty="0">
                <a:solidFill>
                  <a:srgbClr val="C00000"/>
                </a:solidFill>
              </a:rPr>
              <a:t>等同於</a:t>
            </a:r>
            <a:r>
              <a:rPr lang="en-US" altLang="zh-TW" sz="1600" dirty="0">
                <a:solidFill>
                  <a:srgbClr val="C00000"/>
                </a:solidFill>
              </a:rPr>
              <a:t>range(3,7,1)</a:t>
            </a:r>
            <a:r>
              <a:rPr lang="zh-TW" altLang="en-US" sz="1600" dirty="0">
                <a:solidFill>
                  <a:srgbClr val="C00000"/>
                </a:solidFill>
              </a:rPr>
              <a:t>，省略的是</a:t>
            </a:r>
            <a:r>
              <a:rPr lang="en-US" altLang="zh-TW" sz="1600" dirty="0">
                <a:solidFill>
                  <a:srgbClr val="C00000"/>
                </a:solidFill>
              </a:rPr>
              <a:t>step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3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  <a:r>
              <a:rPr lang="zh-TW" altLang="en-US" dirty="0"/>
              <a:t>使用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step</a:t>
            </a:r>
            <a:r>
              <a:rPr lang="zh-TW" altLang="en-US" dirty="0" smtClean="0"/>
              <a:t>不只是正數，也可以是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10,9,8,…..,2,1</a:t>
            </a:r>
            <a:r>
              <a:rPr lang="zh-TW" altLang="en-US" dirty="0" smtClean="0"/>
              <a:t> 的倒數數字串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step</a:t>
            </a:r>
            <a:r>
              <a:rPr lang="zh-TW" altLang="en-US" dirty="0" smtClean="0"/>
              <a:t>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時，產生的數字</a:t>
            </a:r>
            <a:r>
              <a:rPr lang="zh-TW" altLang="en-US" b="1" dirty="0" smtClean="0">
                <a:solidFill>
                  <a:srgbClr val="FF0000"/>
                </a:solidFill>
              </a:rPr>
              <a:t>到</a:t>
            </a:r>
            <a:r>
              <a:rPr lang="en-US" altLang="zh-TW" b="1" dirty="0" smtClean="0">
                <a:solidFill>
                  <a:srgbClr val="FF0000"/>
                </a:solidFill>
              </a:rPr>
              <a:t>stop+1</a:t>
            </a:r>
            <a:r>
              <a:rPr lang="zh-TW" altLang="en-US" dirty="0" smtClean="0"/>
              <a:t>為止，不是</a:t>
            </a:r>
            <a:r>
              <a:rPr lang="en-US" altLang="zh-TW" dirty="0" smtClean="0"/>
              <a:t>stop-1</a:t>
            </a:r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range(1,10,2) </a:t>
            </a:r>
            <a:r>
              <a:rPr lang="en-US" altLang="zh-TW" dirty="0" smtClean="0">
                <a:sym typeface="Wingdings" panose="05000000000000000000" pitchFamily="2" charset="2"/>
              </a:rPr>
              <a:t> 1,3,5,7,9</a:t>
            </a:r>
          </a:p>
          <a:p>
            <a:pPr lvl="1"/>
            <a:r>
              <a:rPr lang="en-US" altLang="zh-TW" dirty="0" smtClean="0"/>
              <a:t>range(2,10,2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ym typeface="Wingdings" panose="05000000000000000000" pitchFamily="2" charset="2"/>
              </a:rPr>
              <a:t>2,4,6,8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range(10,2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無！ 因為</a:t>
            </a:r>
            <a:r>
              <a:rPr lang="en-US" altLang="zh-TW" dirty="0" smtClean="0">
                <a:sym typeface="Wingdings" panose="05000000000000000000" pitchFamily="2" charset="2"/>
              </a:rPr>
              <a:t>step</a:t>
            </a:r>
            <a:r>
              <a:rPr lang="zh-TW" altLang="en-US" dirty="0" smtClean="0">
                <a:sym typeface="Wingdings" panose="05000000000000000000" pitchFamily="2" charset="2"/>
              </a:rPr>
              <a:t>預設是 </a:t>
            </a:r>
            <a:r>
              <a:rPr lang="en-US" altLang="zh-TW" dirty="0" smtClean="0">
                <a:sym typeface="Wingdings" panose="05000000000000000000" pitchFamily="2" charset="2"/>
              </a:rPr>
              <a:t>1 </a:t>
            </a:r>
            <a:r>
              <a:rPr lang="zh-TW" altLang="en-US" dirty="0" smtClean="0">
                <a:sym typeface="Wingdings" panose="05000000000000000000" pitchFamily="2" charset="2"/>
              </a:rPr>
              <a:t>，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r>
              <a:rPr lang="zh-TW" altLang="en-US" dirty="0" smtClean="0">
                <a:sym typeface="Wingdings" panose="05000000000000000000" pitchFamily="2" charset="2"/>
              </a:rPr>
              <a:t>比</a:t>
            </a:r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r>
              <a:rPr lang="zh-TW" altLang="en-US" dirty="0" smtClean="0">
                <a:sym typeface="Wingdings" panose="05000000000000000000" pitchFamily="2" charset="2"/>
              </a:rPr>
              <a:t>大，不會產生數字。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range(2,10)  2,3,4,5,6,7,8,9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range(10,2,-3)  10,7,4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13" y="2538222"/>
            <a:ext cx="3638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6087"/>
            <a:ext cx="5600700" cy="4105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92" y="1930400"/>
            <a:ext cx="1591248" cy="39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4985</TotalTime>
  <Words>2987</Words>
  <Application>Microsoft Office PowerPoint</Application>
  <PresentationFormat>寬螢幕</PresentationFormat>
  <Paragraphs>561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3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for迴圈+range()</vt:lpstr>
      <vt:lpstr>range(start, stop, step)使用說明1</vt:lpstr>
      <vt:lpstr>range(start, stop, step)使用說明2</vt:lpstr>
      <vt:lpstr>範例一 輸入整數N，程式顯示N個*號</vt:lpstr>
      <vt:lpstr>範例一參考程式碼</vt:lpstr>
      <vt:lpstr>練習一 顯示1～N的數字</vt:lpstr>
      <vt:lpstr>練習一參考程式碼 兩個版本效果一樣喔</vt:lpstr>
      <vt:lpstr>練習二 顯示1+2+3+…+Ｎ的數字</vt:lpstr>
      <vt:lpstr>練習三 顯示1+2+3+…+Ｎ=總和</vt:lpstr>
      <vt:lpstr>練習四 計算階乘n!=1x2x2x…xn</vt:lpstr>
      <vt:lpstr>練習五 計算次方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思考方式</vt:lpstr>
      <vt:lpstr>練習八 星星反直角三角形</vt:lpstr>
      <vt:lpstr>思考方式</vt:lpstr>
      <vt:lpstr>練習九 星星靠右直角三角形</vt:lpstr>
      <vt:lpstr>思考方式</vt:lpstr>
      <vt:lpstr>練習十 找質數</vt:lpstr>
      <vt:lpstr>練習十參考程式碼</vt:lpstr>
      <vt:lpstr>練習十一 九九乘法表</vt:lpstr>
      <vt:lpstr>For迴圈其實還沒完！！</vt:lpstr>
      <vt:lpstr>迴圈地獄第三層 while與do-while迴圈----不固定次數的迴圈</vt:lpstr>
      <vt:lpstr>While與do-while 用來做不固定次數的迴圈語法。</vt:lpstr>
      <vt:lpstr>迴圈變花樣 while迴圈</vt:lpstr>
      <vt:lpstr>迴圈變花樣 do-while迴圈(Python沒有！參考用)</vt:lpstr>
      <vt:lpstr>範例三 再來一次星星大挑戰！</vt:lpstr>
      <vt:lpstr>範例三參考程式碼</vt:lpstr>
      <vt:lpstr>範例四 終極密碼</vt:lpstr>
      <vt:lpstr>流程圖</vt:lpstr>
      <vt:lpstr>關於變數們… </vt:lpstr>
      <vt:lpstr>範例四參考程式碼</vt:lpstr>
      <vt:lpstr>練習十二 找出所有質因數</vt:lpstr>
      <vt:lpstr>break與continue</vt:lpstr>
      <vt:lpstr>break中斷，停止</vt:lpstr>
      <vt:lpstr>continue繼續、重來</vt:lpstr>
      <vt:lpstr>for….else…</vt:lpstr>
      <vt:lpstr>for…else…也是個方便的語法糖</vt:lpstr>
      <vt:lpstr>for…else…範例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83</cp:revision>
  <dcterms:created xsi:type="dcterms:W3CDTF">2020-11-15T08:32:50Z</dcterms:created>
  <dcterms:modified xsi:type="dcterms:W3CDTF">2021-11-17T08:52:48Z</dcterms:modified>
</cp:coreProperties>
</file>