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1"/>
  </p:notesMasterIdLst>
  <p:sldIdLst>
    <p:sldId id="256" r:id="rId2"/>
    <p:sldId id="279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312" r:id="rId13"/>
    <p:sldId id="275" r:id="rId14"/>
    <p:sldId id="266" r:id="rId15"/>
    <p:sldId id="265" r:id="rId16"/>
    <p:sldId id="267" r:id="rId17"/>
    <p:sldId id="270" r:id="rId18"/>
    <p:sldId id="269" r:id="rId19"/>
    <p:sldId id="271" r:id="rId20"/>
    <p:sldId id="268" r:id="rId21"/>
    <p:sldId id="272" r:id="rId22"/>
    <p:sldId id="273" r:id="rId23"/>
    <p:sldId id="274" r:id="rId24"/>
    <p:sldId id="311" r:id="rId25"/>
    <p:sldId id="277" r:id="rId26"/>
    <p:sldId id="278" r:id="rId27"/>
    <p:sldId id="281" r:id="rId28"/>
    <p:sldId id="282" r:id="rId29"/>
    <p:sldId id="308" r:id="rId30"/>
    <p:sldId id="283" r:id="rId31"/>
    <p:sldId id="309" r:id="rId32"/>
    <p:sldId id="284" r:id="rId33"/>
    <p:sldId id="310" r:id="rId34"/>
    <p:sldId id="285" r:id="rId35"/>
    <p:sldId id="286" r:id="rId36"/>
    <p:sldId id="287" r:id="rId37"/>
    <p:sldId id="289" r:id="rId38"/>
    <p:sldId id="290" r:id="rId39"/>
    <p:sldId id="291" r:id="rId40"/>
    <p:sldId id="292" r:id="rId41"/>
    <p:sldId id="293" r:id="rId42"/>
    <p:sldId id="300" r:id="rId43"/>
    <p:sldId id="303" r:id="rId44"/>
    <p:sldId id="304" r:id="rId45"/>
    <p:sldId id="305" r:id="rId46"/>
    <p:sldId id="306" r:id="rId47"/>
    <p:sldId id="313" r:id="rId48"/>
    <p:sldId id="288" r:id="rId49"/>
    <p:sldId id="294" r:id="rId50"/>
    <p:sldId id="295" r:id="rId51"/>
    <p:sldId id="296" r:id="rId52"/>
    <p:sldId id="297" r:id="rId53"/>
    <p:sldId id="280" r:id="rId54"/>
    <p:sldId id="298" r:id="rId55"/>
    <p:sldId id="299" r:id="rId56"/>
    <p:sldId id="301" r:id="rId57"/>
    <p:sldId id="302" r:id="rId58"/>
    <p:sldId id="314" r:id="rId59"/>
    <p:sldId id="307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42" y="91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110年11月13日星期六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今年是閏年嗎？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公元年分非</a:t>
            </a:r>
            <a:r>
              <a:rPr lang="en-US" altLang="zh-TW" dirty="0"/>
              <a:t>4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</a:t>
            </a:r>
            <a:r>
              <a:rPr lang="zh-TW" altLang="en-US" dirty="0"/>
              <a:t>的倍數但非</a:t>
            </a:r>
            <a:r>
              <a:rPr lang="en-US" altLang="zh-TW" dirty="0"/>
              <a:t>100</a:t>
            </a:r>
            <a:r>
              <a:rPr lang="zh-TW" altLang="en-US" dirty="0"/>
              <a:t>的倍數，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100</a:t>
            </a:r>
            <a:r>
              <a:rPr lang="zh-TW" altLang="en-US" dirty="0"/>
              <a:t>的倍數但非</a:t>
            </a:r>
            <a:r>
              <a:rPr lang="en-US" altLang="zh-TW" dirty="0"/>
              <a:t>400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400</a:t>
            </a:r>
            <a:r>
              <a:rPr lang="zh-TW" altLang="en-US" dirty="0"/>
              <a:t>的倍數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84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2578"/>
              </p:ext>
            </p:extLst>
          </p:nvPr>
        </p:nvGraphicFramePr>
        <p:xfrm>
          <a:off x="4702048" y="2539322"/>
          <a:ext cx="5539230" cy="96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53204"/>
              </p:ext>
            </p:extLst>
          </p:nvPr>
        </p:nvGraphicFramePr>
        <p:xfrm>
          <a:off x="4702048" y="4575386"/>
          <a:ext cx="5539230" cy="112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5x5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爬樓梯問題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一個樓梯有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層，即爬</a:t>
            </a:r>
            <a:r>
              <a:rPr lang="en-US" altLang="zh-TW" dirty="0" smtClean="0"/>
              <a:t>N</a:t>
            </a:r>
            <a:r>
              <a:rPr lang="zh-TW" altLang="en-US" dirty="0" smtClean="0"/>
              <a:t>步可以到頂。</a:t>
            </a:r>
            <a:endParaRPr lang="en-US" altLang="zh-TW" dirty="0" smtClean="0"/>
          </a:p>
          <a:p>
            <a:r>
              <a:rPr lang="zh-TW" altLang="en-US" dirty="0"/>
              <a:t>今每次只能</a:t>
            </a:r>
            <a:r>
              <a:rPr lang="zh-TW" altLang="en-US" dirty="0" smtClean="0"/>
              <a:t>爬</a:t>
            </a:r>
            <a:r>
              <a:rPr lang="en-US" altLang="zh-TW" dirty="0" smtClean="0"/>
              <a:t>1</a:t>
            </a:r>
            <a:r>
              <a:rPr lang="zh-TW" altLang="en-US" dirty="0" smtClean="0"/>
              <a:t>階或</a:t>
            </a:r>
            <a:r>
              <a:rPr lang="en-US" altLang="zh-TW" dirty="0" smtClean="0"/>
              <a:t>2</a:t>
            </a:r>
            <a:r>
              <a:rPr lang="zh-TW" altLang="en-US" dirty="0" smtClean="0"/>
              <a:t>階，那麼</a:t>
            </a:r>
            <a:r>
              <a:rPr lang="en-US" altLang="zh-TW" dirty="0" smtClean="0"/>
              <a:t>N</a:t>
            </a:r>
            <a:r>
              <a:rPr lang="zh-TW" altLang="en-US" dirty="0" smtClean="0"/>
              <a:t>階樓梯有幾種手法？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</a:t>
            </a:r>
            <a:r>
              <a:rPr lang="zh-TW" altLang="en-US" dirty="0" smtClean="0"/>
              <a:t>層樓梯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1+1, 2   2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層樓梯</a:t>
            </a:r>
            <a:r>
              <a:rPr lang="en-US" altLang="zh-TW" dirty="0" smtClean="0">
                <a:sym typeface="Wingdings" panose="05000000000000000000" pitchFamily="2" charset="2"/>
              </a:rPr>
              <a:t> 1+1+1, 1+2, 2+1   3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4</a:t>
            </a:r>
            <a:r>
              <a:rPr lang="zh-TW" altLang="en-US" dirty="0" smtClean="0">
                <a:sym typeface="Wingdings" panose="05000000000000000000" pitchFamily="2" charset="2"/>
              </a:rPr>
              <a:t>層</a:t>
            </a:r>
            <a:r>
              <a:rPr lang="zh-TW" altLang="en-US" dirty="0">
                <a:sym typeface="Wingdings" panose="05000000000000000000" pitchFamily="2" charset="2"/>
              </a:rPr>
              <a:t>樓梯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ym typeface="Wingdings" panose="05000000000000000000" pitchFamily="2" charset="2"/>
              </a:rPr>
              <a:t>1+1+1+1, 1+1+2, 1+2+1,  2+1+1, 2+2   5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提示</a:t>
            </a:r>
            <a:r>
              <a:rPr lang="zh-TW" altLang="en-US" dirty="0">
                <a:sym typeface="Wingdings" panose="05000000000000000000" pitchFamily="2" charset="2"/>
              </a:rPr>
              <a:t>：費氏級數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334" y="1133046"/>
            <a:ext cx="529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https://leetcode.com/problems/climbing-stairs/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30458"/>
              </p:ext>
            </p:extLst>
          </p:nvPr>
        </p:nvGraphicFramePr>
        <p:xfrm>
          <a:off x="6806138" y="2019360"/>
          <a:ext cx="4486699" cy="416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57">
                  <a:extLst>
                    <a:ext uri="{9D8B030D-6E8A-4147-A177-3AD203B41FA5}">
                      <a16:colId xmlns:a16="http://schemas.microsoft.com/office/drawing/2014/main" val="40804602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20485179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475113609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63109074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816823576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195476462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717363651"/>
                    </a:ext>
                  </a:extLst>
                </a:gridCol>
              </a:tblGrid>
              <a:tr h="594747">
                <a:tc gridSpan="6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36337"/>
                  </a:ext>
                </a:extLst>
              </a:tr>
              <a:tr h="594747">
                <a:tc gridSpan="5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801"/>
                  </a:ext>
                </a:extLst>
              </a:tr>
              <a:tr h="594747">
                <a:tc gridSpan="4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84825"/>
                  </a:ext>
                </a:extLst>
              </a:tr>
              <a:tr h="594747">
                <a:tc gridSpan="3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85383"/>
                  </a:ext>
                </a:extLst>
              </a:tr>
              <a:tr h="594747">
                <a:tc gridSpan="2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43508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048464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285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82510"/>
              </p:ext>
            </p:extLst>
          </p:nvPr>
        </p:nvGraphicFramePr>
        <p:xfrm>
          <a:off x="2132585" y="3107877"/>
          <a:ext cx="5776970" cy="162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697">
                  <a:extLst>
                    <a:ext uri="{9D8B030D-6E8A-4147-A177-3AD203B41FA5}">
                      <a16:colId xmlns:a16="http://schemas.microsoft.com/office/drawing/2014/main" val="172378096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011742991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23298945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65890297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717408425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607485099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51570002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8623168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403011027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84337354"/>
                    </a:ext>
                  </a:extLst>
                </a:gridCol>
              </a:tblGrid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46230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39036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9175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29514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87240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3938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91528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0557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32461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12701" y="4246424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05192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2060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4308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74154" y="1930400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7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方向切開成為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63598"/>
              </p:ext>
            </p:extLst>
          </p:nvPr>
        </p:nvGraphicFramePr>
        <p:xfrm>
          <a:off x="1849120" y="3353138"/>
          <a:ext cx="4222496" cy="46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12">
                  <a:extLst>
                    <a:ext uri="{9D8B030D-6E8A-4147-A177-3AD203B41FA5}">
                      <a16:colId xmlns:a16="http://schemas.microsoft.com/office/drawing/2014/main" val="3833107267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250611486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804049813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172114181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1462635639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058283712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471180508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598538638"/>
                    </a:ext>
                  </a:extLst>
                </a:gridCol>
              </a:tblGrid>
              <a:tr h="4690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6866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49120" y="24963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r>
              <a:rPr lang="zh-TW" altLang="en-US" dirty="0" smtClean="0"/>
              <a:t>取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64792" y="3191256"/>
            <a:ext cx="1719072" cy="1162150"/>
            <a:chOff x="1764792" y="3191256"/>
            <a:chExt cx="1719072" cy="1162150"/>
          </a:xfrm>
        </p:grpSpPr>
        <p:sp>
          <p:nvSpPr>
            <p:cNvPr id="7" name="矩形 6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204249" y="463600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 = 14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64687" y="4647240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344713" y="3191256"/>
            <a:ext cx="1719072" cy="1162150"/>
            <a:chOff x="1764792" y="3191256"/>
            <a:chExt cx="1719072" cy="1162150"/>
          </a:xfrm>
        </p:grpSpPr>
        <p:sp>
          <p:nvSpPr>
            <p:cNvPr id="16" name="矩形 15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809287" y="3184295"/>
            <a:ext cx="1719072" cy="1162150"/>
            <a:chOff x="1764792" y="3191256"/>
            <a:chExt cx="1719072" cy="1162150"/>
          </a:xfrm>
        </p:grpSpPr>
        <p:sp>
          <p:nvSpPr>
            <p:cNvPr id="19" name="矩形 18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355848" y="3184295"/>
            <a:ext cx="1719072" cy="1162150"/>
            <a:chOff x="1764792" y="3191256"/>
            <a:chExt cx="1719072" cy="1162150"/>
          </a:xfrm>
        </p:grpSpPr>
        <p:sp>
          <p:nvSpPr>
            <p:cNvPr id="22" name="矩形 21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902409" y="3191256"/>
            <a:ext cx="1719072" cy="1162150"/>
            <a:chOff x="1764792" y="3191256"/>
            <a:chExt cx="1719072" cy="1162150"/>
          </a:xfrm>
        </p:grpSpPr>
        <p:sp>
          <p:nvSpPr>
            <p:cNvPr id="25" name="矩形 24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70783" y="3184295"/>
            <a:ext cx="1719072" cy="1162150"/>
            <a:chOff x="1764792" y="3191256"/>
            <a:chExt cx="1719072" cy="1162150"/>
          </a:xfrm>
        </p:grpSpPr>
        <p:sp>
          <p:nvSpPr>
            <p:cNvPr id="28" name="矩形 27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983480" y="3184295"/>
            <a:ext cx="1247433" cy="1162150"/>
            <a:chOff x="1764792" y="3191256"/>
            <a:chExt cx="1247433" cy="1162150"/>
          </a:xfrm>
        </p:grpSpPr>
        <p:sp>
          <p:nvSpPr>
            <p:cNvPr id="31" name="矩形 30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83852" y="3204709"/>
            <a:ext cx="741801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5497158" y="3184295"/>
            <a:ext cx="873807" cy="1162150"/>
            <a:chOff x="1764792" y="3191256"/>
            <a:chExt cx="1247433" cy="1162150"/>
          </a:xfrm>
        </p:grpSpPr>
        <p:sp>
          <p:nvSpPr>
            <p:cNvPr id="35" name="矩形 34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395729" y="3984074"/>
              <a:ext cx="611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717322" y="3191022"/>
            <a:ext cx="1216287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761909" y="1854538"/>
            <a:ext cx="1840308" cy="237744"/>
            <a:chOff x="804672" y="1617472"/>
            <a:chExt cx="1840308" cy="237744"/>
          </a:xfrm>
        </p:grpSpPr>
        <p:sp>
          <p:nvSpPr>
            <p:cNvPr id="39" name="五角星形 3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五角星形 3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五角星形 4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五角星形 4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5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33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495090" y="137269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3  8  6  2  5  4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40716" y="167616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5  2  4  3  1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47504"/>
              </p:ext>
            </p:extLst>
          </p:nvPr>
        </p:nvGraphicFramePr>
        <p:xfrm>
          <a:off x="911668" y="3369558"/>
          <a:ext cx="6067632" cy="88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54">
                  <a:extLst>
                    <a:ext uri="{9D8B030D-6E8A-4147-A177-3AD203B41FA5}">
                      <a16:colId xmlns:a16="http://schemas.microsoft.com/office/drawing/2014/main" val="260253337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264491977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84093826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418790972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827563258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68263262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828747190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682092260"/>
                    </a:ext>
                  </a:extLst>
                </a:gridCol>
              </a:tblGrid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21328"/>
                  </a:ext>
                </a:extLst>
              </a:tr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3527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00145" y="2283618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3  8  6  2  5  4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000145" y="2283618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93636" y="293430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9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46883" y="2283616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02239" y="2934308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633850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93621" y="2283614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187112" y="2934306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77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4041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595715" y="2928790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15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02603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106427" y="2937203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907324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8" name="五角星形 2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五角星形 3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五角星形 3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9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1 2 4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=&gt;It </a:t>
            </a:r>
            <a:r>
              <a:rPr lang="en-US" altLang="zh-TW" dirty="0"/>
              <a:t>is a B2-Sequence.</a:t>
            </a:r>
          </a:p>
          <a:p>
            <a:pPr lvl="1"/>
            <a:r>
              <a:rPr lang="en-US" altLang="zh-TW" dirty="0"/>
              <a:t>13 14 15 16 </a:t>
            </a:r>
            <a:r>
              <a:rPr lang="en-US" altLang="zh-TW" dirty="0" smtClean="0"/>
              <a:t>17</a:t>
            </a:r>
            <a:r>
              <a:rPr lang="zh-TW" altLang="en-US" dirty="0" smtClean="0"/>
              <a:t>  </a:t>
            </a:r>
            <a:r>
              <a:rPr lang="en-US" altLang="zh-TW" dirty="0" smtClean="0"/>
              <a:t>=&gt;It </a:t>
            </a:r>
            <a:r>
              <a:rPr lang="en-US" altLang="zh-TW" dirty="0"/>
              <a:t>is not a B2-Sequence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/>
              <a:t>其他</a:t>
            </a:r>
            <a:r>
              <a:rPr lang="en-US" altLang="zh-TW" dirty="0"/>
              <a:t>B2-Sequence (3  5  7  17) (3   5   7   11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294273" y="4020293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Bi+bj</a:t>
            </a:r>
            <a:r>
              <a:rPr lang="en-US" altLang="zh-TW" sz="1400" dirty="0" smtClean="0"/>
              <a:t>=&gt; (3   5   7  9  6  10  12 )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</a:t>
            </a:r>
            <a:r>
              <a:rPr lang="zh-TW" altLang="en-US" dirty="0" smtClean="0"/>
              <a:t>比他大的數的個數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這個數字前面</a:t>
            </a:r>
            <a:r>
              <a:rPr lang="zh-TW" altLang="en-US" dirty="0"/>
              <a:t>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751576" y="2779776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例如：</a:t>
            </a:r>
            <a:r>
              <a:rPr lang="en-US" altLang="zh-TW" dirty="0" smtClean="0">
                <a:solidFill>
                  <a:srgbClr val="FF0000"/>
                </a:solidFill>
              </a:rPr>
              <a:t>385241697  =&gt;</a:t>
            </a:r>
            <a:r>
              <a:rPr lang="zh-TW" altLang="en-US" dirty="0" smtClean="0">
                <a:solidFill>
                  <a:srgbClr val="FF0000"/>
                </a:solidFill>
              </a:rPr>
              <a:t>反轉表為 </a:t>
            </a:r>
            <a:r>
              <a:rPr lang="en-US" altLang="zh-TW" dirty="0" smtClean="0">
                <a:solidFill>
                  <a:srgbClr val="FF0000"/>
                </a:solidFill>
              </a:rPr>
              <a:t>530211200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108982" y="2577621"/>
            <a:ext cx="1433799" cy="1616921"/>
            <a:chOff x="7673625" y="2461659"/>
            <a:chExt cx="1433799" cy="1616921"/>
          </a:xfrm>
        </p:grpSpPr>
        <p:sp>
          <p:nvSpPr>
            <p:cNvPr id="5" name="文字方塊 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01000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12847" y="2461659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50378" y="4424441"/>
            <a:ext cx="1433799" cy="1616921"/>
            <a:chOff x="7673625" y="2461659"/>
            <a:chExt cx="1433799" cy="1616921"/>
          </a:xfrm>
        </p:grpSpPr>
        <p:sp>
          <p:nvSpPr>
            <p:cNvPr id="20" name="文字方塊 1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00100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00101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560020" y="246165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50378" y="2577621"/>
            <a:ext cx="1433799" cy="1616921"/>
            <a:chOff x="7673625" y="2461659"/>
            <a:chExt cx="1433799" cy="1616921"/>
          </a:xfrm>
        </p:grpSpPr>
        <p:sp>
          <p:nvSpPr>
            <p:cNvPr id="25" name="文字方塊 2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00001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6" name="直線接點 25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00010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452684" y="2461659"/>
              <a:ext cx="292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108982" y="4394392"/>
            <a:ext cx="1433799" cy="1616921"/>
            <a:chOff x="7673625" y="2461659"/>
            <a:chExt cx="1433799" cy="1616921"/>
          </a:xfrm>
        </p:grpSpPr>
        <p:sp>
          <p:nvSpPr>
            <p:cNvPr id="30" name="文字方塊 2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10011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10100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282765" y="2461659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 smtClean="0"/>
              <a:t>S(k)-s(j-1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，再加上算總和迴圈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86099"/>
              </p:ext>
            </p:extLst>
          </p:nvPr>
        </p:nvGraphicFramePr>
        <p:xfrm>
          <a:off x="7298944" y="3094673"/>
          <a:ext cx="2997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33">
                  <a:extLst>
                    <a:ext uri="{9D8B030D-6E8A-4147-A177-3AD203B41FA5}">
                      <a16:colId xmlns:a16="http://schemas.microsoft.com/office/drawing/2014/main" val="1987483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349803783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81909952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8293809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4279142585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90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54447"/>
                  </a:ext>
                </a:extLst>
              </a:tr>
            </a:tbl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7542033" y="2771632"/>
            <a:ext cx="2511020" cy="646081"/>
            <a:chOff x="2313432" y="3862411"/>
            <a:chExt cx="2511020" cy="646081"/>
          </a:xfrm>
        </p:grpSpPr>
        <p:sp>
          <p:nvSpPr>
            <p:cNvPr id="29" name="弧形 28"/>
            <p:cNvSpPr/>
            <p:nvPr/>
          </p:nvSpPr>
          <p:spPr>
            <a:xfrm>
              <a:off x="2313432" y="3868475"/>
              <a:ext cx="457200" cy="640017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弧形 29"/>
            <p:cNvSpPr/>
            <p:nvPr/>
          </p:nvSpPr>
          <p:spPr>
            <a:xfrm>
              <a:off x="2313432" y="3868475"/>
              <a:ext cx="971252" cy="575755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2313432" y="3868476"/>
              <a:ext cx="1569189" cy="607886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弧形 31"/>
            <p:cNvSpPr/>
            <p:nvPr/>
          </p:nvSpPr>
          <p:spPr>
            <a:xfrm>
              <a:off x="2332979" y="3862411"/>
              <a:ext cx="1987296" cy="5818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>
              <a:off x="2332979" y="3862411"/>
              <a:ext cx="2491473" cy="61395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086897" y="3174603"/>
            <a:ext cx="1985703" cy="607886"/>
            <a:chOff x="4554061" y="4467274"/>
            <a:chExt cx="1985703" cy="607886"/>
          </a:xfrm>
        </p:grpSpPr>
        <p:sp>
          <p:nvSpPr>
            <p:cNvPr id="35" name="弧形 34"/>
            <p:cNvSpPr/>
            <p:nvPr/>
          </p:nvSpPr>
          <p:spPr>
            <a:xfrm flipV="1">
              <a:off x="4558102" y="4467274"/>
              <a:ext cx="449516" cy="5664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/>
            <p:cNvSpPr/>
            <p:nvPr/>
          </p:nvSpPr>
          <p:spPr>
            <a:xfrm flipV="1">
              <a:off x="4554061" y="4552840"/>
              <a:ext cx="962373" cy="522320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弧形 36"/>
            <p:cNvSpPr/>
            <p:nvPr/>
          </p:nvSpPr>
          <p:spPr>
            <a:xfrm flipV="1">
              <a:off x="4554061" y="4559674"/>
              <a:ext cx="1482985" cy="4740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V="1">
              <a:off x="4554061" y="4581248"/>
              <a:ext cx="1985703" cy="49391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8508954" y="2496312"/>
            <a:ext cx="1569189" cy="1244066"/>
            <a:chOff x="8153035" y="2567658"/>
            <a:chExt cx="1569189" cy="1361738"/>
          </a:xfrm>
        </p:grpSpPr>
        <p:sp>
          <p:nvSpPr>
            <p:cNvPr id="40" name="弧形 39"/>
            <p:cNvSpPr/>
            <p:nvPr/>
          </p:nvSpPr>
          <p:spPr>
            <a:xfrm>
              <a:off x="8153035" y="2567658"/>
              <a:ext cx="457200" cy="1361738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弧形 40"/>
            <p:cNvSpPr/>
            <p:nvPr/>
          </p:nvSpPr>
          <p:spPr>
            <a:xfrm>
              <a:off x="8153035" y="2640124"/>
              <a:ext cx="971252" cy="1225010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8153035" y="2603891"/>
              <a:ext cx="1569189" cy="129337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9077426" y="2982001"/>
            <a:ext cx="962373" cy="1044071"/>
            <a:chOff x="8690278" y="3134959"/>
            <a:chExt cx="962373" cy="1044071"/>
          </a:xfrm>
        </p:grpSpPr>
        <p:sp>
          <p:nvSpPr>
            <p:cNvPr id="44" name="弧形 43"/>
            <p:cNvSpPr/>
            <p:nvPr/>
          </p:nvSpPr>
          <p:spPr>
            <a:xfrm flipV="1">
              <a:off x="8694319" y="3134959"/>
              <a:ext cx="449516" cy="10395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弧形 44"/>
            <p:cNvSpPr/>
            <p:nvPr/>
          </p:nvSpPr>
          <p:spPr>
            <a:xfrm flipV="1">
              <a:off x="8690278" y="3220526"/>
              <a:ext cx="962373" cy="95850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弧形 45"/>
          <p:cNvSpPr/>
          <p:nvPr/>
        </p:nvSpPr>
        <p:spPr>
          <a:xfrm>
            <a:off x="9540844" y="2319931"/>
            <a:ext cx="457200" cy="1361738"/>
          </a:xfrm>
          <a:prstGeom prst="arc">
            <a:avLst>
              <a:gd name="adj1" fmla="val 1071081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1786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2429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最大水壩容量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11 </a:t>
            </a:r>
            <a:r>
              <a:rPr lang="en-US" altLang="zh-TW" b="1" dirty="0"/>
              <a:t>Container With Most Water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35" y="1930400"/>
            <a:ext cx="5986653" cy="4507935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677334" y="1557356"/>
            <a:ext cx="1840308" cy="237744"/>
            <a:chOff x="677334" y="1557356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677334" y="1557356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097280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899240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243322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479294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21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  <a:br>
              <a:rPr lang="en-US" altLang="zh-TW" dirty="0" smtClean="0"/>
            </a:br>
            <a:r>
              <a:rPr lang="en-US" altLang="zh-TW" dirty="0" smtClean="0"/>
              <a:t>S7=13112221</a:t>
            </a:r>
            <a:br>
              <a:rPr lang="en-US" altLang="zh-TW" dirty="0" smtClean="0"/>
            </a:br>
            <a:r>
              <a:rPr lang="en-US" altLang="zh-TW" dirty="0" smtClean="0"/>
              <a:t>S8=1113213211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677334" y="1142501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242 </a:t>
            </a:r>
            <a:r>
              <a:rPr lang="en-US" altLang="zh-TW" b="1" dirty="0"/>
              <a:t>Valid Anagram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機器寶寶回家嗎？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機器人接收一連串控制指令上</a:t>
            </a:r>
            <a:r>
              <a:rPr lang="en-US" altLang="zh-TW" dirty="0" smtClean="0"/>
              <a:t>(U)</a:t>
            </a:r>
            <a:r>
              <a:rPr lang="zh-TW" altLang="en-US" dirty="0" smtClean="0"/>
              <a:t>、下</a:t>
            </a:r>
            <a:r>
              <a:rPr lang="en-US" altLang="zh-TW" dirty="0" smtClean="0"/>
              <a:t>(D)</a:t>
            </a:r>
            <a:r>
              <a:rPr lang="zh-TW" altLang="en-US" dirty="0" smtClean="0"/>
              <a:t>、左</a:t>
            </a:r>
            <a:r>
              <a:rPr lang="en-US" altLang="zh-TW" dirty="0" smtClean="0"/>
              <a:t>(L)</a:t>
            </a:r>
            <a:r>
              <a:rPr lang="zh-TW" altLang="en-US" dirty="0" smtClean="0"/>
              <a:t>、右</a:t>
            </a:r>
            <a:r>
              <a:rPr lang="en-US" altLang="zh-TW" dirty="0" smtClean="0"/>
              <a:t>(R)</a:t>
            </a:r>
            <a:r>
              <a:rPr lang="zh-TW" altLang="en-US" dirty="0" smtClean="0"/>
              <a:t>，以字串形式輸入。</a:t>
            </a:r>
            <a:endParaRPr lang="en-US" altLang="zh-TW" dirty="0" smtClean="0"/>
          </a:p>
          <a:p>
            <a:r>
              <a:rPr lang="zh-TW" altLang="en-US" dirty="0"/>
              <a:t>判斷機器人會不會回到</a:t>
            </a:r>
            <a:r>
              <a:rPr lang="zh-TW" altLang="en-US" dirty="0" smtClean="0"/>
              <a:t>出發點？</a:t>
            </a:r>
            <a:endParaRPr lang="en-US" altLang="zh-TW" dirty="0" smtClean="0"/>
          </a:p>
          <a:p>
            <a:r>
              <a:rPr lang="zh-TW" altLang="en-US" dirty="0"/>
              <a:t>不考慮機器人面向哪邊</a:t>
            </a:r>
            <a:r>
              <a:rPr lang="zh-TW" altLang="en-US" dirty="0" smtClean="0"/>
              <a:t>，也就是上下左右是以我們旁觀人的角度去看。</a:t>
            </a:r>
            <a:endParaRPr lang="en-US" altLang="zh-TW" dirty="0" smtClean="0"/>
          </a:p>
          <a:p>
            <a:r>
              <a:rPr lang="zh-TW" altLang="en-US" dirty="0" smtClean="0"/>
              <a:t>判斷</a:t>
            </a:r>
            <a:r>
              <a:rPr lang="zh-TW" altLang="en-US" dirty="0"/>
              <a:t>技巧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上與下是相對的</a:t>
            </a:r>
            <a:r>
              <a:rPr lang="zh-TW" altLang="en-US" dirty="0" smtClean="0"/>
              <a:t>，兩者次數要一樣多次。同理左右也是一樣。</a:t>
            </a:r>
            <a:endParaRPr lang="en-US" altLang="zh-TW" dirty="0" smtClean="0"/>
          </a:p>
          <a:p>
            <a:pPr lvl="1"/>
            <a:r>
              <a:rPr lang="zh-TW" altLang="en-US" dirty="0"/>
              <a:t>如果上下次數一樣</a:t>
            </a:r>
            <a:r>
              <a:rPr lang="zh-TW" altLang="en-US" dirty="0" smtClean="0"/>
              <a:t>，且左右次數一樣，那麼機器人就會回到原出發點。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677334" y="1270000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12121"/>
                </a:solidFill>
                <a:latin typeface="-apple-system"/>
              </a:rPr>
              <a:t>657. Robot Return to Origin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7334" y="1631777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810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09479"/>
              </p:ext>
            </p:extLst>
          </p:nvPr>
        </p:nvGraphicFramePr>
        <p:xfrm>
          <a:off x="3955626" y="3074351"/>
          <a:ext cx="13128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606">
                  <a:extLst>
                    <a:ext uri="{9D8B030D-6E8A-4147-A177-3AD203B41FA5}">
                      <a16:colId xmlns:a16="http://schemas.microsoft.com/office/drawing/2014/main" val="3077410428"/>
                    </a:ext>
                  </a:extLst>
                </a:gridCol>
                <a:gridCol w="437606">
                  <a:extLst>
                    <a:ext uri="{9D8B030D-6E8A-4147-A177-3AD203B41FA5}">
                      <a16:colId xmlns:a16="http://schemas.microsoft.com/office/drawing/2014/main" val="2128256075"/>
                    </a:ext>
                  </a:extLst>
                </a:gridCol>
                <a:gridCol w="437606">
                  <a:extLst>
                    <a:ext uri="{9D8B030D-6E8A-4147-A177-3AD203B41FA5}">
                      <a16:colId xmlns:a16="http://schemas.microsoft.com/office/drawing/2014/main" val="455521858"/>
                    </a:ext>
                  </a:extLst>
                </a:gridCol>
              </a:tblGrid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18675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9618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11178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05486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13939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54616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90664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72321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49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955626" y="27449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買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4373957" y="27449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822374" y="27449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多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58536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8547</TotalTime>
  <Words>5402</Words>
  <Application>Microsoft Office PowerPoint</Application>
  <PresentationFormat>寬螢幕</PresentationFormat>
  <Paragraphs>1057</Paragraphs>
  <Slides>59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9" baseType="lpstr">
      <vt:lpstr>-apple-system</vt:lpstr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條件判斷練習題</vt:lpstr>
      <vt:lpstr>你的美國時間</vt:lpstr>
      <vt:lpstr>橫衝直撞的皇后</vt:lpstr>
      <vt:lpstr>時針分針差幾度？</vt:lpstr>
      <vt:lpstr>摺紙鶴</vt:lpstr>
      <vt:lpstr>今年是閏年嗎？</vt:lpstr>
      <vt:lpstr>迴圈練習題</vt:lpstr>
      <vt:lpstr>N!有幾個0?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爬樓梯問題</vt:lpstr>
      <vt:lpstr>陣列練習題</vt:lpstr>
      <vt:lpstr>種樹問題？不，是砍樹問題</vt:lpstr>
      <vt:lpstr>小群體</vt:lpstr>
      <vt:lpstr>小群體(續)</vt:lpstr>
      <vt:lpstr>小群體(續) 解題思考</vt:lpstr>
      <vt:lpstr>最佳選擇</vt:lpstr>
      <vt:lpstr>最佳選擇 解題思考</vt:lpstr>
      <vt:lpstr>Jolly Jumper</vt:lpstr>
      <vt:lpstr>解題思考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最大水壩容量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機器寶寶回家嗎？</vt:lpstr>
      <vt:lpstr>遞迴函式(Recursive function)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230</cp:revision>
  <dcterms:created xsi:type="dcterms:W3CDTF">2020-12-10T02:28:12Z</dcterms:created>
  <dcterms:modified xsi:type="dcterms:W3CDTF">2021-11-13T07:40:05Z</dcterms:modified>
</cp:coreProperties>
</file>