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83" r:id="rId5"/>
    <p:sldId id="258" r:id="rId6"/>
    <p:sldId id="259" r:id="rId7"/>
    <p:sldId id="262" r:id="rId8"/>
    <p:sldId id="263" r:id="rId9"/>
    <p:sldId id="264" r:id="rId10"/>
    <p:sldId id="260" r:id="rId11"/>
    <p:sldId id="284" r:id="rId12"/>
    <p:sldId id="261" r:id="rId13"/>
    <p:sldId id="278" r:id="rId14"/>
    <p:sldId id="286" r:id="rId15"/>
    <p:sldId id="266" r:id="rId16"/>
    <p:sldId id="267" r:id="rId17"/>
    <p:sldId id="285" r:id="rId18"/>
    <p:sldId id="268" r:id="rId19"/>
    <p:sldId id="279" r:id="rId20"/>
    <p:sldId id="269" r:id="rId21"/>
    <p:sldId id="270" r:id="rId22"/>
    <p:sldId id="271" r:id="rId23"/>
    <p:sldId id="277" r:id="rId24"/>
    <p:sldId id="272" r:id="rId25"/>
    <p:sldId id="273" r:id="rId26"/>
    <p:sldId id="274" r:id="rId27"/>
    <p:sldId id="275" r:id="rId28"/>
    <p:sldId id="276" r:id="rId29"/>
    <p:sldId id="28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113年4月26日星期五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Max = 77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9072" y="3685032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vs.B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517752" y="2587752"/>
            <a:ext cx="1578760" cy="1133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517752" y="3721608"/>
            <a:ext cx="1444752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19492225">
            <a:off x="2864833" y="2768637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 rot="2267909">
            <a:off x="2866910" y="4269479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B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895192" y="1719072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95192" y="2542032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92504" y="2339078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rot="19884721">
            <a:off x="5227364" y="1739921"/>
            <a:ext cx="75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 rot="1664367">
            <a:off x="5230644" y="2883126"/>
            <a:ext cx="7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C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94328" y="1543304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37480" y="31356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762168" y="4125936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62168" y="4948896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59480" y="4745942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9884721">
            <a:off x="5091167" y="414678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&gt;=C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664367">
            <a:off x="5094446" y="52899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&lt; C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361304" y="39501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304456" y="554248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%</a:t>
            </a:r>
            <a:r>
              <a:rPr lang="zh-TW" altLang="en-US" dirty="0" smtClean="0"/>
              <a:t>  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請輸入整數：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134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電腦裡好玩的整數除法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電腦裡的整數除以整數，</a:t>
            </a:r>
            <a:r>
              <a:rPr lang="zh-TW" altLang="en-US" b="1" dirty="0" smtClean="0">
                <a:solidFill>
                  <a:srgbClr val="FF0000"/>
                </a:solidFill>
              </a:rPr>
              <a:t>商只會算到整數為止，沒有小數喔！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10/3 = 3,   12/5 = 2,  33/6 = 5</a:t>
            </a:r>
            <a:endParaRPr lang="en-US" altLang="zh-TW" dirty="0"/>
          </a:p>
          <a:p>
            <a:r>
              <a:rPr lang="zh-TW" altLang="en-US" dirty="0" smtClean="0"/>
              <a:t>沒算完的部分會成為餘數，</a:t>
            </a:r>
            <a:r>
              <a:rPr lang="zh-TW" altLang="en-US" b="1" dirty="0" smtClean="0">
                <a:solidFill>
                  <a:srgbClr val="FF0000"/>
                </a:solidFill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</a:rPr>
              <a:t>%</a:t>
            </a:r>
            <a:r>
              <a:rPr lang="zh-TW" altLang="en-US" b="1" dirty="0">
                <a:solidFill>
                  <a:srgbClr val="FF0000"/>
                </a:solidFill>
              </a:rPr>
              <a:t>運算符號</a:t>
            </a:r>
            <a:r>
              <a:rPr lang="zh-TW" altLang="en-US" b="1" dirty="0" smtClean="0">
                <a:solidFill>
                  <a:srgbClr val="FF0000"/>
                </a:solidFill>
              </a:rPr>
              <a:t>取得餘數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3 = 1, 12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5 = 2, 33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6 = 3,  15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5 = 0</a:t>
            </a:r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整除就是餘數為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TW" altLang="en-US" dirty="0" smtClean="0"/>
              <a:t>所以，如果  </a:t>
            </a:r>
            <a:r>
              <a:rPr lang="en-US" altLang="zh-TW" dirty="0" smtClean="0"/>
              <a:t>N % k == 0  ==&gt; 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k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/>
              <a:t>取餘數還有很多很好玩的</a:t>
            </a:r>
            <a:r>
              <a:rPr lang="zh-TW" altLang="en-US" dirty="0" smtClean="0"/>
              <a:t>應用喔。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57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邏輯思考說明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6634"/>
              </p:ext>
            </p:extLst>
          </p:nvPr>
        </p:nvGraphicFramePr>
        <p:xfrm>
          <a:off x="911662" y="1864976"/>
          <a:ext cx="8721864" cy="15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822">
                  <a:extLst>
                    <a:ext uri="{9D8B030D-6E8A-4147-A177-3AD203B41FA5}">
                      <a16:colId xmlns:a16="http://schemas.microsoft.com/office/drawing/2014/main" val="2453046279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3222977210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4164926960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2706836768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1918100715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1780939397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4229715487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2360380608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2242233877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1477299915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1948433320"/>
                    </a:ext>
                  </a:extLst>
                </a:gridCol>
                <a:gridCol w="726822">
                  <a:extLst>
                    <a:ext uri="{9D8B030D-6E8A-4147-A177-3AD203B41FA5}">
                      <a16:colId xmlns:a16="http://schemas.microsoft.com/office/drawing/2014/main" val="202126310"/>
                    </a:ext>
                  </a:extLst>
                </a:gridCol>
              </a:tblGrid>
              <a:tr h="1524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4794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084945" y="1856509"/>
            <a:ext cx="6548582" cy="1533236"/>
          </a:xfrm>
          <a:prstGeom prst="rect">
            <a:avLst/>
          </a:prstGeom>
          <a:solidFill>
            <a:srgbClr val="83DA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11662" y="350058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(month &lt;= 3)    else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8228" y="1864976"/>
            <a:ext cx="4375298" cy="15332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52799" y="3869915"/>
            <a:ext cx="289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(month &lt;= 6)    else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45877" y="1856509"/>
            <a:ext cx="2202015" cy="153323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26082" y="4415630"/>
            <a:ext cx="289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(month &lt;= 9)    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9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en-US" altLang="zh-TW" dirty="0" smtClean="0"/>
          </a:p>
          <a:p>
            <a:r>
              <a:rPr lang="zh-TW" altLang="en-US" dirty="0" smtClean="0"/>
              <a:t>數學的定義是：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任意</a:t>
            </a:r>
            <a:r>
              <a:rPr lang="zh-TW" altLang="en-US" dirty="0"/>
              <a:t>兩邊和大於第三</a:t>
            </a:r>
            <a:r>
              <a:rPr lang="zh-TW" altLang="en-US" dirty="0" smtClean="0"/>
              <a:t>邊可形成三角形</a:t>
            </a:r>
            <a:endParaRPr lang="en-US" altLang="zh-TW" dirty="0" smtClean="0"/>
          </a:p>
          <a:p>
            <a:pPr lvl="1"/>
            <a:r>
              <a:rPr lang="zh-TW" altLang="en-US" dirty="0"/>
              <a:t>正三角形是三邊</a:t>
            </a:r>
            <a:r>
              <a:rPr lang="zh-TW" altLang="en-US" dirty="0" smtClean="0"/>
              <a:t>相等</a:t>
            </a:r>
            <a:endParaRPr lang="en-US" altLang="zh-TW" dirty="0" smtClean="0"/>
          </a:p>
          <a:p>
            <a:pPr lvl="1"/>
            <a:r>
              <a:rPr lang="zh-TW" altLang="en-US" dirty="0"/>
              <a:t>直角三角形符合</a:t>
            </a:r>
            <a:r>
              <a:rPr lang="zh-TW" altLang="en-US" dirty="0" smtClean="0"/>
              <a:t>勾股定理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畢氏定理</a:t>
            </a:r>
            <a:r>
              <a:rPr lang="en-US" altLang="zh-TW" dirty="0" smtClean="0"/>
              <a:t>)(a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+b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=c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想看看如何把定義換成</a:t>
            </a:r>
            <a:r>
              <a:rPr lang="en-US" altLang="zh-TW" dirty="0"/>
              <a:t>if </a:t>
            </a:r>
            <a:r>
              <a:rPr lang="en-US" altLang="zh-TW" dirty="0" smtClean="0"/>
              <a:t>….else…</a:t>
            </a:r>
          </a:p>
          <a:p>
            <a:pPr lvl="1"/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437745" y="3048000"/>
            <a:ext cx="5495637" cy="3676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任意三邊長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6362" y="3786909"/>
            <a:ext cx="4414983" cy="27986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可形成三角形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563" y="4396510"/>
            <a:ext cx="1551709" cy="11083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正三角形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4002" y="4650914"/>
            <a:ext cx="1551709" cy="11083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直角三角形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換成口語：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 smtClean="0"/>
          </a:p>
          <a:p>
            <a:r>
              <a:rPr lang="zh-TW" altLang="en-US" dirty="0" smtClean="0"/>
              <a:t>再完整說：如果</a:t>
            </a:r>
            <a:r>
              <a:rPr lang="en-US" altLang="zh-TW" b="1" dirty="0" smtClean="0">
                <a:solidFill>
                  <a:srgbClr val="0070C0"/>
                </a:solidFill>
              </a:rPr>
              <a:t>(1)</a:t>
            </a:r>
            <a:r>
              <a:rPr lang="zh-TW" altLang="en-US" b="1" dirty="0" smtClean="0">
                <a:solidFill>
                  <a:srgbClr val="0070C0"/>
                </a:solidFill>
              </a:rPr>
              <a:t>的條件成立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(2)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2" y="140716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條件的簡單解說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中的條件，常常就是在做比較，例如數字的＞</a:t>
            </a:r>
            <a:r>
              <a:rPr lang="en-US" altLang="zh-TW" dirty="0" smtClean="0"/>
              <a:t>,</a:t>
            </a:r>
            <a:r>
              <a:rPr lang="zh-TW" altLang="en-US" dirty="0" smtClean="0"/>
              <a:t>＜</a:t>
            </a:r>
            <a:r>
              <a:rPr lang="en-US" altLang="zh-TW" dirty="0" smtClean="0"/>
              <a:t>,</a:t>
            </a:r>
            <a:r>
              <a:rPr lang="zh-TW" altLang="en-US" dirty="0" smtClean="0"/>
              <a:t>＝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/>
              <a:t>常用的比較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大於： 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小於：</a:t>
            </a:r>
            <a:r>
              <a:rPr lang="en-US" altLang="zh-TW" dirty="0" smtClean="0"/>
              <a:t>&lt;</a:t>
            </a:r>
          </a:p>
          <a:p>
            <a:pPr lvl="1"/>
            <a:r>
              <a:rPr lang="zh-TW" altLang="en-US" b="1" dirty="0">
                <a:solidFill>
                  <a:schemeClr val="accent5"/>
                </a:solidFill>
              </a:rPr>
              <a:t>等於</a:t>
            </a:r>
            <a:r>
              <a:rPr lang="zh-TW" altLang="en-US" b="1" dirty="0" smtClean="0">
                <a:solidFill>
                  <a:schemeClr val="accent5"/>
                </a:solidFill>
              </a:rPr>
              <a:t>：</a:t>
            </a:r>
            <a:r>
              <a:rPr lang="en-US" altLang="zh-TW" b="1" dirty="0" smtClean="0">
                <a:solidFill>
                  <a:schemeClr val="accent5"/>
                </a:solidFill>
              </a:rPr>
              <a:t>==</a:t>
            </a:r>
          </a:p>
          <a:p>
            <a:pPr lvl="1"/>
            <a:r>
              <a:rPr lang="zh-TW" altLang="en-US" dirty="0"/>
              <a:t>大於等於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&gt;=</a:t>
            </a:r>
          </a:p>
          <a:p>
            <a:pPr lvl="1"/>
            <a:r>
              <a:rPr lang="zh-TW" altLang="en-US" dirty="0"/>
              <a:t>小於</a:t>
            </a:r>
            <a:r>
              <a:rPr lang="zh-TW" altLang="en-US" dirty="0" smtClean="0"/>
              <a:t>等於： </a:t>
            </a:r>
            <a:r>
              <a:rPr lang="en-US" altLang="zh-TW" dirty="0" smtClean="0"/>
              <a:t>&lt;=</a:t>
            </a:r>
          </a:p>
          <a:p>
            <a:pPr lvl="1"/>
            <a:r>
              <a:rPr lang="zh-TW" altLang="en-US" dirty="0" smtClean="0"/>
              <a:t>相反：</a:t>
            </a:r>
            <a:r>
              <a:rPr lang="en-US" altLang="zh-TW" dirty="0" smtClean="0"/>
              <a:t>!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zh-TW" altLang="en-US" dirty="0"/>
              <a:t>不等於  </a:t>
            </a:r>
            <a:r>
              <a:rPr lang="en-US" altLang="zh-TW" dirty="0" smtClean="0"/>
              <a:t>!=  )</a:t>
            </a:r>
          </a:p>
          <a:p>
            <a:pPr lvl="1"/>
            <a:r>
              <a:rPr lang="zh-TW" altLang="en-US" dirty="0"/>
              <a:t>且：</a:t>
            </a:r>
            <a:r>
              <a:rPr lang="en-US" altLang="zh-TW" dirty="0"/>
              <a:t>&amp;&amp;</a:t>
            </a:r>
            <a:r>
              <a:rPr lang="zh-TW" altLang="en-US" dirty="0"/>
              <a:t>或</a:t>
            </a:r>
            <a:r>
              <a:rPr lang="en-US" altLang="zh-TW" dirty="0" smtClean="0"/>
              <a:t>&amp;  (</a:t>
            </a:r>
            <a:r>
              <a:rPr lang="zh-TW" altLang="en-US" dirty="0" smtClean="0"/>
              <a:t>多個條件要同時成立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zh-TW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TW" dirty="0" smtClean="0">
                <a:sym typeface="Wingdings" panose="05000000000000000000" pitchFamily="2" charset="2"/>
              </a:rPr>
              <a:t>|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至少一個條件要成立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10611" y="290420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602" y="4913582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7982111" y="3296384"/>
            <a:ext cx="5173" cy="278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67101" y="6087299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22804" y="4913581"/>
            <a:ext cx="162139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顯示不及格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13" idx="2"/>
            <a:endCxn id="6" idx="0"/>
          </p:cNvCxnSpPr>
          <p:nvPr/>
        </p:nvCxnSpPr>
        <p:spPr>
          <a:xfrm flipH="1">
            <a:off x="7982110" y="4438922"/>
            <a:ext cx="5174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2" idx="0"/>
          </p:cNvCxnSpPr>
          <p:nvPr/>
        </p:nvCxnSpPr>
        <p:spPr>
          <a:xfrm>
            <a:off x="7982110" y="5672340"/>
            <a:ext cx="1" cy="59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10611" y="626731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3" name="菱形 12"/>
          <p:cNvSpPr/>
          <p:nvPr/>
        </p:nvSpPr>
        <p:spPr>
          <a:xfrm>
            <a:off x="6446520" y="3574956"/>
            <a:ext cx="3081528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(score &gt;= 60)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13" idx="3"/>
            <a:endCxn id="9" idx="0"/>
          </p:cNvCxnSpPr>
          <p:nvPr/>
        </p:nvCxnSpPr>
        <p:spPr>
          <a:xfrm>
            <a:off x="9528048" y="4006939"/>
            <a:ext cx="405454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</p:cNvCxnSpPr>
          <p:nvPr/>
        </p:nvCxnSpPr>
        <p:spPr>
          <a:xfrm>
            <a:off x="9933502" y="5647498"/>
            <a:ext cx="7409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80649" y="448454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22804" y="412929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1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&lt;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3358</TotalTime>
  <Words>1568</Words>
  <Application>Microsoft Office PowerPoint</Application>
  <PresentationFormat>寬螢幕</PresentationFormat>
  <Paragraphs>230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Trebuchet MS</vt:lpstr>
      <vt:lpstr>Wingdings</vt:lpstr>
      <vt:lpstr>Wingdings 3</vt:lpstr>
      <vt:lpstr>多面向</vt:lpstr>
      <vt:lpstr>流程控制(分支)</vt:lpstr>
      <vt:lpstr>流程控制– if…else…</vt:lpstr>
      <vt:lpstr>{…}的意義與使用</vt:lpstr>
      <vt:lpstr>條件的簡單解說</vt:lpstr>
      <vt:lpstr>範例程式一</vt:lpstr>
      <vt:lpstr>範例程式一參考程式碼</vt:lpstr>
      <vt:lpstr>練習一 輸入A,B二數，顯示誰大</vt:lpstr>
      <vt:lpstr>練習一參考解答(1)</vt:lpstr>
      <vt:lpstr>練習一參考解答(2)</vt:lpstr>
      <vt:lpstr>練習二 三數找最大</vt:lpstr>
      <vt:lpstr>想法說明</vt:lpstr>
      <vt:lpstr>練習二參考解答</vt:lpstr>
      <vt:lpstr>範例程式二</vt:lpstr>
      <vt:lpstr>電腦裡好玩的整數除法</vt:lpstr>
      <vt:lpstr>If ……else if …..else if…..</vt:lpstr>
      <vt:lpstr>範例程式三 季節判斷</vt:lpstr>
      <vt:lpstr>邏輯思考說明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51</cp:revision>
  <dcterms:created xsi:type="dcterms:W3CDTF">2020-11-15T08:32:50Z</dcterms:created>
  <dcterms:modified xsi:type="dcterms:W3CDTF">2024-04-26T07:54:23Z</dcterms:modified>
</cp:coreProperties>
</file>