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2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302" r:id="rId14"/>
    <p:sldId id="267" r:id="rId15"/>
    <p:sldId id="268" r:id="rId16"/>
    <p:sldId id="269" r:id="rId17"/>
    <p:sldId id="298" r:id="rId18"/>
    <p:sldId id="270" r:id="rId19"/>
    <p:sldId id="271" r:id="rId20"/>
    <p:sldId id="272" r:id="rId21"/>
    <p:sldId id="296" r:id="rId22"/>
    <p:sldId id="273" r:id="rId23"/>
    <p:sldId id="288" r:id="rId24"/>
    <p:sldId id="274" r:id="rId25"/>
    <p:sldId id="297" r:id="rId26"/>
    <p:sldId id="301" r:id="rId27"/>
    <p:sldId id="275" r:id="rId28"/>
    <p:sldId id="276" r:id="rId29"/>
    <p:sldId id="300" r:id="rId30"/>
    <p:sldId id="277" r:id="rId31"/>
    <p:sldId id="279" r:id="rId32"/>
    <p:sldId id="283" r:id="rId33"/>
    <p:sldId id="278" r:id="rId34"/>
    <p:sldId id="284" r:id="rId35"/>
    <p:sldId id="281" r:id="rId36"/>
    <p:sldId id="285" r:id="rId37"/>
    <p:sldId id="289" r:id="rId38"/>
    <p:sldId id="290" r:id="rId39"/>
    <p:sldId id="303" r:id="rId40"/>
    <p:sldId id="291" r:id="rId41"/>
    <p:sldId id="305" r:id="rId42"/>
    <p:sldId id="299" r:id="rId43"/>
    <p:sldId id="280" r:id="rId44"/>
    <p:sldId id="294" r:id="rId45"/>
    <p:sldId id="307" r:id="rId46"/>
    <p:sldId id="293" r:id="rId47"/>
    <p:sldId id="286" r:id="rId48"/>
    <p:sldId id="308" r:id="rId49"/>
    <p:sldId id="306" r:id="rId50"/>
    <p:sldId id="29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29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113年5月6日星期一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迴圈可以不用整數嗎？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當然可以，例如：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/>
                  <a:t>順便觀察</a:t>
                </a:r>
                <a:r>
                  <a:rPr lang="zh-TW" altLang="en-US" dirty="0" smtClean="0"/>
                  <a:t>一下浮點數</a:t>
                </a:r>
                <a:r>
                  <a:rPr lang="zh-TW" altLang="en-US" dirty="0"/>
                  <a:t>的先天誤差</a:t>
                </a:r>
                <a:r>
                  <a:rPr lang="zh-TW" altLang="en-US" dirty="0" smtClean="0"/>
                  <a:t>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二進制表達小數點的</a:t>
                </a:r>
                <a:r>
                  <a:rPr lang="zh-TW" altLang="en-US" dirty="0" smtClean="0"/>
                  <a:t>數字，有些無法產生。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他只能用有限的數字去組合出最接近你要的數字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8,   4,   2,  1, 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0.5</a:t>
                </a:r>
                <a:r>
                  <a:rPr lang="en-US" altLang="zh-TW" dirty="0" smtClean="0"/>
                  <a:t>,  0.25, 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0.125</a:t>
                </a:r>
                <a:r>
                  <a:rPr lang="en-US" altLang="zh-TW" dirty="0" smtClean="0"/>
                  <a:t>,  0.0625, 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0.03125</a:t>
                </a:r>
                <a:r>
                  <a:rPr lang="en-US" altLang="zh-TW" dirty="0" smtClean="0"/>
                  <a:t>,  0.015625,……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TW" dirty="0"/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TW" dirty="0"/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TW" dirty="0" smtClean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TW" dirty="0" smtClean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………..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b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256146" y="2597881"/>
            <a:ext cx="5717309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0.1f</a:t>
            </a:r>
            <a:r>
              <a:rPr lang="nn-NO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2</a:t>
            </a:r>
            <a:r>
              <a:rPr lang="nn-NO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nn-NO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nn-NO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0.3f</a:t>
            </a:r>
            <a:r>
              <a:rPr lang="nn-NO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nn-NO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nn-NO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System</a:t>
            </a:r>
            <a:r>
              <a:rPr lang="nn-NO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nn-NO" altLang="zh-TW" b="1" i="1" dirty="0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nn-NO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nn-NO" altLang="zh-TW" dirty="0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nn-NO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nn-NO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nn-NO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nn-NO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nn-NO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nn-NO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nn-NO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2267" y="2597881"/>
            <a:ext cx="2336800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0.1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0.4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0.70000005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1.0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1.3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1.5999999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1.8999999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</a:t>
            </a:r>
            <a:r>
              <a:rPr lang="zh-TW" altLang="en-US" dirty="0" smtClean="0"/>
              <a:t>計算，需用到雙重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假設輸入數字</a:t>
            </a:r>
            <a:r>
              <a:rPr lang="en-US" altLang="zh-TW" dirty="0" smtClean="0"/>
              <a:t>5</a:t>
            </a:r>
          </a:p>
          <a:p>
            <a:r>
              <a:rPr lang="zh-TW" altLang="en-US" dirty="0"/>
              <a:t>我要輸出</a:t>
            </a:r>
            <a:r>
              <a:rPr lang="en-US" altLang="zh-TW" dirty="0"/>
              <a:t>5</a:t>
            </a:r>
            <a:r>
              <a:rPr lang="zh-TW" altLang="en-US" dirty="0" smtClean="0"/>
              <a:t>行每行</a:t>
            </a:r>
            <a:r>
              <a:rPr lang="en-US" altLang="zh-TW" dirty="0"/>
              <a:t>5</a:t>
            </a:r>
            <a:r>
              <a:rPr lang="zh-TW" altLang="en-US" dirty="0"/>
              <a:t>顆</a:t>
            </a:r>
            <a:r>
              <a:rPr lang="zh-TW" altLang="en-US" dirty="0" smtClean="0"/>
              <a:t>星星</a:t>
            </a:r>
            <a:endParaRPr lang="en-US" altLang="zh-TW" dirty="0" smtClean="0"/>
          </a:p>
          <a:p>
            <a:r>
              <a:rPr lang="zh-TW" altLang="en-US" dirty="0"/>
              <a:t>每一行</a:t>
            </a:r>
            <a:r>
              <a:rPr lang="en-US" altLang="zh-TW" dirty="0"/>
              <a:t>5</a:t>
            </a:r>
            <a:r>
              <a:rPr lang="zh-TW" altLang="en-US" dirty="0"/>
              <a:t>顆星星輸出完要換行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這個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迴圈已學過</a:t>
            </a:r>
            <a:endParaRPr lang="en-US" altLang="zh-TW" dirty="0" smtClean="0"/>
          </a:p>
          <a:p>
            <a:pPr lvl="1"/>
            <a:r>
              <a:rPr lang="zh-TW" altLang="en-US" dirty="0"/>
              <a:t>後面補一個換行即可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所以，用另一個迴圈把上面的事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做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次即可。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5756"/>
              </p:ext>
            </p:extLst>
          </p:nvPr>
        </p:nvGraphicFramePr>
        <p:xfrm>
          <a:off x="5259832" y="2270820"/>
          <a:ext cx="3673854" cy="3660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09">
                  <a:extLst>
                    <a:ext uri="{9D8B030D-6E8A-4147-A177-3AD203B41FA5}">
                      <a16:colId xmlns:a16="http://schemas.microsoft.com/office/drawing/2014/main" val="56798768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401540710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397826297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42198288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853010850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646562850"/>
                    </a:ext>
                  </a:extLst>
                </a:gridCol>
              </a:tblGrid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655749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741202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424096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735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7303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66360" y="2270820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21655" y="3054599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21655" y="3754493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21655" y="4398637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21655" y="5091696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弧形 20"/>
          <p:cNvSpPr/>
          <p:nvPr/>
        </p:nvSpPr>
        <p:spPr>
          <a:xfrm>
            <a:off x="9045415" y="2458258"/>
            <a:ext cx="1240197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觀察Ｎ、Ｋ與星星數的關係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85112" y="280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Ｎ＝３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50213"/>
              </p:ext>
            </p:extLst>
          </p:nvPr>
        </p:nvGraphicFramePr>
        <p:xfrm>
          <a:off x="2866136" y="2807208"/>
          <a:ext cx="1998472" cy="2576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236">
                  <a:extLst>
                    <a:ext uri="{9D8B030D-6E8A-4147-A177-3AD203B41FA5}">
                      <a16:colId xmlns:a16="http://schemas.microsoft.com/office/drawing/2014/main" val="732756911"/>
                    </a:ext>
                  </a:extLst>
                </a:gridCol>
                <a:gridCol w="999236">
                  <a:extLst>
                    <a:ext uri="{9D8B030D-6E8A-4147-A177-3AD203B41FA5}">
                      <a16:colId xmlns:a16="http://schemas.microsoft.com/office/drawing/2014/main" val="1031095066"/>
                    </a:ext>
                  </a:extLst>
                </a:gridCol>
              </a:tblGrid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*</a:t>
                      </a:r>
                      <a:r>
                        <a:rPr lang="zh-TW" altLang="en-US" dirty="0" smtClean="0"/>
                        <a:t>數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61585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31403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8308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902178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975668" y="3502152"/>
            <a:ext cx="22493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0000"/>
                </a:solidFill>
              </a:rPr>
              <a:t>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zh-TW" altLang="en-US" sz="4400" dirty="0" smtClean="0">
                <a:solidFill>
                  <a:srgbClr val="FF0000"/>
                </a:solidFill>
              </a:rPr>
              <a:t>＊＊</a:t>
            </a:r>
            <a:r>
              <a:rPr lang="zh-TW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zh-TW" altLang="en-US" sz="4400" dirty="0" smtClean="0">
                <a:solidFill>
                  <a:srgbClr val="FF0000"/>
                </a:solidFill>
              </a:rPr>
              <a:t>＊</a:t>
            </a:r>
            <a:r>
              <a:rPr lang="zh-TW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7445" y="54411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smtClean="0">
                <a:solidFill>
                  <a:srgbClr val="0000FF"/>
                </a:solidFill>
              </a:rPr>
              <a:t>Ｎ－ｋ</a:t>
            </a:r>
            <a:endParaRPr lang="zh-TW" altLang="en-US" sz="16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i+1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十 找質數   題目分析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11931"/>
              </p:ext>
            </p:extLst>
          </p:nvPr>
        </p:nvGraphicFramePr>
        <p:xfrm>
          <a:off x="516965" y="3067180"/>
          <a:ext cx="10135983" cy="184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53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2747481040"/>
                    </a:ext>
                  </a:extLst>
                </a:gridCol>
              </a:tblGrid>
              <a:tr h="272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1476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,4,5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,3,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,5,6,7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,4,5,6,7,8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04613" y="2263739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N=9</a:t>
            </a:r>
            <a:r>
              <a:rPr lang="zh-TW" altLang="en-US" dirty="0" smtClean="0"/>
              <a:t>，則利用迴圈 把 </a:t>
            </a:r>
            <a:r>
              <a:rPr lang="en-US" altLang="zh-TW" dirty="0" err="1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2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依序取出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22617" y="5401169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&lt;=N;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k = 2; k &lt;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 k++)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雙重迴圈的執行方式觀察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9" y="2201265"/>
            <a:ext cx="6049219" cy="23815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48037" y="2201265"/>
            <a:ext cx="3398289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2000" dirty="0">
                <a:solidFill>
                  <a:srgbClr val="EBEBEB"/>
                </a:solidFill>
                <a:latin typeface="Consolas" panose="020B0609020204030204" pitchFamily="49" charset="0"/>
              </a:rPr>
              <a:t>i=2</a:t>
            </a:r>
            <a:endParaRPr lang="nn-NO" altLang="zh-TW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n-NO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2,3,4,5,6,7,8,9,</a:t>
            </a:r>
          </a:p>
          <a:p>
            <a:r>
              <a:rPr lang="nn-NO" altLang="zh-TW" sz="2000" dirty="0">
                <a:solidFill>
                  <a:srgbClr val="EBEBEB"/>
                </a:solidFill>
                <a:latin typeface="Consolas" panose="020B0609020204030204" pitchFamily="49" charset="0"/>
              </a:rPr>
              <a:t>i=3</a:t>
            </a:r>
            <a:endParaRPr lang="nn-NO" altLang="zh-TW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n-NO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2,3,4,5,6,7,8,9,</a:t>
            </a:r>
          </a:p>
          <a:p>
            <a:r>
              <a:rPr lang="nn-NO" altLang="zh-TW" sz="2000" dirty="0">
                <a:solidFill>
                  <a:srgbClr val="EBEBEB"/>
                </a:solidFill>
                <a:latin typeface="Consolas" panose="020B0609020204030204" pitchFamily="49" charset="0"/>
              </a:rPr>
              <a:t>i=4</a:t>
            </a:r>
            <a:endParaRPr lang="nn-NO" altLang="zh-TW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n-NO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2,3,4,5,6,7,8,9,</a:t>
            </a:r>
          </a:p>
          <a:p>
            <a:r>
              <a:rPr lang="nn-NO" altLang="zh-TW" sz="2000" dirty="0">
                <a:solidFill>
                  <a:srgbClr val="EBEBEB"/>
                </a:solidFill>
                <a:latin typeface="Consolas" panose="020B0609020204030204" pitchFamily="49" charset="0"/>
              </a:rPr>
              <a:t>i=5</a:t>
            </a:r>
            <a:endParaRPr lang="nn-NO" altLang="zh-TW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n-NO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2,3,4,5,6,7,8,9,</a:t>
            </a:r>
          </a:p>
        </p:txBody>
      </p:sp>
    </p:spTree>
    <p:extLst>
      <p:ext uri="{BB962C8B-B14F-4D97-AF65-F5344CB8AC3E}">
        <p14:creationId xmlns:p14="http://schemas.microsoft.com/office/powerpoint/2010/main" val="25541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3x4=12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思考邏輯提示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dirty="0" smtClean="0"/>
              <a:t>第一款基本款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只能由左到右依序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串聯</a:t>
            </a:r>
            <a:r>
              <a:rPr lang="en-US" altLang="zh-TW" dirty="0"/>
              <a:t>)</a:t>
            </a:r>
            <a:r>
              <a:rPr lang="zh-TW" altLang="en-US" dirty="0" smtClean="0"/>
              <a:t>輸出，所以只要先觀察一行的輸出變化。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再考慮</a:t>
            </a:r>
            <a:r>
              <a:rPr lang="zh-TW" altLang="en-US" dirty="0"/>
              <a:t>垂直的方向</a:t>
            </a:r>
            <a:r>
              <a:rPr lang="zh-TW" altLang="en-US" dirty="0" smtClean="0"/>
              <a:t>變化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7811" y="2658797"/>
            <a:ext cx="737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2x2=4	2x3=6	</a:t>
            </a:r>
            <a:r>
              <a:rPr lang="en-US" altLang="zh-TW" dirty="0" smtClean="0"/>
              <a:t>2x4=8</a:t>
            </a:r>
            <a:r>
              <a:rPr lang="en-US" altLang="zh-TW" dirty="0"/>
              <a:t>	</a:t>
            </a:r>
            <a:r>
              <a:rPr lang="en-US" altLang="zh-TW" dirty="0" smtClean="0"/>
              <a:t>2x5=10</a:t>
            </a:r>
            <a:r>
              <a:rPr lang="en-US" altLang="zh-TW" dirty="0"/>
              <a:t>	</a:t>
            </a:r>
            <a:r>
              <a:rPr lang="en-US" altLang="zh-TW" dirty="0" smtClean="0"/>
              <a:t>2x6=12</a:t>
            </a:r>
            <a:r>
              <a:rPr lang="en-US" altLang="zh-TW" dirty="0"/>
              <a:t>	</a:t>
            </a:r>
            <a:r>
              <a:rPr lang="en-US" altLang="zh-TW" dirty="0" smtClean="0"/>
              <a:t>2x7=14</a:t>
            </a:r>
            <a:r>
              <a:rPr lang="en-US" altLang="zh-TW" dirty="0"/>
              <a:t>	</a:t>
            </a:r>
            <a:r>
              <a:rPr lang="en-US" altLang="zh-TW" dirty="0" smtClean="0"/>
              <a:t>2x8=16</a:t>
            </a:r>
            <a:r>
              <a:rPr lang="en-US" altLang="zh-TW" dirty="0"/>
              <a:t>	</a:t>
            </a:r>
            <a:r>
              <a:rPr lang="en-US" altLang="zh-TW" dirty="0" smtClean="0"/>
              <a:t>2x9=18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087810" y="2658797"/>
            <a:ext cx="73725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2x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FF"/>
                </a:solidFill>
              </a:rPr>
              <a:t>4</a:t>
            </a:r>
            <a:r>
              <a:rPr lang="en-US" altLang="zh-TW" dirty="0"/>
              <a:t>	2x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FF"/>
                </a:solidFill>
              </a:rPr>
              <a:t>6</a:t>
            </a:r>
            <a:r>
              <a:rPr lang="en-US" altLang="zh-TW" dirty="0"/>
              <a:t>	</a:t>
            </a:r>
            <a:r>
              <a:rPr lang="en-US" altLang="zh-TW" dirty="0" smtClean="0"/>
              <a:t>2x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00FF"/>
                </a:solidFill>
              </a:rPr>
              <a:t>8</a:t>
            </a:r>
            <a:r>
              <a:rPr lang="en-US" altLang="zh-TW" dirty="0"/>
              <a:t>	</a:t>
            </a:r>
            <a:r>
              <a:rPr lang="en-US" altLang="zh-TW" dirty="0" smtClean="0"/>
              <a:t>2x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00FF"/>
                </a:solidFill>
              </a:rPr>
              <a:t>10</a:t>
            </a:r>
            <a:r>
              <a:rPr lang="en-US" altLang="zh-TW" dirty="0"/>
              <a:t>	</a:t>
            </a:r>
            <a:r>
              <a:rPr lang="en-US" altLang="zh-TW" dirty="0" smtClean="0"/>
              <a:t>2x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00FF"/>
                </a:solidFill>
              </a:rPr>
              <a:t>12</a:t>
            </a:r>
            <a:r>
              <a:rPr lang="en-US" altLang="zh-TW" dirty="0"/>
              <a:t>	</a:t>
            </a:r>
            <a:r>
              <a:rPr lang="en-US" altLang="zh-TW" dirty="0" smtClean="0"/>
              <a:t>2x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00FF"/>
                </a:solidFill>
              </a:rPr>
              <a:t>14</a:t>
            </a:r>
            <a:r>
              <a:rPr lang="en-US" altLang="zh-TW" dirty="0"/>
              <a:t>	</a:t>
            </a:r>
            <a:r>
              <a:rPr lang="en-US" altLang="zh-TW" dirty="0" smtClean="0"/>
              <a:t>2x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00FF"/>
                </a:solidFill>
              </a:rPr>
              <a:t>16</a:t>
            </a:r>
            <a:r>
              <a:rPr lang="en-US" altLang="zh-TW" dirty="0"/>
              <a:t>	</a:t>
            </a:r>
            <a:r>
              <a:rPr lang="en-US" altLang="zh-TW" dirty="0" smtClean="0"/>
              <a:t>2x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/>
              <a:t>=</a:t>
            </a:r>
            <a:r>
              <a:rPr lang="en-US" altLang="zh-TW" dirty="0" smtClean="0">
                <a:solidFill>
                  <a:srgbClr val="0000FF"/>
                </a:solidFill>
              </a:rPr>
              <a:t>18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7810" y="37616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2x2=4	2x3=6	2x4=8……</a:t>
            </a:r>
          </a:p>
          <a:p>
            <a:r>
              <a:rPr lang="en-US" altLang="zh-TW" dirty="0"/>
              <a:t>3x2=6	3x3=9	3x4=12….</a:t>
            </a:r>
          </a:p>
          <a:p>
            <a:r>
              <a:rPr lang="en-US" altLang="zh-TW" dirty="0"/>
              <a:t>4x2=8	4x3=12	4x4=16….</a:t>
            </a:r>
          </a:p>
        </p:txBody>
      </p:sp>
      <p:sp>
        <p:nvSpPr>
          <p:cNvPr id="7" name="矩形 6"/>
          <p:cNvSpPr/>
          <p:nvPr/>
        </p:nvSpPr>
        <p:spPr>
          <a:xfrm>
            <a:off x="1087810" y="3763098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x2=4	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x3=6	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x4=8……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x2=6	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x3=9	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x4=12….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x2=8	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x3=12	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x4=16….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459346" y="2687782"/>
            <a:ext cx="6354618" cy="625615"/>
            <a:chOff x="1459346" y="2687782"/>
            <a:chExt cx="6354618" cy="625615"/>
          </a:xfrm>
        </p:grpSpPr>
        <p:sp>
          <p:nvSpPr>
            <p:cNvPr id="8" name="弧形 7"/>
            <p:cNvSpPr/>
            <p:nvPr/>
          </p:nvSpPr>
          <p:spPr>
            <a:xfrm>
              <a:off x="1459346" y="2687782"/>
              <a:ext cx="868218" cy="570536"/>
            </a:xfrm>
            <a:prstGeom prst="arc">
              <a:avLst>
                <a:gd name="adj1" fmla="val 194089"/>
                <a:gd name="adj2" fmla="val 10684812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弧形 9"/>
            <p:cNvSpPr/>
            <p:nvPr/>
          </p:nvSpPr>
          <p:spPr>
            <a:xfrm>
              <a:off x="2373746" y="2687782"/>
              <a:ext cx="868218" cy="570536"/>
            </a:xfrm>
            <a:prstGeom prst="arc">
              <a:avLst>
                <a:gd name="adj1" fmla="val 194089"/>
                <a:gd name="adj2" fmla="val 10684812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弧形 10"/>
            <p:cNvSpPr/>
            <p:nvPr/>
          </p:nvSpPr>
          <p:spPr>
            <a:xfrm>
              <a:off x="3288146" y="2714755"/>
              <a:ext cx="868218" cy="570536"/>
            </a:xfrm>
            <a:prstGeom prst="arc">
              <a:avLst>
                <a:gd name="adj1" fmla="val 194089"/>
                <a:gd name="adj2" fmla="val 10684812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4202546" y="2714755"/>
              <a:ext cx="868218" cy="570536"/>
            </a:xfrm>
            <a:prstGeom prst="arc">
              <a:avLst>
                <a:gd name="adj1" fmla="val 194089"/>
                <a:gd name="adj2" fmla="val 10684812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弧形 12"/>
            <p:cNvSpPr/>
            <p:nvPr/>
          </p:nvSpPr>
          <p:spPr>
            <a:xfrm>
              <a:off x="5116946" y="2742861"/>
              <a:ext cx="868218" cy="570536"/>
            </a:xfrm>
            <a:prstGeom prst="arc">
              <a:avLst>
                <a:gd name="adj1" fmla="val 194089"/>
                <a:gd name="adj2" fmla="val 10684812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>
              <a:off x="6031346" y="2732491"/>
              <a:ext cx="868218" cy="570536"/>
            </a:xfrm>
            <a:prstGeom prst="arc">
              <a:avLst>
                <a:gd name="adj1" fmla="val 194089"/>
                <a:gd name="adj2" fmla="val 10684812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弧形 14"/>
            <p:cNvSpPr/>
            <p:nvPr/>
          </p:nvSpPr>
          <p:spPr>
            <a:xfrm>
              <a:off x="6945746" y="2742861"/>
              <a:ext cx="868218" cy="570536"/>
            </a:xfrm>
            <a:prstGeom prst="arc">
              <a:avLst>
                <a:gd name="adj1" fmla="val 194089"/>
                <a:gd name="adj2" fmla="val 10684812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1087809" y="3870036"/>
            <a:ext cx="0" cy="729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053009" y="3870036"/>
            <a:ext cx="0" cy="729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939700" y="3858490"/>
            <a:ext cx="0" cy="729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624903" y="4378318"/>
            <a:ext cx="4378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2;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&lt;= 9;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k = 2; k = 9; k++)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(………???……..);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77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26836" y="462811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break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58084" cy="3880773"/>
          </a:xfrm>
        </p:spPr>
        <p:txBody>
          <a:bodyPr/>
          <a:lstStyle/>
          <a:p>
            <a:r>
              <a:rPr lang="zh-TW" altLang="en-US" dirty="0" smtClean="0"/>
              <a:t>原來迴圈設定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但是一旦執行到了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，他也會直結束迴圈。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err="1"/>
              <a:t>i</a:t>
            </a:r>
            <a:r>
              <a:rPr lang="zh-TW" altLang="en-US" dirty="0"/>
              <a:t>在等於</a:t>
            </a:r>
            <a:r>
              <a:rPr lang="en-US" altLang="zh-TW" dirty="0"/>
              <a:t>5</a:t>
            </a:r>
            <a:r>
              <a:rPr lang="zh-TW" altLang="en-US" dirty="0"/>
              <a:t>那次</a:t>
            </a:r>
            <a:r>
              <a:rPr lang="zh-TW" altLang="en-US" dirty="0" smtClean="0"/>
              <a:t>，會執行到了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所以沒有執行輸出就結束迴圈了！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5</a:t>
            </a:r>
            <a:r>
              <a:rPr lang="zh-TW" altLang="en-US" b="1" dirty="0" smtClean="0">
                <a:solidFill>
                  <a:srgbClr val="C00000"/>
                </a:solidFill>
              </a:rPr>
              <a:t>後面的迴圈也不會再執行！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673" y="1792560"/>
            <a:ext cx="5089236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break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迴圈已結束！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46473" y="3907594"/>
            <a:ext cx="2244436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0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1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2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迴圈已結束！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>
            <a:off x="9043149" y="3316241"/>
            <a:ext cx="1123606" cy="799489"/>
          </a:xfrm>
          <a:prstGeom prst="arc">
            <a:avLst>
              <a:gd name="adj1" fmla="val 2541222"/>
              <a:gd name="adj2" fmla="val 311641"/>
            </a:avLst>
          </a:prstGeom>
          <a:ln w="203200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繼續、重來、</a:t>
            </a:r>
            <a:r>
              <a:rPr lang="en-US" altLang="zh-TW" dirty="0" smtClean="0"/>
              <a:t>Pass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1058495" y="3037305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continue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58084" cy="3880773"/>
          </a:xfrm>
        </p:spPr>
        <p:txBody>
          <a:bodyPr/>
          <a:lstStyle/>
          <a:p>
            <a:r>
              <a:rPr lang="zh-TW" altLang="en-US" dirty="0" smtClean="0"/>
              <a:t>原來迴圈設定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但是一旦執行到了</a:t>
            </a:r>
            <a:r>
              <a:rPr lang="en-US" altLang="zh-TW" dirty="0" smtClean="0"/>
              <a:t>continue</a:t>
            </a:r>
            <a:r>
              <a:rPr lang="zh-TW" altLang="en-US" dirty="0" smtClean="0"/>
              <a:t>，他也會直接回到迴圈開頭處。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err="1"/>
              <a:t>i</a:t>
            </a:r>
            <a:r>
              <a:rPr lang="zh-TW" altLang="en-US" dirty="0"/>
              <a:t>在等於</a:t>
            </a:r>
            <a:r>
              <a:rPr lang="en-US" altLang="zh-TW" dirty="0"/>
              <a:t>5</a:t>
            </a:r>
            <a:r>
              <a:rPr lang="zh-TW" altLang="en-US" dirty="0"/>
              <a:t>那次</a:t>
            </a:r>
            <a:r>
              <a:rPr lang="zh-TW" altLang="en-US" dirty="0" smtClean="0"/>
              <a:t>，會執行到了</a:t>
            </a:r>
            <a:r>
              <a:rPr lang="en-US" altLang="zh-TW" dirty="0" smtClean="0"/>
              <a:t>continue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所以沒有執行輸出就</a:t>
            </a:r>
            <a:r>
              <a:rPr lang="zh-TW" altLang="en-US" dirty="0"/>
              <a:t>回到迴圈開頭處</a:t>
            </a:r>
            <a:r>
              <a:rPr lang="zh-TW" altLang="en-US" dirty="0" smtClean="0"/>
              <a:t>了！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沒有輸出</a:t>
            </a:r>
            <a:r>
              <a:rPr lang="en-US" altLang="zh-TW" dirty="0">
                <a:solidFill>
                  <a:srgbClr val="C00000"/>
                </a:solidFill>
              </a:rPr>
              <a:t>5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5</a:t>
            </a:r>
            <a:r>
              <a:rPr lang="zh-TW" altLang="en-US" b="1" dirty="0" smtClean="0">
                <a:solidFill>
                  <a:srgbClr val="C00000"/>
                </a:solidFill>
              </a:rPr>
              <a:t>後面的迴圈</a:t>
            </a:r>
            <a:r>
              <a:rPr lang="zh-TW" altLang="en-US" sz="4400" b="1" dirty="0" smtClean="0">
                <a:solidFill>
                  <a:srgbClr val="C00000"/>
                </a:solidFill>
              </a:rPr>
              <a:t>會</a:t>
            </a:r>
            <a:r>
              <a:rPr lang="zh-TW" altLang="en-US" b="1" dirty="0" smtClean="0">
                <a:solidFill>
                  <a:srgbClr val="C00000"/>
                </a:solidFill>
              </a:rPr>
              <a:t>再執行！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2655" y="1270000"/>
            <a:ext cx="5089236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continue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迴圈已結束！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15928" y="3399717"/>
            <a:ext cx="2438400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0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1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2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8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9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10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迴圈已結束！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插播小練習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猜拳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 smtClean="0"/>
              <a:t>0~3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為結束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1~3</a:t>
            </a:r>
            <a:r>
              <a:rPr lang="zh-TW" altLang="en-US" dirty="0" smtClean="0"/>
              <a:t>為剪刀、石頭、布</a:t>
            </a:r>
            <a:endParaRPr lang="en-US" altLang="zh-TW" dirty="0" smtClean="0"/>
          </a:p>
          <a:p>
            <a:r>
              <a:rPr lang="zh-TW" altLang="en-US" dirty="0"/>
              <a:t>擲</a:t>
            </a:r>
            <a:r>
              <a:rPr lang="zh-TW" altLang="en-US" dirty="0" smtClean="0"/>
              <a:t>骰子</a:t>
            </a:r>
            <a:endParaRPr lang="en-US" altLang="zh-TW" dirty="0" smtClean="0"/>
          </a:p>
          <a:p>
            <a:pPr lvl="1"/>
            <a:r>
              <a:rPr lang="zh-TW" altLang="en-US" dirty="0"/>
              <a:t>一次擲三</a:t>
            </a:r>
            <a:r>
              <a:rPr lang="zh-TW" altLang="en-US" dirty="0" smtClean="0"/>
              <a:t>顆，要計算三顆總和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關鍵：亂數的產生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提供兩個方式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還有其他方法</a:t>
            </a:r>
            <a:r>
              <a:rPr lang="zh-TW" altLang="en-US" dirty="0" smtClean="0">
                <a:solidFill>
                  <a:srgbClr val="FF0000"/>
                </a:solidFill>
              </a:rPr>
              <a:t>，可以自己上網查。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8074" y="2614472"/>
            <a:ext cx="5883564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方法一：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引用：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FFC000"/>
                </a:solidFill>
              </a:rPr>
              <a:t>Import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java.util.Random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程式碼：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Random rand =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</a:t>
            </a:r>
            <a:r>
              <a:rPr lang="en-US" altLang="zh-TW" dirty="0">
                <a:solidFill>
                  <a:schemeClr val="bg1"/>
                </a:solidFill>
              </a:rPr>
              <a:t> Random</a:t>
            </a:r>
            <a:r>
              <a:rPr lang="en-US" altLang="zh-TW" dirty="0" smtClean="0">
                <a:solidFill>
                  <a:schemeClr val="bg1"/>
                </a:solidFill>
              </a:rPr>
              <a:t>();</a:t>
            </a:r>
            <a:r>
              <a:rPr lang="zh-TW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建立物件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產生隨機整數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err="1" smtClean="0">
                <a:solidFill>
                  <a:schemeClr val="bg1"/>
                </a:solidFill>
              </a:rPr>
              <a:t>rand.nextInt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upperbound</a:t>
            </a:r>
            <a:r>
              <a:rPr lang="en-US" altLang="zh-TW" dirty="0">
                <a:solidFill>
                  <a:schemeClr val="bg1"/>
                </a:solidFill>
              </a:rPr>
              <a:t>); </a:t>
            </a:r>
            <a:r>
              <a:rPr lang="en-US" altLang="zh-TW" dirty="0" smtClean="0">
                <a:solidFill>
                  <a:schemeClr val="bg1"/>
                </a:solidFill>
              </a:rPr>
              <a:t>// </a:t>
            </a:r>
            <a:r>
              <a:rPr lang="en-US" altLang="zh-TW" dirty="0">
                <a:solidFill>
                  <a:srgbClr val="FFC000"/>
                </a:solidFill>
              </a:rPr>
              <a:t>--&gt; 0 ~ upperbound-1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其他型態亂數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nextFloat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(),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nextDouble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(),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nextLong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" name="矩形 5"/>
          <p:cNvSpPr/>
          <p:nvPr/>
        </p:nvSpPr>
        <p:spPr>
          <a:xfrm>
            <a:off x="3140365" y="5312391"/>
            <a:ext cx="845127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方法二：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Math.random</a:t>
            </a:r>
            <a:r>
              <a:rPr lang="en-US" altLang="zh-TW" dirty="0">
                <a:solidFill>
                  <a:schemeClr val="bg1"/>
                </a:solidFill>
              </a:rPr>
              <a:t>() </a:t>
            </a:r>
            <a:r>
              <a:rPr lang="en-US" altLang="zh-TW" dirty="0" smtClean="0">
                <a:solidFill>
                  <a:schemeClr val="bg1"/>
                </a:solidFill>
              </a:rPr>
              <a:t>// </a:t>
            </a:r>
            <a:r>
              <a:rPr lang="en-US" altLang="zh-TW" dirty="0" smtClean="0">
                <a:solidFill>
                  <a:srgbClr val="FFC000"/>
                </a:solidFill>
              </a:rPr>
              <a:t>--&gt;</a:t>
            </a:r>
            <a:r>
              <a:rPr lang="zh-TW" altLang="en-US" dirty="0">
                <a:solidFill>
                  <a:srgbClr val="FFC000"/>
                </a:solidFill>
              </a:rPr>
              <a:t>產生一個浮點數，範圍： </a:t>
            </a:r>
            <a:r>
              <a:rPr lang="en-US" altLang="zh-TW" dirty="0">
                <a:solidFill>
                  <a:srgbClr val="FFC000"/>
                </a:solidFill>
              </a:rPr>
              <a:t>0.0 &lt;=  V  &lt;  1.0  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注意！不含</a:t>
            </a:r>
            <a:r>
              <a:rPr lang="en-US" altLang="zh-TW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1.0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如果需要整數，需要自己算跟轉換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/>
              <a:t>下限數字</a:t>
            </a:r>
            <a:r>
              <a:rPr lang="zh-TW" altLang="en-US" dirty="0" smtClean="0"/>
              <a:t>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3103" y="1423179"/>
            <a:ext cx="2770632" cy="517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遊戲初始化</a:t>
            </a:r>
            <a:r>
              <a:rPr lang="en-US" altLang="zh-TW" dirty="0" smtClean="0">
                <a:solidFill>
                  <a:schemeClr val="tx1"/>
                </a:solidFill>
              </a:rPr>
              <a:t>(initialize)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15" idx="1"/>
          </p:cNvCxnSpPr>
          <p:nvPr/>
        </p:nvCxnSpPr>
        <p:spPr>
          <a:xfrm>
            <a:off x="4843734" y="4614883"/>
            <a:ext cx="10458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1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189687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</a:t>
            </a:r>
            <a:r>
              <a:rPr lang="en-US" altLang="zh-TW" sz="1200" dirty="0" smtClean="0">
                <a:solidFill>
                  <a:srgbClr val="FF0000"/>
                </a:solidFill>
              </a:rPr>
              <a:t>!=</a:t>
            </a:r>
            <a:r>
              <a:rPr lang="en-US" altLang="zh-TW" sz="1200" dirty="0" smtClean="0">
                <a:solidFill>
                  <a:schemeClr val="tx1"/>
                </a:solidFill>
              </a:rPr>
              <a:t>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73102" y="2355596"/>
            <a:ext cx="2770632" cy="407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顯示輸入範圍</a:t>
            </a:r>
            <a:r>
              <a:rPr lang="zh-TW" altLang="en-US" dirty="0" smtClean="0">
                <a:solidFill>
                  <a:schemeClr val="tx1"/>
                </a:solidFill>
              </a:rPr>
              <a:t>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22326" y="3146085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9" idx="2"/>
            <a:endCxn id="10" idx="0"/>
          </p:cNvCxnSpPr>
          <p:nvPr/>
        </p:nvCxnSpPr>
        <p:spPr>
          <a:xfrm>
            <a:off x="3458418" y="2763291"/>
            <a:ext cx="0" cy="3827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2"/>
            <a:endCxn id="8" idx="0"/>
          </p:cNvCxnSpPr>
          <p:nvPr/>
        </p:nvCxnSpPr>
        <p:spPr>
          <a:xfrm>
            <a:off x="3458418" y="3904843"/>
            <a:ext cx="0" cy="284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31999" y="5713533"/>
            <a:ext cx="1652837" cy="739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9586" y="3963719"/>
            <a:ext cx="1730413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修改輸入範圍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8" idx="2"/>
            <a:endCxn id="14" idx="0"/>
          </p:cNvCxnSpPr>
          <p:nvPr/>
        </p:nvCxnSpPr>
        <p:spPr>
          <a:xfrm>
            <a:off x="3458418" y="5040079"/>
            <a:ext cx="0" cy="6734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5" idx="0"/>
            <a:endCxn id="9" idx="3"/>
          </p:cNvCxnSpPr>
          <p:nvPr/>
        </p:nvCxnSpPr>
        <p:spPr>
          <a:xfrm rot="16200000" flipV="1">
            <a:off x="5097127" y="2306052"/>
            <a:ext cx="1404275" cy="19110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4" idx="3"/>
            <a:endCxn id="5" idx="3"/>
          </p:cNvCxnSpPr>
          <p:nvPr/>
        </p:nvCxnSpPr>
        <p:spPr>
          <a:xfrm flipV="1">
            <a:off x="4284836" y="1681729"/>
            <a:ext cx="558899" cy="4401369"/>
          </a:xfrm>
          <a:prstGeom prst="bentConnector3">
            <a:avLst>
              <a:gd name="adj1" fmla="val 8154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048176" y="467074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417028" y="53442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5" idx="2"/>
            <a:endCxn id="9" idx="0"/>
          </p:cNvCxnSpPr>
          <p:nvPr/>
        </p:nvCxnSpPr>
        <p:spPr>
          <a:xfrm flipH="1">
            <a:off x="3458418" y="1940279"/>
            <a:ext cx="1" cy="4153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3103" y="1423179"/>
            <a:ext cx="2770632" cy="369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5005509" y="5315304"/>
            <a:ext cx="760762" cy="92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1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1911327" y="4961034"/>
            <a:ext cx="3094182" cy="7085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</a:t>
            </a:r>
            <a:r>
              <a:rPr lang="en-US" altLang="zh-TW" dirty="0" smtClean="0">
                <a:solidFill>
                  <a:srgbClr val="FF0000"/>
                </a:solidFill>
              </a:rPr>
              <a:t>!=</a:t>
            </a:r>
            <a:r>
              <a:rPr lang="en-US" altLang="zh-TW" sz="1200" dirty="0" smtClean="0">
                <a:solidFill>
                  <a:schemeClr val="tx1"/>
                </a:solidFill>
              </a:rPr>
              <a:t>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3102" y="2847928"/>
            <a:ext cx="2770632" cy="407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43" idx="0"/>
          </p:cNvCxnSpPr>
          <p:nvPr/>
        </p:nvCxnSpPr>
        <p:spPr>
          <a:xfrm flipH="1">
            <a:off x="3458418" y="1792658"/>
            <a:ext cx="1" cy="243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3"/>
            <a:ext cx="2586" cy="243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7031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952204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66271" y="5051556"/>
            <a:ext cx="1807547" cy="545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669574"/>
            <a:ext cx="0" cy="2826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45" idx="0"/>
            <a:endCxn id="11" idx="3"/>
          </p:cNvCxnSpPr>
          <p:nvPr/>
        </p:nvCxnSpPr>
        <p:spPr>
          <a:xfrm rot="16200000" flipV="1">
            <a:off x="5593708" y="2301803"/>
            <a:ext cx="326363" cy="18263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607919"/>
            <a:ext cx="749809" cy="4555504"/>
          </a:xfrm>
          <a:prstGeom prst="bentConnector3">
            <a:avLst>
              <a:gd name="adj1" fmla="val 9459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963210" y="49892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459553" y="56208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073102" y="2036127"/>
            <a:ext cx="2770632" cy="495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將輸入</a:t>
            </a:r>
            <a:r>
              <a:rPr lang="zh-TW" altLang="en-US" dirty="0" smtClean="0">
                <a:solidFill>
                  <a:schemeClr val="tx1"/>
                </a:solidFill>
              </a:rPr>
              <a:t>範圍上下限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設為</a:t>
            </a:r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r>
              <a:rPr lang="zh-TW" altLang="en-US" dirty="0" smtClean="0">
                <a:solidFill>
                  <a:schemeClr val="tx1"/>
                </a:solidFill>
              </a:rPr>
              <a:t>跟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>
            <a:stCxn id="43" idx="2"/>
            <a:endCxn id="11" idx="0"/>
          </p:cNvCxnSpPr>
          <p:nvPr/>
        </p:nvCxnSpPr>
        <p:spPr>
          <a:xfrm>
            <a:off x="3458418" y="2531616"/>
            <a:ext cx="0" cy="316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菱形 37"/>
          <p:cNvSpPr/>
          <p:nvPr/>
        </p:nvSpPr>
        <p:spPr>
          <a:xfrm>
            <a:off x="5284728" y="4176609"/>
            <a:ext cx="2770632" cy="5348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284728" y="3378139"/>
            <a:ext cx="2770632" cy="5348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>
            <a:stCxn id="38" idx="0"/>
            <a:endCxn id="45" idx="2"/>
          </p:cNvCxnSpPr>
          <p:nvPr/>
        </p:nvCxnSpPr>
        <p:spPr>
          <a:xfrm flipV="1">
            <a:off x="6670044" y="3913005"/>
            <a:ext cx="0" cy="2636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7" idx="0"/>
            <a:endCxn id="38" idx="2"/>
          </p:cNvCxnSpPr>
          <p:nvPr/>
        </p:nvCxnSpPr>
        <p:spPr>
          <a:xfrm flipH="1" flipV="1">
            <a:off x="6670044" y="4711475"/>
            <a:ext cx="1" cy="3400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358743" y="4081420"/>
            <a:ext cx="1752601" cy="72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上限改為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Max=guess - 1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310417" y="3283840"/>
            <a:ext cx="1766456" cy="72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下</a:t>
            </a:r>
            <a:r>
              <a:rPr lang="zh-TW" altLang="en-US" dirty="0" smtClean="0">
                <a:solidFill>
                  <a:schemeClr val="tx1"/>
                </a:solidFill>
              </a:rPr>
              <a:t>限改為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Min=guess + 1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66" name="肘形接點 65"/>
          <p:cNvCxnSpPr>
            <a:stCxn id="65" idx="0"/>
            <a:endCxn id="11" idx="3"/>
          </p:cNvCxnSpPr>
          <p:nvPr/>
        </p:nvCxnSpPr>
        <p:spPr>
          <a:xfrm rot="16200000" flipV="1">
            <a:off x="6902658" y="992852"/>
            <a:ext cx="232064" cy="43499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55" idx="0"/>
            <a:endCxn id="11" idx="3"/>
          </p:cNvCxnSpPr>
          <p:nvPr/>
        </p:nvCxnSpPr>
        <p:spPr>
          <a:xfrm rot="16200000" flipV="1">
            <a:off x="7024567" y="870943"/>
            <a:ext cx="1029644" cy="53913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45" idx="3"/>
            <a:endCxn id="65" idx="1"/>
          </p:cNvCxnSpPr>
          <p:nvPr/>
        </p:nvCxnSpPr>
        <p:spPr>
          <a:xfrm>
            <a:off x="8055360" y="3645572"/>
            <a:ext cx="255057" cy="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8" idx="3"/>
            <a:endCxn id="55" idx="1"/>
          </p:cNvCxnSpPr>
          <p:nvPr/>
        </p:nvCxnSpPr>
        <p:spPr>
          <a:xfrm>
            <a:off x="8055360" y="4444042"/>
            <a:ext cx="13033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6608438" y="38514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647442" y="305640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8196454" y="4424776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736875" y="32762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解法的思考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24</a:t>
            </a:r>
            <a:r>
              <a:rPr lang="zh-TW" altLang="en-US" dirty="0"/>
              <a:t>為例：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2727" y="1838036"/>
            <a:ext cx="41563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24 / 2 = 12 …… 0</a:t>
            </a:r>
          </a:p>
          <a:p>
            <a:r>
              <a:rPr lang="en-US" altLang="zh-TW" sz="2800" dirty="0" smtClean="0"/>
              <a:t>12 / 2 = 6 …….. 0</a:t>
            </a:r>
          </a:p>
          <a:p>
            <a:r>
              <a:rPr lang="en-US" altLang="zh-TW" sz="2800" dirty="0" smtClean="0"/>
              <a:t>6 / 2  = 3 …….. 0</a:t>
            </a:r>
          </a:p>
          <a:p>
            <a:r>
              <a:rPr lang="en-US" altLang="zh-TW" sz="2800" dirty="0" smtClean="0"/>
              <a:t>3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 = 1 ……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  </a:t>
            </a:r>
            <a:r>
              <a:rPr lang="zh-TW" altLang="en-US" sz="2800" dirty="0" smtClean="0"/>
              <a:t>    </a:t>
            </a:r>
            <a:r>
              <a:rPr lang="en-US" altLang="zh-TW" sz="2800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altLang="zh-TW" sz="2800" dirty="0" smtClean="0"/>
              <a:t>3 / 3 = 1 ….. 0</a:t>
            </a:r>
          </a:p>
          <a:p>
            <a:r>
              <a:rPr lang="en-US" altLang="zh-TW" sz="2800" dirty="0" smtClean="0"/>
              <a:t>1 / 3 = 0 …..</a:t>
            </a:r>
            <a:r>
              <a:rPr lang="en-US" altLang="zh-TW" sz="2800" dirty="0"/>
              <a:t> 1  </a:t>
            </a:r>
            <a:r>
              <a:rPr lang="zh-TW" altLang="en-US" sz="2800" dirty="0"/>
              <a:t>    </a:t>
            </a:r>
            <a:r>
              <a:rPr lang="en-US" altLang="zh-TW" sz="2800" dirty="0">
                <a:solidFill>
                  <a:srgbClr val="FF0000"/>
                </a:solidFill>
              </a:rPr>
              <a:t>(X)</a:t>
            </a:r>
            <a:endParaRPr lang="en-US" altLang="zh-TW" sz="2800" dirty="0" smtClean="0"/>
          </a:p>
          <a:p>
            <a:r>
              <a:rPr lang="en-US" altLang="zh-TW" sz="2800" dirty="0" smtClean="0"/>
              <a:t>1 / 4 = 0 …..</a:t>
            </a:r>
            <a:r>
              <a:rPr lang="en-US" altLang="zh-TW" sz="2800" dirty="0"/>
              <a:t> 1  </a:t>
            </a:r>
            <a:r>
              <a:rPr lang="zh-TW" altLang="en-US" sz="2800" dirty="0"/>
              <a:t>    </a:t>
            </a:r>
            <a:r>
              <a:rPr lang="en-US" altLang="zh-TW" sz="2800" dirty="0">
                <a:solidFill>
                  <a:srgbClr val="FF0000"/>
                </a:solidFill>
              </a:rPr>
              <a:t>(X)</a:t>
            </a:r>
            <a:endParaRPr lang="en-US" altLang="zh-TW" sz="2800" dirty="0" smtClean="0"/>
          </a:p>
          <a:p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1 / 23 = 1 ….</a:t>
            </a:r>
            <a:r>
              <a:rPr lang="en-US" altLang="zh-TW" sz="2800" dirty="0"/>
              <a:t> 1  </a:t>
            </a:r>
            <a:r>
              <a:rPr lang="zh-TW" altLang="en-US" sz="2800" dirty="0"/>
              <a:t>    </a:t>
            </a:r>
            <a:r>
              <a:rPr lang="en-US" altLang="zh-TW" sz="2800" dirty="0">
                <a:solidFill>
                  <a:srgbClr val="FF0000"/>
                </a:solidFill>
              </a:rPr>
              <a:t>(X)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10037" y="184727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輸出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2,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10037" y="228149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輸出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2,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33028" y="269717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輸出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2,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56019" y="353805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輸出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3,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37648" cy="3880773"/>
          </a:xfrm>
        </p:spPr>
        <p:txBody>
          <a:bodyPr/>
          <a:lstStyle/>
          <a:p>
            <a:r>
              <a:rPr lang="zh-TW" altLang="en-US" dirty="0" smtClean="0"/>
              <a:t>不完美，質因數重複出現。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可以試著改成只出現一次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兩個思考邏輯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/>
              <a:t>只有</a:t>
            </a:r>
            <a:r>
              <a:rPr lang="zh-TW" altLang="en-US" dirty="0" smtClean="0"/>
              <a:t>第一次時輸出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同一數除到不再整除再輸出</a:t>
            </a:r>
            <a:endParaRPr lang="en-US" altLang="zh-TW" dirty="0" smtClean="0"/>
          </a:p>
          <a:p>
            <a:pPr lvl="2"/>
            <a:r>
              <a:rPr lang="zh-TW" altLang="en-US" dirty="0"/>
              <a:t>設立</a:t>
            </a:r>
            <a:r>
              <a:rPr lang="en-US" altLang="zh-TW" dirty="0"/>
              <a:t>flag</a:t>
            </a:r>
            <a:r>
              <a:rPr lang="zh-TW" altLang="en-US" dirty="0"/>
              <a:t>技巧可以解喔。</a:t>
            </a:r>
            <a:endParaRPr lang="en-US" altLang="zh-TW" dirty="0"/>
          </a:p>
          <a:p>
            <a:r>
              <a:rPr lang="zh-TW" altLang="en-US" dirty="0" smtClean="0"/>
              <a:t>不是很難，可以試著改看看！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36652" y="262186"/>
            <a:ext cx="7426037" cy="64988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urier New" panose="020703090202050204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urier New" panose="02070309020205020404" pitchFamily="49" charset="0"/>
              </a:rPr>
              <a:t>util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Prac20240429D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600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Scanner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>
                <a:solidFill>
                  <a:srgbClr val="8DDAF8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urier New" panose="02070309020205020404" pitchFamily="49" charset="0"/>
              </a:rPr>
              <a:t>r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while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請輸入整數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n="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temp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for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do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	r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	if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","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		temp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重要動作！</a:t>
            </a:r>
            <a:endParaRPr lang="zh-TW" altLang="en-US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	}</a:t>
            </a:r>
            <a:endParaRPr lang="zh-TW" altLang="en-US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}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"======================"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有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四個數字，能組成多少個互不相同且無重複數字的</a:t>
                </a:r>
                <a:r>
                  <a:rPr lang="zh-TW" altLang="en-US" b="1" dirty="0"/>
                  <a:t>三位數</a:t>
                </a:r>
                <a:r>
                  <a:rPr lang="zh-TW" altLang="en-US" dirty="0"/>
                  <a:t>？都是多少</a:t>
                </a:r>
                <a:r>
                  <a:rPr lang="zh-TW" altLang="en-US" dirty="0" smtClean="0"/>
                  <a:t>？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排列數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4−3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=4!=24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組合數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4−3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提示：三層</a:t>
                </a:r>
                <a:r>
                  <a:rPr lang="en-US" altLang="zh-TW" dirty="0" smtClean="0"/>
                  <a:t>for</a:t>
                </a:r>
                <a:r>
                  <a:rPr lang="zh-TW" altLang="en-US" dirty="0" smtClean="0"/>
                  <a:t>迴圈可解。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1997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4551</TotalTime>
  <Words>3906</Words>
  <Application>Microsoft Office PowerPoint</Application>
  <PresentationFormat>寬螢幕</PresentationFormat>
  <Paragraphs>785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2" baseType="lpstr">
      <vt:lpstr>微軟正黑體</vt:lpstr>
      <vt:lpstr>新細明體</vt:lpstr>
      <vt:lpstr>Arial</vt:lpstr>
      <vt:lpstr>Calibri</vt:lpstr>
      <vt:lpstr>Cambria Math</vt:lpstr>
      <vt:lpstr>Consolas</vt:lpstr>
      <vt:lpstr>Courier New</vt:lpstr>
      <vt:lpstr>Symbol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for迴圈可以不用整數嗎？</vt:lpstr>
      <vt:lpstr>迴圈地獄第二層 雙重迴圈</vt:lpstr>
      <vt:lpstr>進階迴圈 雙重for迴圈</vt:lpstr>
      <vt:lpstr>範例二 星星方陣</vt:lpstr>
      <vt:lpstr>思考方式</vt:lpstr>
      <vt:lpstr>範例二參考程式碼</vt:lpstr>
      <vt:lpstr>練習七 星星直角三角形</vt:lpstr>
      <vt:lpstr>練習八 星星反直角三角形</vt:lpstr>
      <vt:lpstr>觀察Ｎ、Ｋ與星星數的關係</vt:lpstr>
      <vt:lpstr>練習九 星星靠右直角三角形</vt:lpstr>
      <vt:lpstr>思考方式</vt:lpstr>
      <vt:lpstr>練習十 找質數</vt:lpstr>
      <vt:lpstr>練習十 找質數   題目分析</vt:lpstr>
      <vt:lpstr>雙重迴圈的執行方式觀察</vt:lpstr>
      <vt:lpstr>練習十參考程式碼</vt:lpstr>
      <vt:lpstr>練習十一 九九乘法表</vt:lpstr>
      <vt:lpstr>思考邏輯提示  第一款基本款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break與continue</vt:lpstr>
      <vt:lpstr>break中斷，停止</vt:lpstr>
      <vt:lpstr>break範例</vt:lpstr>
      <vt:lpstr>continue繼續、重來、Pass</vt:lpstr>
      <vt:lpstr>continue範例</vt:lpstr>
      <vt:lpstr>插播小練習</vt:lpstr>
      <vt:lpstr>範例四 終極密碼</vt:lpstr>
      <vt:lpstr>關於變數們… </vt:lpstr>
      <vt:lpstr>流程圖</vt:lpstr>
      <vt:lpstr>流程圖</vt:lpstr>
      <vt:lpstr>練習十二 找出所有質因數</vt:lpstr>
      <vt:lpstr>解法的思考</vt:lpstr>
      <vt:lpstr>參考程式碼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User</cp:lastModifiedBy>
  <cp:revision>105</cp:revision>
  <dcterms:created xsi:type="dcterms:W3CDTF">2020-11-22T09:17:23Z</dcterms:created>
  <dcterms:modified xsi:type="dcterms:W3CDTF">2024-05-06T13:53:54Z</dcterms:modified>
</cp:coreProperties>
</file>