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82" r:id="rId20"/>
    <p:sldId id="279" r:id="rId21"/>
    <p:sldId id="273" r:id="rId22"/>
    <p:sldId id="280" r:id="rId23"/>
    <p:sldId id="274" r:id="rId24"/>
    <p:sldId id="275" r:id="rId25"/>
    <p:sldId id="276" r:id="rId26"/>
    <p:sldId id="277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34" y="-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https://reurl.cc/WxELMO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字串一定要會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113年5月13日星期一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7704" y="87935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https://reurl.cc/WxELMO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66" y="457267"/>
            <a:ext cx="1818698" cy="18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字串的常用方法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長度與比較：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轉換大小寫：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620713"/>
              </p:ext>
            </p:extLst>
          </p:nvPr>
        </p:nvGraphicFramePr>
        <p:xfrm>
          <a:off x="1052767" y="2526349"/>
          <a:ext cx="8596312" cy="1828800"/>
        </p:xfrm>
        <a:graphic>
          <a:graphicData uri="http://schemas.openxmlformats.org/drawingml/2006/table">
            <a:tbl>
              <a:tblPr/>
              <a:tblGrid>
                <a:gridCol w="3043745">
                  <a:extLst>
                    <a:ext uri="{9D8B030D-6E8A-4147-A177-3AD203B41FA5}">
                      <a16:colId xmlns:a16="http://schemas.microsoft.com/office/drawing/2014/main" val="1392118956"/>
                    </a:ext>
                  </a:extLst>
                </a:gridCol>
                <a:gridCol w="5552567">
                  <a:extLst>
                    <a:ext uri="{9D8B030D-6E8A-4147-A177-3AD203B41FA5}">
                      <a16:colId xmlns:a16="http://schemas.microsoft.com/office/drawing/2014/main" val="1960420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方法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說明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8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length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取得字串的字元長度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232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Boolean </a:t>
                      </a:r>
                      <a:r>
                        <a:rPr lang="en-US" dirty="0" err="1" smtClean="0"/>
                        <a:t>isEmpty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當長度</a:t>
                      </a:r>
                      <a:r>
                        <a:rPr lang="en-US" altLang="zh-TW" dirty="0" smtClean="0"/>
                        <a:t>(length)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時傳回</a:t>
                      </a:r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47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Boolean equals(</a:t>
                      </a:r>
                      <a:r>
                        <a:rPr lang="en-US" altLang="zh-TW" dirty="0" smtClean="0"/>
                        <a:t>String </a:t>
                      </a:r>
                      <a:r>
                        <a:rPr lang="en-US" altLang="zh-TW" dirty="0" err="1" smtClean="0"/>
                        <a:t>str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判斷原字串中的字元是否相等於指定字串中的字元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94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compareTo</a:t>
                      </a:r>
                      <a:r>
                        <a:rPr lang="en-US" dirty="0" smtClean="0"/>
                        <a:t>(String 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與另一字串比較，結果以正數傳回，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傳回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表示相同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7831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04256"/>
              </p:ext>
            </p:extLst>
          </p:nvPr>
        </p:nvGraphicFramePr>
        <p:xfrm>
          <a:off x="1052767" y="4951098"/>
          <a:ext cx="8596312" cy="1097280"/>
        </p:xfrm>
        <a:graphic>
          <a:graphicData uri="http://schemas.openxmlformats.org/drawingml/2006/table">
            <a:tbl>
              <a:tblPr/>
              <a:tblGrid>
                <a:gridCol w="2540825">
                  <a:extLst>
                    <a:ext uri="{9D8B030D-6E8A-4147-A177-3AD203B41FA5}">
                      <a16:colId xmlns:a16="http://schemas.microsoft.com/office/drawing/2014/main" val="1392118956"/>
                    </a:ext>
                  </a:extLst>
                </a:gridCol>
                <a:gridCol w="6055487">
                  <a:extLst>
                    <a:ext uri="{9D8B030D-6E8A-4147-A177-3AD203B41FA5}">
                      <a16:colId xmlns:a16="http://schemas.microsoft.com/office/drawing/2014/main" val="1960420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方法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說明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8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toLowerCase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轉換字串中的英文字元為小寫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810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toUpperCase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轉換字串中的英文字元為大寫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0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4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字串的常用方法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44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搜尋與切割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前述</a:t>
            </a:r>
            <a:r>
              <a:rPr lang="zh-TW" altLang="en-US" dirty="0"/>
              <a:t>兩頁的</a:t>
            </a:r>
            <a:r>
              <a:rPr lang="zh-TW" altLang="en-US" dirty="0" smtClean="0"/>
              <a:t>方法之使用法：</a:t>
            </a:r>
            <a:endParaRPr lang="zh-TW" altLang="en-US" dirty="0"/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528016"/>
              </p:ext>
            </p:extLst>
          </p:nvPr>
        </p:nvGraphicFramePr>
        <p:xfrm>
          <a:off x="787062" y="2573927"/>
          <a:ext cx="9463362" cy="2926080"/>
        </p:xfrm>
        <a:graphic>
          <a:graphicData uri="http://schemas.openxmlformats.org/drawingml/2006/table">
            <a:tbl>
              <a:tblPr/>
              <a:tblGrid>
                <a:gridCol w="4973658">
                  <a:extLst>
                    <a:ext uri="{9D8B030D-6E8A-4147-A177-3AD203B41FA5}">
                      <a16:colId xmlns:a16="http://schemas.microsoft.com/office/drawing/2014/main" val="54722797"/>
                    </a:ext>
                  </a:extLst>
                </a:gridCol>
                <a:gridCol w="4489704">
                  <a:extLst>
                    <a:ext uri="{9D8B030D-6E8A-4147-A177-3AD203B41FA5}">
                      <a16:colId xmlns:a16="http://schemas.microsoft.com/office/drawing/2014/main" val="3473791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方法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說明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04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char charAt(int 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傳回指定索引處的字元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461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 smtClean="0"/>
                        <a:t>indexOf</a:t>
                      </a:r>
                      <a:r>
                        <a:rPr lang="en-US" dirty="0" smtClean="0"/>
                        <a:t>(char </a:t>
                      </a:r>
                      <a:r>
                        <a:rPr lang="en-US" dirty="0" err="1"/>
                        <a:t>ch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傳回指定字元第一個找到的索引位置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5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indexOf</a:t>
                      </a:r>
                      <a:r>
                        <a:rPr lang="en-US" dirty="0"/>
                        <a:t>(String 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傳回指定字串第一個找到的索引位置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33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 smtClean="0"/>
                        <a:t>lastIndexOf</a:t>
                      </a:r>
                      <a:r>
                        <a:rPr lang="en-US" dirty="0" smtClean="0"/>
                        <a:t>(char </a:t>
                      </a:r>
                      <a:r>
                        <a:rPr lang="en-US" dirty="0" err="1"/>
                        <a:t>ch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傳回指定字元最後一個找到的索引位置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51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String substring(int beginIndex)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取出指定索引處至字串尾端的子字串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901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String substring(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beginIndex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endIndex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取出指定索引範圍子</a:t>
                      </a:r>
                      <a:r>
                        <a:rPr lang="zh-TW" altLang="en-US" dirty="0" smtClean="0"/>
                        <a:t>字串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不含</a:t>
                      </a:r>
                      <a:r>
                        <a:rPr lang="en-US" altLang="zh-TW" b="1" dirty="0" err="1" smtClean="0">
                          <a:solidFill>
                            <a:srgbClr val="FF0000"/>
                          </a:solidFill>
                        </a:rPr>
                        <a:t>endIndex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47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char[] </a:t>
                      </a:r>
                      <a:r>
                        <a:rPr lang="en-US" dirty="0" err="1"/>
                        <a:t>toCharArray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將字串轉換為字元</a:t>
                      </a:r>
                      <a:r>
                        <a:rPr lang="en-US" altLang="zh-TW" dirty="0"/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97134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913723" y="5742877"/>
            <a:ext cx="2601994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FF00"/>
                </a:solidFill>
              </a:rPr>
              <a:t>字串</a:t>
            </a:r>
            <a:r>
              <a:rPr lang="zh-TW" altLang="en-US" b="1" dirty="0" smtClean="0">
                <a:solidFill>
                  <a:srgbClr val="FFFF00"/>
                </a:solidFill>
              </a:rPr>
              <a:t>變數</a:t>
            </a:r>
            <a:r>
              <a:rPr lang="zh-TW" altLang="en-US" b="1" dirty="0">
                <a:solidFill>
                  <a:srgbClr val="FFFF00"/>
                </a:solidFill>
              </a:rPr>
              <a:t>名</a:t>
            </a:r>
            <a:r>
              <a:rPr lang="en-US" altLang="zh-TW" dirty="0" smtClean="0">
                <a:solidFill>
                  <a:schemeClr val="bg1"/>
                </a:solidFill>
              </a:rPr>
              <a:t>.</a:t>
            </a:r>
            <a:r>
              <a:rPr lang="zh-TW" altLang="en-US" b="1" dirty="0">
                <a:solidFill>
                  <a:srgbClr val="92D050"/>
                </a:solidFill>
              </a:rPr>
              <a:t>方法名稱</a:t>
            </a:r>
            <a:r>
              <a:rPr lang="en-US" altLang="zh-TW" b="1" dirty="0">
                <a:solidFill>
                  <a:srgbClr val="92D050"/>
                </a:solidFill>
              </a:rPr>
              <a:t>()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3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字串的常用方法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將字串轉換成其他變數類型，如字串轉成整數。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使用方法：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34302"/>
              </p:ext>
            </p:extLst>
          </p:nvPr>
        </p:nvGraphicFramePr>
        <p:xfrm>
          <a:off x="1116775" y="2729706"/>
          <a:ext cx="7350569" cy="2560320"/>
        </p:xfrm>
        <a:graphic>
          <a:graphicData uri="http://schemas.openxmlformats.org/drawingml/2006/table">
            <a:tbl>
              <a:tblPr/>
              <a:tblGrid>
                <a:gridCol w="3127373">
                  <a:extLst>
                    <a:ext uri="{9D8B030D-6E8A-4147-A177-3AD203B41FA5}">
                      <a16:colId xmlns:a16="http://schemas.microsoft.com/office/drawing/2014/main" val="2840262890"/>
                    </a:ext>
                  </a:extLst>
                </a:gridCol>
                <a:gridCol w="4223196">
                  <a:extLst>
                    <a:ext uri="{9D8B030D-6E8A-4147-A177-3AD203B41FA5}">
                      <a16:colId xmlns:a16="http://schemas.microsoft.com/office/drawing/2014/main" val="10322116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類別方法</a:t>
                      </a:r>
                      <a:endParaRPr lang="en-US" altLang="zh-TW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444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Byte</a:t>
                      </a:r>
                      <a:r>
                        <a:rPr lang="en-US" dirty="0" err="1"/>
                        <a:t>.parseByte</a:t>
                      </a:r>
                      <a:r>
                        <a:rPr lang="en-US" dirty="0"/>
                        <a:t>(</a:t>
                      </a:r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zh-TW" altLang="en-US" dirty="0"/>
                        <a:t>位元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33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Short</a:t>
                      </a:r>
                      <a:r>
                        <a:rPr lang="en-US" dirty="0" err="1"/>
                        <a:t>.parseShort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short</a:t>
                      </a:r>
                      <a:r>
                        <a:rPr lang="zh-TW" altLang="en-US" dirty="0"/>
                        <a:t>整數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416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en-US" dirty="0" err="1"/>
                        <a:t>.parseInt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integer</a:t>
                      </a:r>
                      <a:r>
                        <a:rPr lang="zh-TW" altLang="en-US" dirty="0"/>
                        <a:t>整數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094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Long</a:t>
                      </a:r>
                      <a:r>
                        <a:rPr lang="en-US" dirty="0" err="1"/>
                        <a:t>.parseLong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long</a:t>
                      </a:r>
                      <a:r>
                        <a:rPr lang="zh-TW" altLang="en-US" dirty="0"/>
                        <a:t>整數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704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Float</a:t>
                      </a:r>
                      <a:r>
                        <a:rPr lang="en-US" dirty="0" err="1"/>
                        <a:t>.parseFloat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float</a:t>
                      </a:r>
                      <a:r>
                        <a:rPr lang="zh-TW" altLang="en-US" dirty="0"/>
                        <a:t>浮點數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875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Double</a:t>
                      </a:r>
                      <a:r>
                        <a:rPr lang="en-US" dirty="0" err="1"/>
                        <a:t>.parseDouble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double</a:t>
                      </a:r>
                      <a:r>
                        <a:rPr lang="zh-TW" altLang="en-US" dirty="0"/>
                        <a:t>浮點數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86684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285830" y="5457007"/>
            <a:ext cx="5514001" cy="7078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2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TW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"123"</a:t>
            </a:r>
            <a:r>
              <a:rPr lang="en-US" altLang="zh-TW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290C3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zh-TW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"12.345</a:t>
            </a:r>
            <a:r>
              <a:rPr lang="en-US" altLang="zh-TW" sz="2000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52744" y="216058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萬一轉換錯誤呢？</a:t>
            </a:r>
            <a:endParaRPr lang="zh-TW" altLang="en-US" sz="3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288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拆</a:t>
            </a:r>
            <a:r>
              <a:rPr lang="en-US" altLang="zh-TW" dirty="0" smtClean="0"/>
              <a:t>IP address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</a:t>
            </a:r>
            <a:r>
              <a:rPr lang="en-US" altLang="zh-TW" dirty="0"/>
              <a:t>IPv4</a:t>
            </a:r>
            <a:r>
              <a:rPr lang="zh-TW" altLang="en-US" dirty="0"/>
              <a:t>的網路位</a:t>
            </a:r>
            <a:r>
              <a:rPr lang="zh-TW" altLang="en-US" dirty="0" smtClean="0"/>
              <a:t>址，例如：</a:t>
            </a:r>
            <a:r>
              <a:rPr lang="en-US" altLang="zh-TW" dirty="0" smtClean="0"/>
              <a:t>192.168.1.101</a:t>
            </a:r>
          </a:p>
          <a:p>
            <a:r>
              <a:rPr lang="zh-TW" altLang="en-US" dirty="0"/>
              <a:t>將這樣的網路位址拆解成四個</a:t>
            </a:r>
            <a:r>
              <a:rPr lang="zh-TW" altLang="en-US" dirty="0" smtClean="0"/>
              <a:t>整數，並用</a:t>
            </a:r>
            <a:r>
              <a:rPr lang="en-US" altLang="zh-TW" dirty="0" smtClean="0"/>
              <a:t>192::168::1::101</a:t>
            </a:r>
            <a:r>
              <a:rPr lang="zh-TW" altLang="en-US" dirty="0" smtClean="0"/>
              <a:t>格式輸出</a:t>
            </a:r>
            <a:endParaRPr lang="en-US" altLang="zh-TW" dirty="0" smtClean="0"/>
          </a:p>
          <a:p>
            <a:r>
              <a:rPr lang="zh-TW" altLang="en-US" dirty="0"/>
              <a:t>如何拆</a:t>
            </a:r>
            <a:r>
              <a:rPr lang="zh-TW" altLang="en-US" dirty="0" smtClean="0"/>
              <a:t>？關鍵是三個</a:t>
            </a:r>
            <a:r>
              <a:rPr lang="en-US" altLang="zh-TW" dirty="0" smtClean="0">
                <a:solidFill>
                  <a:schemeClr val="tx1"/>
                </a:solidFill>
              </a:rPr>
              <a:t>“</a:t>
            </a:r>
            <a:r>
              <a:rPr lang="en-US" altLang="zh-TW" sz="3200" dirty="0" smtClean="0">
                <a:solidFill>
                  <a:srgbClr val="FF0000"/>
                </a:solidFill>
              </a:rPr>
              <a:t>.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Addr.indexOf</a:t>
            </a:r>
            <a:r>
              <a:rPr lang="en-US" altLang="zh-TW" dirty="0" smtClean="0"/>
              <a:t>(‘.’)</a:t>
            </a:r>
            <a:r>
              <a:rPr lang="zh-TW" altLang="en-US" dirty="0" smtClean="0"/>
              <a:t>，取得</a:t>
            </a:r>
            <a:r>
              <a:rPr lang="en-US" altLang="zh-TW" dirty="0" smtClean="0"/>
              <a:t>“.”</a:t>
            </a:r>
            <a:r>
              <a:rPr lang="zh-TW" altLang="en-US" dirty="0" smtClean="0"/>
              <a:t>的索引</a:t>
            </a:r>
            <a:r>
              <a:rPr lang="en-US" altLang="zh-TW" dirty="0" smtClean="0"/>
              <a:t>(index)</a:t>
            </a:r>
          </a:p>
          <a:p>
            <a:r>
              <a:rPr lang="zh-TW" altLang="en-US" dirty="0"/>
              <a:t>再利用</a:t>
            </a:r>
            <a:r>
              <a:rPr lang="en-US" altLang="zh-TW" dirty="0" err="1" smtClean="0"/>
              <a:t>Addr.substring</a:t>
            </a:r>
            <a:r>
              <a:rPr lang="en-US" altLang="zh-TW" dirty="0" smtClean="0"/>
              <a:t>(start, end)</a:t>
            </a:r>
            <a:r>
              <a:rPr lang="zh-TW" altLang="en-US" dirty="0" smtClean="0"/>
              <a:t>取得數字的字串，及切割出後面剩下的字串。</a:t>
            </a:r>
            <a:endParaRPr lang="en-US" altLang="zh-TW" dirty="0" smtClean="0"/>
          </a:p>
          <a:p>
            <a:r>
              <a:rPr lang="zh-TW" altLang="en-US" dirty="0"/>
              <a:t>最後</a:t>
            </a:r>
            <a:r>
              <a:rPr lang="zh-TW" altLang="en-US" dirty="0" smtClean="0"/>
              <a:t>利用</a:t>
            </a:r>
            <a:r>
              <a:rPr lang="en-US" altLang="zh-TW" dirty="0" err="1" smtClean="0"/>
              <a:t>Integer.parseInt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)</a:t>
            </a:r>
            <a:r>
              <a:rPr lang="zh-TW" altLang="en-US" dirty="0" smtClean="0"/>
              <a:t>把字串換成數字。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883133"/>
              </p:ext>
            </p:extLst>
          </p:nvPr>
        </p:nvGraphicFramePr>
        <p:xfrm>
          <a:off x="1298448" y="3554306"/>
          <a:ext cx="7141472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03">
                  <a:extLst>
                    <a:ext uri="{9D8B030D-6E8A-4147-A177-3AD203B41FA5}">
                      <a16:colId xmlns:a16="http://schemas.microsoft.com/office/drawing/2014/main" val="2558533104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67166912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422955945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3794831930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99743067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351056597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199338087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84779489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403735365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100183674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896348863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68637325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146619148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730143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4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/>
                        <a:t>Addr</a:t>
                      </a:r>
                      <a:r>
                        <a:rPr lang="en-US" altLang="zh-TW" b="1" dirty="0" smtClean="0"/>
                        <a:t>=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0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1867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67606" y="608688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Example09_01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5828" y="1399164"/>
            <a:ext cx="5208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類似：</a:t>
            </a:r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leetcode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之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1108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. Defanging an IP Address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取得四個數字版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622" y="1322064"/>
            <a:ext cx="5359908" cy="52014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請輸入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IP:"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{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indexOf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'.'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numStr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substring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substring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96EC3F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numStr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96EC3F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"::"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cxnSp>
        <p:nvCxnSpPr>
          <p:cNvPr id="6" name="直線單箭頭接點 5"/>
          <p:cNvCxnSpPr>
            <a:stCxn id="10" idx="1"/>
          </p:cNvCxnSpPr>
          <p:nvPr/>
        </p:nvCxnSpPr>
        <p:spPr>
          <a:xfrm flipH="1" flipV="1">
            <a:off x="5989321" y="4242816"/>
            <a:ext cx="1039504" cy="2472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10" idx="1"/>
          </p:cNvCxnSpPr>
          <p:nvPr/>
        </p:nvCxnSpPr>
        <p:spPr>
          <a:xfrm flipH="1" flipV="1">
            <a:off x="5102353" y="4425696"/>
            <a:ext cx="1926472" cy="64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28825" y="4166862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注意一下起點與終點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zh-TW" altLang="en-US" dirty="0"/>
              <a:t>子字串不含終點值的字元。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073" y="1636948"/>
            <a:ext cx="3695700" cy="2009775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6684832" y="5959139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</a:t>
            </a:r>
            <a:r>
              <a:rPr lang="en-US" altLang="zh-TW" dirty="0" smtClean="0">
                <a:solidFill>
                  <a:srgbClr val="0070C0"/>
                </a:solidFill>
              </a:rPr>
              <a:t>s.</a:t>
            </a:r>
            <a:r>
              <a:rPr lang="zh-TW" altLang="en-US" dirty="0" smtClean="0">
                <a:solidFill>
                  <a:srgbClr val="0070C0"/>
                </a:solidFill>
              </a:rPr>
              <a:t>字串有</a:t>
            </a:r>
            <a:r>
              <a:rPr lang="en-US" altLang="zh-TW" dirty="0" smtClean="0">
                <a:solidFill>
                  <a:srgbClr val="0070C0"/>
                </a:solidFill>
              </a:rPr>
              <a:t>replace()</a:t>
            </a:r>
            <a:r>
              <a:rPr lang="zh-TW" altLang="en-US" dirty="0" smtClean="0">
                <a:solidFill>
                  <a:srgbClr val="0070C0"/>
                </a:solidFill>
              </a:rPr>
              <a:t>方法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可以達到一樣效果！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3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範例一參考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純格式改變版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考慮如下圖，純粹只轉換格式，可以用見到</a:t>
            </a:r>
            <a:r>
              <a:rPr lang="en-US" altLang="zh-TW" dirty="0" smtClean="0"/>
              <a:t>“.”</a:t>
            </a:r>
            <a:r>
              <a:rPr lang="zh-TW" altLang="en-US" dirty="0" smtClean="0"/>
              <a:t>改為</a:t>
            </a:r>
            <a:r>
              <a:rPr lang="en-US" altLang="zh-TW" dirty="0" smtClean="0"/>
              <a:t>“::”</a:t>
            </a:r>
            <a:r>
              <a:rPr lang="zh-TW" altLang="en-US" dirty="0" smtClean="0"/>
              <a:t>的方式去做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45018"/>
              </p:ext>
            </p:extLst>
          </p:nvPr>
        </p:nvGraphicFramePr>
        <p:xfrm>
          <a:off x="1042416" y="2606439"/>
          <a:ext cx="8119879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127">
                  <a:extLst>
                    <a:ext uri="{9D8B030D-6E8A-4147-A177-3AD203B41FA5}">
                      <a16:colId xmlns:a16="http://schemas.microsoft.com/office/drawing/2014/main" val="2558533104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67166912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422955945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3794831930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99743067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351056597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99338087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84779489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403735365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00183674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896348863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68637325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46619148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73014379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409031907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962070862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767739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4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err="1" smtClean="0"/>
                        <a:t>Addr</a:t>
                      </a:r>
                      <a:r>
                        <a:rPr lang="en-US" altLang="zh-TW" sz="1600" b="1" dirty="0" smtClean="0"/>
                        <a:t>=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9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2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6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8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0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Result=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9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2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7013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81877" y="4100975"/>
            <a:ext cx="6096000" cy="23083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nn-NO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'.'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result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"::"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result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20081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3520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20411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54630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86789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8405"/>
              </p:ext>
            </p:extLst>
          </p:nvPr>
        </p:nvGraphicFramePr>
        <p:xfrm>
          <a:off x="2153287" y="2986316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64191"/>
              </p:ext>
            </p:extLst>
          </p:nvPr>
        </p:nvGraphicFramePr>
        <p:xfrm>
          <a:off x="2153287" y="2986689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718477"/>
              </p:ext>
            </p:extLst>
          </p:nvPr>
        </p:nvGraphicFramePr>
        <p:xfrm>
          <a:off x="2153287" y="2986928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72324"/>
              </p:ext>
            </p:extLst>
          </p:nvPr>
        </p:nvGraphicFramePr>
        <p:xfrm>
          <a:off x="2153287" y="2986928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96619"/>
              </p:ext>
            </p:extLst>
          </p:nvPr>
        </p:nvGraphicFramePr>
        <p:xfrm>
          <a:off x="2153287" y="2975570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66658"/>
              </p:ext>
            </p:extLst>
          </p:nvPr>
        </p:nvGraphicFramePr>
        <p:xfrm>
          <a:off x="2153287" y="2978981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30764"/>
              </p:ext>
            </p:extLst>
          </p:nvPr>
        </p:nvGraphicFramePr>
        <p:xfrm>
          <a:off x="2153287" y="2984354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99118"/>
              </p:ext>
            </p:extLst>
          </p:nvPr>
        </p:nvGraphicFramePr>
        <p:xfrm>
          <a:off x="2153287" y="2985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10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羅馬數字轉阿拉伯數字</a:t>
            </a:r>
            <a:endParaRPr lang="zh-TW" altLang="en-US" dirty="0"/>
          </a:p>
        </p:txBody>
      </p:sp>
      <p:sp>
        <p:nvSpPr>
          <p:cNvPr id="17" name="內容版面配置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羅馬數字對應符號與數值如右表。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數值如右右表：</a:t>
            </a:r>
            <a:endParaRPr lang="en-US" altLang="zh-TW" dirty="0" smtClean="0"/>
          </a:p>
          <a:p>
            <a:r>
              <a:rPr lang="zh-TW" altLang="en-US" dirty="0" smtClean="0"/>
              <a:t>遇到</a:t>
            </a:r>
            <a:r>
              <a:rPr lang="en-US" altLang="zh-TW" dirty="0" smtClean="0"/>
              <a:t>4,9,40,90…</a:t>
            </a:r>
            <a:r>
              <a:rPr lang="zh-TW" altLang="en-US" dirty="0" smtClean="0"/>
              <a:t>會出現左小右大</a:t>
            </a:r>
            <a:endParaRPr lang="en-US" altLang="zh-TW" dirty="0" smtClean="0"/>
          </a:p>
          <a:p>
            <a:pPr lvl="1"/>
            <a:r>
              <a:rPr lang="zh-TW" altLang="en-US" dirty="0"/>
              <a:t>最多一個小的在</a:t>
            </a:r>
            <a:r>
              <a:rPr lang="zh-TW" altLang="en-US" dirty="0" smtClean="0"/>
              <a:t>前面</a:t>
            </a:r>
            <a:endParaRPr lang="en-US" altLang="zh-TW" dirty="0" smtClean="0"/>
          </a:p>
          <a:p>
            <a:pPr lvl="1"/>
            <a:r>
              <a:rPr lang="zh-TW" altLang="en-US" dirty="0"/>
              <a:t>所以</a:t>
            </a:r>
            <a:r>
              <a:rPr lang="zh-TW" altLang="en-US" dirty="0" smtClean="0"/>
              <a:t>，我們需要偷看下一個符號</a:t>
            </a:r>
            <a:endParaRPr lang="en-US" altLang="zh-TW" dirty="0" smtClean="0"/>
          </a:p>
          <a:p>
            <a:pPr lvl="1"/>
            <a:r>
              <a:rPr lang="zh-TW" altLang="en-US" dirty="0"/>
              <a:t>如果出現左小右大</a:t>
            </a:r>
            <a:r>
              <a:rPr lang="zh-TW" altLang="en-US" dirty="0" smtClean="0"/>
              <a:t>，則兩個字要一起處理。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 err="1"/>
              <a:t>charAt</a:t>
            </a:r>
            <a:r>
              <a:rPr lang="en-US" altLang="zh-TW" dirty="0"/>
              <a:t>(index)</a:t>
            </a:r>
            <a:r>
              <a:rPr lang="zh-TW" altLang="en-US" dirty="0"/>
              <a:t>去看</a:t>
            </a:r>
            <a:r>
              <a:rPr lang="zh-TW" altLang="en-US" dirty="0" smtClean="0"/>
              <a:t>符號。</a:t>
            </a:r>
            <a:endParaRPr lang="en-US" altLang="zh-TW" dirty="0" smtClean="0"/>
          </a:p>
          <a:p>
            <a:r>
              <a:rPr lang="zh-TW" altLang="en-US" dirty="0"/>
              <a:t>寫一個函式回傳每個符號的數值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18" name="內容版面配置區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354758"/>
              </p:ext>
            </p:extLst>
          </p:nvPr>
        </p:nvGraphicFramePr>
        <p:xfrm>
          <a:off x="5511535" y="2160589"/>
          <a:ext cx="20013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665">
                  <a:extLst>
                    <a:ext uri="{9D8B030D-6E8A-4147-A177-3AD203B41FA5}">
                      <a16:colId xmlns:a16="http://schemas.microsoft.com/office/drawing/2014/main" val="3611921572"/>
                    </a:ext>
                  </a:extLst>
                </a:gridCol>
                <a:gridCol w="1000665">
                  <a:extLst>
                    <a:ext uri="{9D8B030D-6E8A-4147-A177-3AD203B41FA5}">
                      <a16:colId xmlns:a16="http://schemas.microsoft.com/office/drawing/2014/main" val="2341321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符號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數值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61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09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79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14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58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1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11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796949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96030"/>
              </p:ext>
            </p:extLst>
          </p:nvPr>
        </p:nvGraphicFramePr>
        <p:xfrm>
          <a:off x="7862464" y="2160589"/>
          <a:ext cx="1154758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379">
                  <a:extLst>
                    <a:ext uri="{9D8B030D-6E8A-4147-A177-3AD203B41FA5}">
                      <a16:colId xmlns:a16="http://schemas.microsoft.com/office/drawing/2014/main" val="536543506"/>
                    </a:ext>
                  </a:extLst>
                </a:gridCol>
                <a:gridCol w="577379">
                  <a:extLst>
                    <a:ext uri="{9D8B030D-6E8A-4147-A177-3AD203B41FA5}">
                      <a16:colId xmlns:a16="http://schemas.microsoft.com/office/drawing/2014/main" val="2234875190"/>
                    </a:ext>
                  </a:extLst>
                </a:gridCol>
              </a:tblGrid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932295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1138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6312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IV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2225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5599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8319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19058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52959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IX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335283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0113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10537"/>
              </p:ext>
            </p:extLst>
          </p:nvPr>
        </p:nvGraphicFramePr>
        <p:xfrm>
          <a:off x="9104062" y="2160589"/>
          <a:ext cx="1411538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4">
                  <a:extLst>
                    <a:ext uri="{9D8B030D-6E8A-4147-A177-3AD203B41FA5}">
                      <a16:colId xmlns:a16="http://schemas.microsoft.com/office/drawing/2014/main" val="536543506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234875190"/>
                    </a:ext>
                  </a:extLst>
                </a:gridCol>
              </a:tblGrid>
              <a:tr h="2708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XXX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932295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XXXI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1138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6312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2225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XLIV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5599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8319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19058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XC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52959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CI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335283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449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CDXLIX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01131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576750" y="598367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Example09_02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11535" y="1327816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leetcode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之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3. Roman to Integer</a:t>
            </a:r>
          </a:p>
        </p:txBody>
      </p:sp>
    </p:spTree>
    <p:extLst>
      <p:ext uri="{BB962C8B-B14F-4D97-AF65-F5344CB8AC3E}">
        <p14:creationId xmlns:p14="http://schemas.microsoft.com/office/powerpoint/2010/main" val="39477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</a:t>
            </a:r>
            <a:r>
              <a:rPr lang="zh-TW" altLang="en-US" dirty="0"/>
              <a:t>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647688"/>
            <a:ext cx="4434162" cy="307776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romanValue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switch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I'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V'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X'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L'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C'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D'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M'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-1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5193792" y="758917"/>
            <a:ext cx="6080760" cy="575542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u="sng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u="sng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 b="1" i="1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請輸入羅馬數字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total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nn-NO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zh-TW" altLang="en-US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romanValue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 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romanValue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zh-TW" altLang="en-US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val2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endParaRPr lang="en-US" altLang="zh-TW" sz="1600" dirty="0">
              <a:solidFill>
                <a:srgbClr val="CC6C1D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+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492240" y="4738968"/>
            <a:ext cx="649224" cy="281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9335192">
            <a:off x="4443416" y="4322948"/>
            <a:ext cx="1966040" cy="1064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411462" y="49445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偷看下一個符號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64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 有幾個</a:t>
            </a:r>
            <a:r>
              <a:rPr lang="en-US" altLang="zh-TW" dirty="0" smtClean="0"/>
              <a:t>words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69586" cy="3880773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輸入英文句子</a:t>
            </a:r>
            <a:r>
              <a:rPr lang="zh-TW" altLang="en-US" dirty="0" smtClean="0"/>
              <a:t>，判斷句子是由幾個字組成？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This is  </a:t>
            </a:r>
            <a:r>
              <a:rPr lang="en-US" altLang="zh-TW" dirty="0"/>
              <a:t>a book</a:t>
            </a:r>
            <a:r>
              <a:rPr lang="en-US" altLang="zh-TW" dirty="0" smtClean="0"/>
              <a:t>.  </a:t>
            </a:r>
            <a:r>
              <a:rPr lang="en-US" altLang="zh-TW" dirty="0" smtClean="0">
                <a:sym typeface="Wingdings" panose="05000000000000000000" pitchFamily="2" charset="2"/>
              </a:rPr>
              <a:t>4</a:t>
            </a:r>
            <a:r>
              <a:rPr lang="zh-TW" altLang="en-US" dirty="0" smtClean="0">
                <a:sym typeface="Wingdings" panose="05000000000000000000" pitchFamily="2" charset="2"/>
              </a:rPr>
              <a:t>個</a:t>
            </a:r>
            <a:r>
              <a:rPr lang="en-US" altLang="zh-TW" dirty="0" smtClean="0">
                <a:sym typeface="Wingdings" panose="05000000000000000000" pitchFamily="2" charset="2"/>
              </a:rPr>
              <a:t>words</a:t>
            </a:r>
            <a:r>
              <a:rPr lang="en-US" altLang="zh-TW" dirty="0">
                <a:sym typeface="Wingdings" panose="05000000000000000000" pitchFamily="2" charset="2"/>
              </a:rPr>
              <a:t/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You are given a string s, return the number of segments in the string</a:t>
            </a:r>
            <a:r>
              <a:rPr lang="en-US" altLang="zh-TW" dirty="0" smtClean="0">
                <a:sym typeface="Wingdings" panose="05000000000000000000" pitchFamily="2" charset="2"/>
              </a:rPr>
              <a:t>.14 words.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基本上就是用空白來</a:t>
            </a:r>
            <a:r>
              <a:rPr lang="zh-TW" altLang="en-US" dirty="0" smtClean="0">
                <a:sym typeface="Wingdings" panose="05000000000000000000" pitchFamily="2" charset="2"/>
              </a:rPr>
              <a:t>判斷隔開一個字。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分析一下</a:t>
            </a:r>
            <a:r>
              <a:rPr lang="zh-TW" altLang="en-US" dirty="0" smtClean="0">
                <a:sym typeface="Wingdings" panose="05000000000000000000" pitchFamily="2" charset="2"/>
              </a:rPr>
              <a:t>：有幾個空白？萬一空白連續？！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用</a:t>
            </a:r>
            <a:r>
              <a:rPr lang="en-US" altLang="zh-TW" dirty="0" smtClean="0">
                <a:sym typeface="Wingdings" panose="05000000000000000000" pitchFamily="2" charset="2"/>
              </a:rPr>
              <a:t>while</a:t>
            </a:r>
            <a:r>
              <a:rPr lang="zh-TW" altLang="en-US" dirty="0" smtClean="0">
                <a:sym typeface="Wingdings" panose="05000000000000000000" pitchFamily="2" charset="2"/>
              </a:rPr>
              <a:t>迴圈來做。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找尋</a:t>
            </a:r>
            <a:r>
              <a:rPr lang="zh-TW" altLang="en-US" dirty="0">
                <a:sym typeface="Wingdings" panose="05000000000000000000" pitchFamily="2" charset="2"/>
              </a:rPr>
              <a:t>下一個空白</a:t>
            </a:r>
            <a:r>
              <a:rPr lang="zh-TW" altLang="en-US" dirty="0" smtClean="0">
                <a:sym typeface="Wingdings" panose="05000000000000000000" pitchFamily="2" charset="2"/>
              </a:rPr>
              <a:t>，用</a:t>
            </a:r>
            <a:r>
              <a:rPr lang="en-US" altLang="zh-TW" dirty="0" err="1" smtClean="0">
                <a:sym typeface="Wingdings" panose="05000000000000000000" pitchFamily="2" charset="2"/>
              </a:rPr>
              <a:t>indexOf</a:t>
            </a:r>
            <a:r>
              <a:rPr lang="en-US" altLang="zh-TW" dirty="0" smtClean="0">
                <a:sym typeface="Wingdings" panose="05000000000000000000" pitchFamily="2" charset="2"/>
              </a:rPr>
              <a:t>(‘ ’);</a:t>
            </a:r>
            <a:r>
              <a:rPr lang="zh-TW" altLang="en-US" dirty="0" smtClean="0">
                <a:sym typeface="Wingdings" panose="05000000000000000000" pitchFamily="2" charset="2"/>
              </a:rPr>
              <a:t>每找到一個空白增加一個字。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如果空白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>
                <a:sym typeface="Wingdings" panose="05000000000000000000" pitchFamily="2" charset="2"/>
              </a:rPr>
              <a:t>index &gt; 0</a:t>
            </a:r>
            <a:r>
              <a:rPr lang="zh-TW" altLang="en-US" dirty="0">
                <a:sym typeface="Wingdings" panose="05000000000000000000" pitchFamily="2" charset="2"/>
              </a:rPr>
              <a:t>表示有新的</a:t>
            </a:r>
            <a:r>
              <a:rPr lang="zh-TW" altLang="en-US" dirty="0" smtClean="0">
                <a:sym typeface="Wingdings" panose="05000000000000000000" pitchFamily="2" charset="2"/>
              </a:rPr>
              <a:t>字，如果</a:t>
            </a:r>
            <a:r>
              <a:rPr lang="en-US" altLang="zh-TW" dirty="0" smtClean="0">
                <a:sym typeface="Wingdings" panose="05000000000000000000" pitchFamily="2" charset="2"/>
              </a:rPr>
              <a:t>index == 0</a:t>
            </a:r>
            <a:r>
              <a:rPr lang="zh-TW" altLang="en-US" dirty="0" smtClean="0">
                <a:sym typeface="Wingdings" panose="05000000000000000000" pitchFamily="2" charset="2"/>
              </a:rPr>
              <a:t>表示為連續空白，要注意可能要扣一個字。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找不到空白就結束了。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讀取文字一整行要</a:t>
            </a:r>
            <a:r>
              <a:rPr lang="zh-TW" altLang="en-US" dirty="0" smtClean="0">
                <a:sym typeface="Wingdings" panose="05000000000000000000" pitchFamily="2" charset="2"/>
              </a:rPr>
              <a:t>用 </a:t>
            </a:r>
            <a:r>
              <a:rPr lang="en-US" altLang="zh-TW" dirty="0" err="1" smtClean="0">
                <a:sym typeface="Wingdings" panose="05000000000000000000" pitchFamily="2" charset="2"/>
              </a:rPr>
              <a:t>nextLine</a:t>
            </a:r>
            <a:r>
              <a:rPr lang="en-US" altLang="zh-TW" dirty="0" smtClean="0">
                <a:sym typeface="Wingdings" panose="05000000000000000000" pitchFamily="2" charset="2"/>
              </a:rPr>
              <a:t>()</a:t>
            </a:r>
          </a:p>
          <a:p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67606" y="616655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Example09_03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6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分析與解法思考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191965"/>
              </p:ext>
            </p:extLst>
          </p:nvPr>
        </p:nvGraphicFramePr>
        <p:xfrm>
          <a:off x="964190" y="1688810"/>
          <a:ext cx="7468610" cy="795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330">
                  <a:extLst>
                    <a:ext uri="{9D8B030D-6E8A-4147-A177-3AD203B41FA5}">
                      <a16:colId xmlns:a16="http://schemas.microsoft.com/office/drawing/2014/main" val="4125956832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4266396410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709112543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3370205157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3586991125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787273250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3284135755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2452568919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463987409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819142664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2372743510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2011037734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3815754893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1289930723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811442396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1487132022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2590194053"/>
                    </a:ext>
                  </a:extLst>
                </a:gridCol>
              </a:tblGrid>
              <a:tr h="3978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01720"/>
                  </a:ext>
                </a:extLst>
              </a:tr>
              <a:tr h="3978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705359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267750"/>
              </p:ext>
            </p:extLst>
          </p:nvPr>
        </p:nvGraphicFramePr>
        <p:xfrm>
          <a:off x="3160840" y="2728008"/>
          <a:ext cx="5271960" cy="795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330">
                  <a:extLst>
                    <a:ext uri="{9D8B030D-6E8A-4147-A177-3AD203B41FA5}">
                      <a16:colId xmlns:a16="http://schemas.microsoft.com/office/drawing/2014/main" val="787273250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3284135755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2452568919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463987409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819142664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2372743510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2011037734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3815754893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1289930723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811442396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1487132022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2590194053"/>
                    </a:ext>
                  </a:extLst>
                </a:gridCol>
              </a:tblGrid>
              <a:tr h="3978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01720"/>
                  </a:ext>
                </a:extLst>
              </a:tr>
              <a:tr h="3978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705359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82408" y="5420875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count</a:t>
            </a:r>
            <a:r>
              <a:rPr lang="zh-TW" altLang="en-US" dirty="0" smtClean="0"/>
              <a:t>：紀錄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en-US" altLang="zh-TW" dirty="0" err="1" smtClean="0"/>
              <a:t>Idx</a:t>
            </a:r>
            <a:r>
              <a:rPr lang="zh-TW" altLang="en-US" dirty="0" smtClean="0"/>
              <a:t>：下一個空白編號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87944" y="1763529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Idx</a:t>
            </a:r>
            <a:r>
              <a:rPr lang="en-US" altLang="zh-TW" dirty="0" smtClean="0"/>
              <a:t> = 4</a:t>
            </a:r>
          </a:p>
          <a:p>
            <a:r>
              <a:rPr lang="en-US" altLang="zh-TW" dirty="0" smtClean="0"/>
              <a:t>Count = 1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677319" y="2772313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Idx</a:t>
            </a:r>
            <a:r>
              <a:rPr lang="en-US" altLang="zh-TW" dirty="0" smtClean="0"/>
              <a:t> = 2</a:t>
            </a:r>
          </a:p>
          <a:p>
            <a:r>
              <a:rPr lang="en-US" altLang="zh-TW" dirty="0" smtClean="0"/>
              <a:t>Count = 2</a:t>
            </a:r>
            <a:endParaRPr lang="zh-TW" altLang="en-US" dirty="0"/>
          </a:p>
        </p:txBody>
      </p:sp>
      <p:graphicFrame>
        <p:nvGraphicFramePr>
          <p:cNvPr id="1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567215"/>
              </p:ext>
            </p:extLst>
          </p:nvPr>
        </p:nvGraphicFramePr>
        <p:xfrm>
          <a:off x="4478830" y="3718065"/>
          <a:ext cx="3953970" cy="795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330">
                  <a:extLst>
                    <a:ext uri="{9D8B030D-6E8A-4147-A177-3AD203B41FA5}">
                      <a16:colId xmlns:a16="http://schemas.microsoft.com/office/drawing/2014/main" val="463987409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819142664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2372743510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2011037734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3815754893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1289930723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811442396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1487132022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2590194053"/>
                    </a:ext>
                  </a:extLst>
                </a:gridCol>
              </a:tblGrid>
              <a:tr h="3978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01720"/>
                  </a:ext>
                </a:extLst>
              </a:tr>
              <a:tr h="39788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705359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8694570" y="3718065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Idx</a:t>
            </a:r>
            <a:r>
              <a:rPr lang="en-US" altLang="zh-TW" dirty="0" smtClean="0"/>
              <a:t> = 0</a:t>
            </a:r>
          </a:p>
          <a:p>
            <a:r>
              <a:rPr lang="en-US" altLang="zh-TW" dirty="0" smtClean="0"/>
              <a:t>Count = 2</a:t>
            </a:r>
            <a:endParaRPr lang="zh-TW" altLang="en-US" dirty="0"/>
          </a:p>
        </p:txBody>
      </p:sp>
      <p:sp>
        <p:nvSpPr>
          <p:cNvPr id="18" name="上彎箭號 17"/>
          <p:cNvSpPr/>
          <p:nvPr/>
        </p:nvSpPr>
        <p:spPr>
          <a:xfrm rot="5400000">
            <a:off x="2137497" y="2672321"/>
            <a:ext cx="526473" cy="63784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286931" y="325448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取</a:t>
            </a:r>
            <a:r>
              <a:rPr lang="en-US" altLang="zh-TW" dirty="0" smtClean="0"/>
              <a:t>substring</a:t>
            </a:r>
            <a:endParaRPr lang="zh-TW" altLang="en-US" dirty="0"/>
          </a:p>
        </p:txBody>
      </p:sp>
      <p:graphicFrame>
        <p:nvGraphicFramePr>
          <p:cNvPr id="20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183792"/>
              </p:ext>
            </p:extLst>
          </p:nvPr>
        </p:nvGraphicFramePr>
        <p:xfrm>
          <a:off x="4975668" y="4821901"/>
          <a:ext cx="3514640" cy="795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330">
                  <a:extLst>
                    <a:ext uri="{9D8B030D-6E8A-4147-A177-3AD203B41FA5}">
                      <a16:colId xmlns:a16="http://schemas.microsoft.com/office/drawing/2014/main" val="819142664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2372743510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2011037734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3815754893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1289930723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811442396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1487132022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2590194053"/>
                    </a:ext>
                  </a:extLst>
                </a:gridCol>
              </a:tblGrid>
              <a:tr h="3978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01720"/>
                  </a:ext>
                </a:extLst>
              </a:tr>
              <a:tr h="3978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705359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8694570" y="4813256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Idx</a:t>
            </a:r>
            <a:r>
              <a:rPr lang="en-US" altLang="zh-TW" dirty="0" smtClean="0"/>
              <a:t> = 1</a:t>
            </a:r>
          </a:p>
          <a:p>
            <a:r>
              <a:rPr lang="en-US" altLang="zh-TW" dirty="0" smtClean="0"/>
              <a:t>Count =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47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字串是甚麼？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好吃嗎？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zh-TW" altLang="en-US" b="1" dirty="0" smtClean="0">
                <a:solidFill>
                  <a:srgbClr val="FF0000"/>
                </a:solidFill>
              </a:rPr>
              <a:t>字元</a:t>
            </a:r>
            <a:r>
              <a:rPr lang="en-US" altLang="zh-TW" b="1" dirty="0" smtClean="0">
                <a:solidFill>
                  <a:srgbClr val="FF0000"/>
                </a:solidFill>
              </a:rPr>
              <a:t>(char)</a:t>
            </a:r>
            <a:r>
              <a:rPr lang="zh-TW" altLang="en-US" dirty="0" smtClean="0"/>
              <a:t>所</a:t>
            </a:r>
            <a:r>
              <a:rPr lang="zh-TW" altLang="en-US" dirty="0"/>
              <a:t>組成的一串</a:t>
            </a:r>
            <a:r>
              <a:rPr lang="zh-TW" altLang="en-US" b="1" dirty="0"/>
              <a:t>文字符號</a:t>
            </a:r>
            <a:r>
              <a:rPr lang="zh-TW" altLang="en-US" dirty="0"/>
              <a:t>，稱之為字串，在</a:t>
            </a:r>
            <a:r>
              <a:rPr lang="en-US" altLang="zh-TW" dirty="0"/>
              <a:t>Java</a:t>
            </a:r>
            <a:r>
              <a:rPr lang="zh-TW" altLang="en-US" dirty="0"/>
              <a:t>中字串可以使用</a:t>
            </a:r>
            <a:r>
              <a:rPr lang="en-US" altLang="zh-TW" b="1" dirty="0">
                <a:solidFill>
                  <a:srgbClr val="FF0000"/>
                </a:solidFill>
              </a:rPr>
              <a:t>String</a:t>
            </a:r>
            <a:r>
              <a:rPr lang="zh-TW" altLang="en-US" b="1" dirty="0"/>
              <a:t>類別</a:t>
            </a:r>
            <a:r>
              <a:rPr lang="zh-TW" altLang="en-US" dirty="0"/>
              <a:t>來建</a:t>
            </a:r>
            <a:r>
              <a:rPr lang="zh-TW" altLang="en-US" dirty="0" smtClean="0"/>
              <a:t>構。</a:t>
            </a:r>
            <a:endParaRPr lang="en-US" altLang="zh-TW" dirty="0" smtClean="0"/>
          </a:p>
          <a:p>
            <a:r>
              <a:rPr lang="zh-TW" altLang="en-US" dirty="0"/>
              <a:t>字串的本質是</a:t>
            </a:r>
            <a:r>
              <a:rPr lang="zh-TW" altLang="en-US" b="1" dirty="0"/>
              <a:t>字元</a:t>
            </a:r>
            <a:r>
              <a:rPr lang="zh-TW" altLang="en-US" dirty="0"/>
              <a:t>（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）</a:t>
            </a:r>
            <a:r>
              <a:rPr lang="zh-TW" altLang="en-US" dirty="0"/>
              <a:t>型態的</a:t>
            </a:r>
            <a:r>
              <a:rPr lang="zh-TW" altLang="en-US" b="1" dirty="0" smtClean="0"/>
              <a:t>陣列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假設字串宣告如下：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String s = “Hello”;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你</a:t>
            </a:r>
            <a:r>
              <a:rPr lang="zh-TW" altLang="en-US" dirty="0"/>
              <a:t>可以把它想像</a:t>
            </a:r>
            <a:r>
              <a:rPr lang="zh-TW" altLang="en-US" dirty="0" smtClean="0"/>
              <a:t>成是由如下的字元陣列。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char cc[] = new char[] {‘H’, ‘e’, ‘l’, ‘l’, ‘o’};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68583"/>
              </p:ext>
            </p:extLst>
          </p:nvPr>
        </p:nvGraphicFramePr>
        <p:xfrm>
          <a:off x="2861058" y="4980770"/>
          <a:ext cx="2695785" cy="478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57">
                  <a:extLst>
                    <a:ext uri="{9D8B030D-6E8A-4147-A177-3AD203B41FA5}">
                      <a16:colId xmlns:a16="http://schemas.microsoft.com/office/drawing/2014/main" val="2544122927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200045634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309776055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502311654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405381161"/>
                    </a:ext>
                  </a:extLst>
                </a:gridCol>
              </a:tblGrid>
              <a:tr h="47819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‘H’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‘e’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‘l’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‘l’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‘o’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0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55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" y="1261872"/>
            <a:ext cx="5830821" cy="52299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763" y="1261872"/>
            <a:ext cx="3880014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課後練習題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把輸入的字串反過來輸出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</a:t>
            </a:r>
            <a:r>
              <a:rPr lang="en-US" altLang="zh-TW" dirty="0" smtClean="0"/>
              <a:t>abc325 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輸出：</a:t>
            </a:r>
            <a:r>
              <a:rPr lang="en-US" altLang="zh-TW" dirty="0" smtClean="0">
                <a:sym typeface="Wingdings" panose="05000000000000000000" pitchFamily="2" charset="2"/>
              </a:rPr>
              <a:t>523cba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把輸入字串中的</a:t>
            </a:r>
            <a:r>
              <a:rPr lang="en-US" altLang="zh-TW" dirty="0" err="1" smtClean="0">
                <a:sym typeface="Wingdings" panose="05000000000000000000" pitchFamily="2" charset="2"/>
              </a:rPr>
              <a:t>a,e,i,o,u</a:t>
            </a:r>
            <a:r>
              <a:rPr lang="zh-TW" altLang="en-US" dirty="0" smtClean="0">
                <a:sym typeface="Wingdings" panose="05000000000000000000" pitchFamily="2" charset="2"/>
              </a:rPr>
              <a:t>全去掉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輸入：</a:t>
            </a:r>
            <a:r>
              <a:rPr lang="en-US" altLang="zh-TW" dirty="0">
                <a:sym typeface="Wingdings" panose="05000000000000000000" pitchFamily="2" charset="2"/>
              </a:rPr>
              <a:t>This is a book.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輸出：</a:t>
            </a:r>
            <a:r>
              <a:rPr lang="en-US" altLang="zh-TW" dirty="0" err="1" smtClean="0">
                <a:sym typeface="Wingdings" panose="05000000000000000000" pitchFamily="2" charset="2"/>
              </a:rPr>
              <a:t>Ths</a:t>
            </a:r>
            <a:r>
              <a:rPr lang="en-US" altLang="zh-TW" dirty="0" smtClean="0">
                <a:sym typeface="Wingdings" panose="05000000000000000000" pitchFamily="2" charset="2"/>
              </a:rPr>
              <a:t> s  bk.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把輸入的字串依照</a:t>
            </a:r>
            <a:r>
              <a:rPr lang="en-US" altLang="zh-TW" dirty="0">
                <a:sym typeface="Wingdings" panose="05000000000000000000" pitchFamily="2" charset="2"/>
              </a:rPr>
              <a:t>ASCII</a:t>
            </a:r>
            <a:r>
              <a:rPr lang="zh-TW" altLang="en-US" dirty="0">
                <a:sym typeface="Wingdings" panose="05000000000000000000" pitchFamily="2" charset="2"/>
              </a:rPr>
              <a:t>增加</a:t>
            </a:r>
            <a:r>
              <a:rPr lang="en-US" altLang="zh-TW" dirty="0">
                <a:sym typeface="Wingdings" panose="05000000000000000000" pitchFamily="2" charset="2"/>
              </a:rPr>
              <a:t>1</a:t>
            </a:r>
            <a:r>
              <a:rPr lang="zh-TW" altLang="en-US" dirty="0">
                <a:sym typeface="Wingdings" panose="05000000000000000000" pitchFamily="2" charset="2"/>
              </a:rPr>
              <a:t>後輸出</a:t>
            </a:r>
            <a:r>
              <a:rPr lang="en-US" altLang="zh-TW" dirty="0">
                <a:sym typeface="Wingdings" panose="05000000000000000000" pitchFamily="2" charset="2"/>
              </a:rPr>
              <a:t>(z</a:t>
            </a:r>
            <a:r>
              <a:rPr lang="zh-TW" altLang="en-US" dirty="0">
                <a:sym typeface="Wingdings" panose="05000000000000000000" pitchFamily="2" charset="2"/>
              </a:rPr>
              <a:t>繞回</a:t>
            </a:r>
            <a:r>
              <a:rPr lang="en-US" altLang="zh-TW" dirty="0">
                <a:sym typeface="Wingdings" panose="05000000000000000000" pitchFamily="2" charset="2"/>
              </a:rPr>
              <a:t>a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輸入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TW" dirty="0" smtClean="0">
                <a:sym typeface="Wingdings" panose="05000000000000000000" pitchFamily="2" charset="2"/>
              </a:rPr>
              <a:t>this </a:t>
            </a:r>
            <a:r>
              <a:rPr lang="en-US" altLang="zh-TW" dirty="0">
                <a:sym typeface="Wingdings" panose="05000000000000000000" pitchFamily="2" charset="2"/>
              </a:rPr>
              <a:t>is a book. </a:t>
            </a:r>
            <a:r>
              <a:rPr lang="zh-TW" altLang="en-US" dirty="0">
                <a:sym typeface="Wingdings" panose="05000000000000000000" pitchFamily="2" charset="2"/>
              </a:rPr>
              <a:t>輸出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TW" dirty="0" err="1" smtClean="0">
                <a:sym typeface="Wingdings" panose="05000000000000000000" pitchFamily="2" charset="2"/>
              </a:rPr>
              <a:t>uijt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jt</a:t>
            </a:r>
            <a:r>
              <a:rPr lang="en-US" altLang="zh-TW" dirty="0" smtClean="0">
                <a:sym typeface="Wingdings" panose="05000000000000000000" pitchFamily="2" charset="2"/>
              </a:rPr>
              <a:t> b </a:t>
            </a:r>
            <a:r>
              <a:rPr lang="en-US" altLang="zh-TW" dirty="0" err="1" smtClean="0">
                <a:sym typeface="Wingdings" panose="05000000000000000000" pitchFamily="2" charset="2"/>
              </a:rPr>
              <a:t>cppl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可先只做小寫轉換，寫完再加上大小寫混合。</a:t>
            </a:r>
            <a:endParaRPr lang="en-US" altLang="zh-TW" dirty="0" smtClean="0"/>
          </a:p>
          <a:p>
            <a:pPr lvl="1"/>
            <a:r>
              <a:rPr lang="zh-TW" altLang="en-US" dirty="0"/>
              <a:t>最簡單的</a:t>
            </a:r>
            <a:r>
              <a:rPr lang="zh-TW" altLang="en-US" dirty="0" smtClean="0"/>
              <a:t>編碼加密！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7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課後練習</a:t>
            </a:r>
            <a:r>
              <a:rPr lang="zh-TW" altLang="en-US" dirty="0" smtClean="0"/>
              <a:t>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輸入一長串數字</a:t>
            </a:r>
            <a:r>
              <a:rPr lang="en-US" altLang="zh-TW" dirty="0" smtClean="0"/>
              <a:t>(</a:t>
            </a:r>
            <a:r>
              <a:rPr lang="zh-TW" altLang="en-US" dirty="0"/>
              <a:t>數字很長超過</a:t>
            </a:r>
            <a:r>
              <a:rPr lang="en-US" altLang="zh-TW" dirty="0"/>
              <a:t>20</a:t>
            </a:r>
            <a:r>
              <a:rPr lang="zh-TW" altLang="en-US" dirty="0" smtClean="0"/>
              <a:t>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，判斷是不是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的倍數！</a:t>
            </a:r>
            <a:endParaRPr lang="en-US" altLang="zh-TW" dirty="0" smtClean="0"/>
          </a:p>
          <a:p>
            <a:pPr lvl="1"/>
            <a:r>
              <a:rPr lang="zh-TW" altLang="en-US" dirty="0"/>
              <a:t>因為</a:t>
            </a:r>
            <a:r>
              <a:rPr lang="zh-TW" altLang="en-US" dirty="0" smtClean="0"/>
              <a:t>數字</a:t>
            </a:r>
            <a:r>
              <a:rPr lang="zh-TW" altLang="en-US" dirty="0"/>
              <a:t>很大，</a:t>
            </a:r>
            <a:r>
              <a:rPr lang="zh-TW" altLang="en-US" dirty="0" smtClean="0"/>
              <a:t>所以不能用輸入整數，只能用輸入字串。所以也</a:t>
            </a:r>
            <a:r>
              <a:rPr lang="zh-TW" altLang="en-US" dirty="0"/>
              <a:t>不</a:t>
            </a:r>
            <a:r>
              <a:rPr lang="zh-TW" altLang="en-US" dirty="0" smtClean="0"/>
              <a:t>可以直接用</a:t>
            </a:r>
            <a:r>
              <a:rPr lang="en-US" altLang="zh-TW" dirty="0"/>
              <a:t>%</a:t>
            </a:r>
            <a:r>
              <a:rPr lang="zh-TW" altLang="en-US" dirty="0" smtClean="0"/>
              <a:t>，因為字串無法用</a:t>
            </a:r>
            <a:r>
              <a:rPr lang="en-US" altLang="zh-TW" dirty="0" smtClean="0"/>
              <a:t>%</a:t>
            </a:r>
            <a:r>
              <a:rPr lang="zh-TW" altLang="en-US" dirty="0" smtClean="0"/>
              <a:t>計算。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，奇位數字與偶位數字的和相差若為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的倍數則該數為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pPr lvl="1"/>
            <a:r>
              <a:rPr lang="zh-TW" altLang="en-US" dirty="0"/>
              <a:t>字串輸入</a:t>
            </a:r>
            <a:r>
              <a:rPr lang="zh-TW" altLang="en-US" dirty="0" smtClean="0"/>
              <a:t>，分別計算奇位數字之和與偶位數字之和，相減取絕對值，再用</a:t>
            </a:r>
            <a:r>
              <a:rPr lang="en-US" altLang="zh-TW" dirty="0" smtClean="0"/>
              <a:t>%11</a:t>
            </a:r>
            <a:r>
              <a:rPr lang="zh-TW" altLang="en-US" dirty="0" smtClean="0"/>
              <a:t>去算。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82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StringBuffer</a:t>
            </a:r>
            <a:r>
              <a:rPr lang="zh-TW" altLang="en-US" dirty="0"/>
              <a:t>與</a:t>
            </a:r>
            <a:r>
              <a:rPr lang="en-US" altLang="zh-TW" dirty="0" err="1" smtClean="0"/>
              <a:t>StringBuilder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6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StringBuilder</a:t>
            </a:r>
            <a:r>
              <a:rPr lang="zh-TW" altLang="en-US" dirty="0"/>
              <a:t>和</a:t>
            </a:r>
            <a:r>
              <a:rPr lang="en-US" altLang="zh-TW" dirty="0" err="1"/>
              <a:t>StringBuffer</a:t>
            </a:r>
            <a:r>
              <a:rPr lang="zh-TW" altLang="en-US" dirty="0"/>
              <a:t>是</a:t>
            </a:r>
            <a:r>
              <a:rPr lang="en-US" altLang="zh-TW" dirty="0"/>
              <a:t>String</a:t>
            </a:r>
            <a:r>
              <a:rPr lang="zh-TW" altLang="en-US" dirty="0"/>
              <a:t>類的同伴類。它們表示一個可變的字符序列。</a:t>
            </a:r>
            <a:r>
              <a:rPr lang="en-US" altLang="zh-TW" dirty="0" err="1"/>
              <a:t>StringBuffer</a:t>
            </a:r>
            <a:r>
              <a:rPr lang="zh-TW" altLang="en-US" dirty="0"/>
              <a:t>是</a:t>
            </a:r>
            <a:r>
              <a:rPr lang="zh-TW" altLang="en-US" b="1" dirty="0"/>
              <a:t>線</a:t>
            </a:r>
            <a:r>
              <a:rPr lang="zh-TW" altLang="en-US" b="1" dirty="0" smtClean="0"/>
              <a:t>程安全</a:t>
            </a:r>
            <a:r>
              <a:rPr lang="en-US" altLang="zh-TW" b="1" dirty="0" smtClean="0"/>
              <a:t>(Thread-Safe)</a:t>
            </a:r>
            <a:r>
              <a:rPr lang="zh-TW" altLang="en-US" dirty="0" smtClean="0"/>
              <a:t>的</a:t>
            </a:r>
            <a:r>
              <a:rPr lang="zh-TW" altLang="en-US" dirty="0"/>
              <a:t>，</a:t>
            </a:r>
            <a:r>
              <a:rPr lang="en-US" altLang="zh-TW" dirty="0" err="1"/>
              <a:t>StringBuilder</a:t>
            </a:r>
            <a:r>
              <a:rPr lang="zh-TW" altLang="en-US" dirty="0"/>
              <a:t>不是線程安全的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兩者類似</a:t>
            </a:r>
            <a:r>
              <a:rPr lang="zh-TW" altLang="en-US" dirty="0" smtClean="0"/>
              <a:t>，建議要用就直接用</a:t>
            </a:r>
            <a:r>
              <a:rPr lang="en-US" altLang="zh-TW" dirty="0" err="1" smtClean="0"/>
              <a:t>StringBuffer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不考慮分散式或是說同步執行，才會用</a:t>
            </a:r>
            <a:r>
              <a:rPr lang="en-US" altLang="zh-TW" dirty="0" err="1" smtClean="0"/>
              <a:t>StringBuild</a:t>
            </a:r>
            <a:endParaRPr lang="en-US" altLang="zh-TW" dirty="0" smtClean="0"/>
          </a:p>
          <a:p>
            <a:r>
              <a:rPr lang="zh-TW" altLang="en-US" dirty="0"/>
              <a:t>兩者的操作方式一模一樣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後面</a:t>
            </a:r>
            <a:r>
              <a:rPr lang="zh-TW" altLang="en-US" dirty="0" smtClean="0"/>
              <a:t>只</a:t>
            </a:r>
            <a:r>
              <a:rPr lang="zh-TW" altLang="en-US" dirty="0"/>
              <a:t>以</a:t>
            </a:r>
            <a:r>
              <a:rPr lang="en-US" altLang="zh-TW" dirty="0" err="1"/>
              <a:t>StringBuilder</a:t>
            </a:r>
            <a:r>
              <a:rPr lang="zh-TW" altLang="en-US" dirty="0"/>
              <a:t>為</a:t>
            </a:r>
            <a:r>
              <a:rPr lang="zh-TW" altLang="en-US" dirty="0" smtClean="0"/>
              <a:t>例。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342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StringBuilder</a:t>
            </a:r>
            <a:r>
              <a:rPr lang="zh-TW" altLang="en-US" dirty="0" smtClean="0"/>
              <a:t>如何宣告或是產生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三個基本方式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以及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36904" y="2630346"/>
            <a:ext cx="720242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 sb1  = new </a:t>
            </a:r>
            <a:r>
              <a:rPr lang="en-US" altLang="zh-TW" dirty="0" err="1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();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 sb2  = new </a:t>
            </a:r>
            <a:r>
              <a:rPr lang="en-US" altLang="zh-TW" dirty="0" err="1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("Here is  the   content");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 sb3  = new </a:t>
            </a:r>
            <a:r>
              <a:rPr lang="en-US" altLang="zh-TW" dirty="0" err="1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(200);</a:t>
            </a:r>
            <a:endParaRPr lang="zh-TW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6904" y="4151187"/>
            <a:ext cx="720242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+mj-ea"/>
                <a:ea typeface="+mj-ea"/>
              </a:rPr>
              <a:t>String ss1 = </a:t>
            </a:r>
            <a:r>
              <a:rPr lang="en-US" altLang="zh-TW" dirty="0" smtClean="0">
                <a:solidFill>
                  <a:schemeClr val="bg1"/>
                </a:solidFill>
                <a:latin typeface="+mj-ea"/>
              </a:rPr>
              <a:t>"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Here is  the   content</a:t>
            </a:r>
            <a:r>
              <a:rPr lang="en-US" altLang="zh-TW" dirty="0" smtClean="0">
                <a:solidFill>
                  <a:schemeClr val="bg1"/>
                </a:solidFill>
                <a:latin typeface="+mj-ea"/>
              </a:rPr>
              <a:t>"; </a:t>
            </a:r>
          </a:p>
          <a:p>
            <a:r>
              <a:rPr lang="en-US" altLang="zh-TW" dirty="0" err="1" smtClean="0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 smtClean="0">
                <a:solidFill>
                  <a:schemeClr val="bg1"/>
                </a:solidFill>
                <a:latin typeface="+mj-ea"/>
                <a:ea typeface="+mj-ea"/>
              </a:rPr>
              <a:t> sb4  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= new </a:t>
            </a:r>
            <a:r>
              <a:rPr lang="en-US" altLang="zh-TW" dirty="0" err="1" smtClean="0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 smtClean="0">
                <a:solidFill>
                  <a:schemeClr val="bg1"/>
                </a:solidFill>
                <a:latin typeface="+mj-ea"/>
                <a:ea typeface="+mj-ea"/>
              </a:rPr>
              <a:t>(ss1);</a:t>
            </a:r>
            <a:endParaRPr lang="zh-TW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弧形 5"/>
          <p:cNvSpPr/>
          <p:nvPr/>
        </p:nvSpPr>
        <p:spPr>
          <a:xfrm>
            <a:off x="1828800" y="3985850"/>
            <a:ext cx="3639312" cy="977004"/>
          </a:xfrm>
          <a:prstGeom prst="arc">
            <a:avLst>
              <a:gd name="adj1" fmla="val 11491993"/>
              <a:gd name="adj2" fmla="val 2153836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2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StringBuilder</a:t>
            </a:r>
            <a:r>
              <a:rPr lang="zh-TW" altLang="en-US" dirty="0" smtClean="0"/>
              <a:t>的有用屬性常用方法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9381066" cy="388077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屬性：</a:t>
            </a:r>
            <a:r>
              <a:rPr lang="en-US" altLang="zh-TW" dirty="0" smtClean="0"/>
              <a:t>Length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Capacity</a:t>
            </a:r>
          </a:p>
          <a:p>
            <a:pPr lvl="1"/>
            <a:r>
              <a:rPr lang="en-US" altLang="zh-TW" dirty="0" smtClean="0"/>
              <a:t>Length</a:t>
            </a:r>
            <a:r>
              <a:rPr lang="zh-TW" altLang="en-US" dirty="0" smtClean="0"/>
              <a:t>：內容文字的真實長度。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Capacity</a:t>
            </a:r>
            <a:r>
              <a:rPr lang="zh-TW" altLang="en-US" dirty="0" smtClean="0"/>
              <a:t>：記憶體保留的容量，一般就是大於或等於</a:t>
            </a:r>
            <a:r>
              <a:rPr lang="en-US" altLang="zh-TW" dirty="0" smtClean="0"/>
              <a:t>Length</a:t>
            </a:r>
            <a:r>
              <a:rPr lang="zh-TW" altLang="en-US" dirty="0" smtClean="0"/>
              <a:t>。一旦不足會自動增加。</a:t>
            </a:r>
            <a:endParaRPr lang="en-US" altLang="zh-TW" dirty="0" smtClean="0"/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：以</a:t>
            </a:r>
            <a:r>
              <a:rPr lang="en-US" altLang="zh-TW" dirty="0" err="1" smtClean="0"/>
              <a:t>StringBuilder</a:t>
            </a:r>
            <a:r>
              <a:rPr lang="en-US" altLang="zh-TW" dirty="0" smtClean="0"/>
              <a:t>  sb1= new </a:t>
            </a:r>
            <a:r>
              <a:rPr lang="en-US" altLang="zh-TW" dirty="0" err="1" smtClean="0"/>
              <a:t>StringBuilder</a:t>
            </a:r>
            <a:r>
              <a:rPr lang="en-US" altLang="zh-TW" dirty="0" smtClean="0"/>
              <a:t>(“1234abcd”);</a:t>
            </a:r>
            <a:r>
              <a:rPr lang="zh-TW" altLang="en-US" dirty="0" smtClean="0"/>
              <a:t>  </a:t>
            </a:r>
            <a:r>
              <a:rPr lang="en-US" altLang="zh-TW" dirty="0" smtClean="0"/>
              <a:t>String ss1=“999” </a:t>
            </a:r>
            <a:r>
              <a:rPr lang="zh-TW" altLang="en-US" dirty="0" smtClean="0"/>
              <a:t>為例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sb1.append(ss1)</a:t>
            </a:r>
            <a:r>
              <a:rPr lang="zh-TW" altLang="en-US" dirty="0" smtClean="0"/>
              <a:t>：把</a:t>
            </a:r>
            <a:r>
              <a:rPr lang="en-US" altLang="zh-TW" dirty="0" smtClean="0"/>
              <a:t>ss1</a:t>
            </a:r>
            <a:r>
              <a:rPr lang="zh-TW" altLang="en-US" dirty="0" smtClean="0"/>
              <a:t>串接在</a:t>
            </a:r>
            <a:r>
              <a:rPr lang="en-US" altLang="zh-TW" dirty="0" smtClean="0"/>
              <a:t>sb1</a:t>
            </a:r>
            <a:r>
              <a:rPr lang="zh-TW" altLang="en-US" dirty="0" smtClean="0"/>
              <a:t>的文字後面。</a:t>
            </a:r>
            <a:endParaRPr lang="en-US" altLang="zh-TW" dirty="0" smtClean="0"/>
          </a:p>
          <a:p>
            <a:pPr lvl="1"/>
            <a:r>
              <a:rPr lang="en-US" altLang="zh-TW" dirty="0"/>
              <a:t>sb1</a:t>
            </a:r>
            <a:r>
              <a:rPr lang="en-US" altLang="zh-TW" dirty="0" smtClean="0"/>
              <a:t>.</a:t>
            </a:r>
            <a:r>
              <a:rPr lang="en-US" altLang="zh-TW" dirty="0"/>
              <a:t> reverse</a:t>
            </a:r>
            <a:r>
              <a:rPr lang="en-US" altLang="zh-TW" dirty="0" smtClean="0"/>
              <a:t>()</a:t>
            </a:r>
            <a:r>
              <a:rPr lang="zh-TW" altLang="en-US" dirty="0"/>
              <a:t>：</a:t>
            </a:r>
            <a:r>
              <a:rPr lang="zh-TW" altLang="en-US" dirty="0" smtClean="0"/>
              <a:t>把</a:t>
            </a:r>
            <a:r>
              <a:rPr lang="en-US" altLang="zh-TW" dirty="0" smtClean="0"/>
              <a:t>sb1</a:t>
            </a:r>
            <a:r>
              <a:rPr lang="zh-TW" altLang="en-US" dirty="0"/>
              <a:t>的</a:t>
            </a:r>
            <a:r>
              <a:rPr lang="zh-TW" altLang="en-US" dirty="0" smtClean="0"/>
              <a:t>文字順序反過來。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sb1. </a:t>
            </a:r>
            <a:r>
              <a:rPr lang="en-US" altLang="zh-TW" dirty="0" err="1" smtClean="0"/>
              <a:t>deleteCharAt</a:t>
            </a:r>
            <a:r>
              <a:rPr lang="en-US" altLang="zh-TW" dirty="0" smtClean="0"/>
              <a:t>(2)</a:t>
            </a:r>
            <a:r>
              <a:rPr lang="zh-TW" altLang="en-US" dirty="0" smtClean="0"/>
              <a:t>：</a:t>
            </a:r>
            <a:r>
              <a:rPr lang="zh-TW" altLang="en-US" dirty="0"/>
              <a:t>把</a:t>
            </a:r>
            <a:r>
              <a:rPr lang="en-US" altLang="zh-TW" dirty="0"/>
              <a:t>sb1</a:t>
            </a:r>
            <a:r>
              <a:rPr lang="zh-TW" altLang="en-US" dirty="0" smtClean="0"/>
              <a:t>的第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個字刪除。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開始！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sb1.insert(4,’abc’) </a:t>
            </a:r>
            <a:r>
              <a:rPr lang="zh-TW" altLang="en-US" dirty="0" smtClean="0"/>
              <a:t>：把</a:t>
            </a:r>
            <a:r>
              <a:rPr lang="en-US" altLang="zh-TW" dirty="0" smtClean="0"/>
              <a:t>‘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’</a:t>
            </a:r>
            <a:r>
              <a:rPr lang="zh-TW" altLang="en-US" dirty="0" smtClean="0"/>
              <a:t>插入</a:t>
            </a:r>
            <a:r>
              <a:rPr lang="en-US" altLang="zh-TW" dirty="0" smtClean="0"/>
              <a:t>sb1</a:t>
            </a:r>
            <a:r>
              <a:rPr lang="zh-TW" altLang="en-US" dirty="0" smtClean="0"/>
              <a:t>的第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個位置。</a:t>
            </a:r>
            <a:r>
              <a:rPr lang="en-US" altLang="zh-TW" dirty="0"/>
              <a:t>(</a:t>
            </a:r>
            <a:r>
              <a:rPr lang="zh-TW" altLang="en-US" dirty="0"/>
              <a:t>編號從</a:t>
            </a:r>
            <a:r>
              <a:rPr lang="en-US" altLang="zh-TW" dirty="0"/>
              <a:t>0</a:t>
            </a:r>
            <a:r>
              <a:rPr lang="zh-TW" altLang="en-US" dirty="0"/>
              <a:t>開始！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smtClean="0"/>
              <a:t>sb1.indexOf(‘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’)</a:t>
            </a:r>
            <a:r>
              <a:rPr lang="zh-TW" altLang="en-US" dirty="0" smtClean="0"/>
              <a:t>：傳回字串</a:t>
            </a:r>
            <a:r>
              <a:rPr lang="en-US" altLang="zh-TW" dirty="0" smtClean="0"/>
              <a:t>‘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’</a:t>
            </a:r>
            <a:r>
              <a:rPr lang="zh-TW" altLang="en-US" dirty="0" smtClean="0"/>
              <a:t>在</a:t>
            </a:r>
            <a:r>
              <a:rPr lang="en-US" altLang="zh-TW" dirty="0" smtClean="0"/>
              <a:t>sb1</a:t>
            </a:r>
            <a:r>
              <a:rPr lang="zh-TW" altLang="en-US" dirty="0" smtClean="0"/>
              <a:t>中的位置編號，沒有找到傳回</a:t>
            </a:r>
            <a:r>
              <a:rPr lang="en-US" altLang="zh-TW" dirty="0" smtClean="0"/>
              <a:t>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sb1.substring(3,5) </a:t>
            </a:r>
            <a:r>
              <a:rPr lang="zh-TW" altLang="en-US" dirty="0" smtClean="0"/>
              <a:t>：</a:t>
            </a:r>
            <a:r>
              <a:rPr lang="zh-TW" altLang="en-US" dirty="0"/>
              <a:t>取出字串</a:t>
            </a:r>
            <a:r>
              <a:rPr lang="en-US" altLang="zh-TW" dirty="0"/>
              <a:t>sb1</a:t>
            </a: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個字開始的</a:t>
            </a:r>
            <a:r>
              <a:rPr lang="en-US" altLang="zh-TW" dirty="0"/>
              <a:t>5</a:t>
            </a:r>
            <a:r>
              <a:rPr lang="zh-TW" altLang="en-US" dirty="0"/>
              <a:t>個字元形成的字串</a:t>
            </a:r>
            <a:r>
              <a:rPr lang="zh-TW" altLang="en-US" dirty="0" smtClean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編號從</a:t>
            </a:r>
            <a:r>
              <a:rPr lang="en-US" altLang="zh-TW" dirty="0"/>
              <a:t>0</a:t>
            </a:r>
            <a:r>
              <a:rPr lang="zh-TW" altLang="en-US" dirty="0"/>
              <a:t>開始！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sb1.toString() </a:t>
            </a:r>
            <a:r>
              <a:rPr lang="zh-TW" altLang="en-US" dirty="0" smtClean="0"/>
              <a:t>：把</a:t>
            </a:r>
            <a:r>
              <a:rPr lang="en-US" altLang="zh-TW" dirty="0" smtClean="0"/>
              <a:t>sb1</a:t>
            </a:r>
            <a:r>
              <a:rPr lang="zh-TW" altLang="en-US" dirty="0" smtClean="0"/>
              <a:t>傳變成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型態。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78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</a:t>
            </a:r>
            <a:r>
              <a:rPr lang="en-US" altLang="zh-TW" dirty="0" smtClean="0"/>
              <a:t>:</a:t>
            </a:r>
            <a:r>
              <a:rPr lang="zh-TW" altLang="en-US" dirty="0" smtClean="0"/>
              <a:t>解決文字轉數字 轉換錯誤的方式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try &amp;  catch()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5568" y="2464858"/>
            <a:ext cx="6142707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latin typeface="Arial Unicode MS"/>
                <a:ea typeface="inherit"/>
              </a:rPr>
              <a:t>public static Integer </a:t>
            </a:r>
            <a:r>
              <a:rPr lang="en-US" altLang="zh-TW" sz="2800" dirty="0" err="1">
                <a:latin typeface="Arial Unicode MS"/>
                <a:ea typeface="inherit"/>
              </a:rPr>
              <a:t>tryParse</a:t>
            </a:r>
            <a:r>
              <a:rPr lang="en-US" altLang="zh-TW" sz="2800" dirty="0">
                <a:latin typeface="Arial Unicode MS"/>
                <a:ea typeface="inherit"/>
              </a:rPr>
              <a:t>(String text)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>
                <a:latin typeface="Arial Unicode MS"/>
                <a:ea typeface="inherit"/>
              </a:rPr>
              <a:t>	</a:t>
            </a:r>
            <a:r>
              <a:rPr lang="en-US" altLang="zh-TW" sz="2800" dirty="0" smtClean="0">
                <a:solidFill>
                  <a:srgbClr val="FF0000"/>
                </a:solidFill>
                <a:latin typeface="Arial Unicode MS"/>
                <a:ea typeface="inherit"/>
              </a:rPr>
              <a:t>try</a:t>
            </a:r>
            <a:r>
              <a:rPr lang="en-US" altLang="zh-TW" sz="2800" dirty="0" smtClean="0">
                <a:latin typeface="Arial Unicode MS"/>
                <a:ea typeface="inherit"/>
              </a:rPr>
              <a:t> </a:t>
            </a:r>
            <a:r>
              <a:rPr lang="en-US" altLang="zh-TW" sz="2800" dirty="0">
                <a:latin typeface="Arial Unicode MS"/>
                <a:ea typeface="inherit"/>
              </a:rPr>
              <a:t>{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latin typeface="Arial Unicode MS"/>
                <a:ea typeface="inherit"/>
              </a:rPr>
              <a:t>    return </a:t>
            </a:r>
            <a:r>
              <a:rPr lang="en-US" altLang="zh-TW" sz="2800" dirty="0" err="1">
                <a:latin typeface="Arial Unicode MS"/>
                <a:ea typeface="inherit"/>
              </a:rPr>
              <a:t>Integer.parseInt</a:t>
            </a:r>
            <a:r>
              <a:rPr lang="en-US" altLang="zh-TW" sz="2800" dirty="0">
                <a:latin typeface="Arial Unicode MS"/>
                <a:ea typeface="inherit"/>
              </a:rPr>
              <a:t>(text);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latin typeface="Arial Unicode MS"/>
                <a:ea typeface="inherit"/>
              </a:rPr>
              <a:t> </a:t>
            </a:r>
            <a:r>
              <a:rPr lang="en-US" altLang="zh-TW" sz="2800" dirty="0" smtClean="0">
                <a:latin typeface="Arial Unicode MS"/>
                <a:ea typeface="inherit"/>
              </a:rPr>
              <a:t>	} </a:t>
            </a:r>
            <a:r>
              <a:rPr lang="en-US" altLang="zh-TW" sz="2800" dirty="0">
                <a:solidFill>
                  <a:srgbClr val="FF0000"/>
                </a:solidFill>
                <a:latin typeface="Arial Unicode MS"/>
                <a:ea typeface="inherit"/>
              </a:rPr>
              <a:t>catch</a:t>
            </a:r>
            <a:r>
              <a:rPr lang="en-US" altLang="zh-TW" sz="2800" dirty="0">
                <a:latin typeface="Arial Unicode MS"/>
                <a:ea typeface="inherit"/>
              </a:rPr>
              <a:t> (</a:t>
            </a:r>
            <a:r>
              <a:rPr lang="en-US" altLang="zh-TW" sz="2800" dirty="0" err="1">
                <a:latin typeface="Arial Unicode MS"/>
                <a:ea typeface="inherit"/>
              </a:rPr>
              <a:t>NumberFormatException</a:t>
            </a:r>
            <a:r>
              <a:rPr lang="en-US" altLang="zh-TW" sz="2800" dirty="0">
                <a:latin typeface="Arial Unicode MS"/>
                <a:ea typeface="inherit"/>
              </a:rPr>
              <a:t> e) {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latin typeface="Arial Unicode MS"/>
                <a:ea typeface="inherit"/>
              </a:rPr>
              <a:t>    return null;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>
                <a:latin typeface="Arial Unicode MS"/>
                <a:ea typeface="inherit"/>
              </a:rPr>
              <a:t>}</a:t>
            </a:r>
            <a:endParaRPr lang="en-US" altLang="zh-TW" sz="2800" dirty="0">
              <a:latin typeface="Arial Unicode MS"/>
              <a:ea typeface="inheri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latin typeface="Arial Unicode MS"/>
                <a:ea typeface="inherit"/>
              </a:rPr>
              <a:t>}</a:t>
            </a:r>
            <a:endParaRPr kumimoji="0" lang="zh-TW" altLang="zh-TW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懂字串前先要認識字元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315290" cy="3880773"/>
          </a:xfrm>
        </p:spPr>
        <p:txBody>
          <a:bodyPr/>
          <a:lstStyle/>
          <a:p>
            <a:r>
              <a:rPr lang="zh-TW" altLang="en-US" dirty="0"/>
              <a:t>字元</a:t>
            </a:r>
            <a:r>
              <a:rPr lang="en-US" altLang="zh-TW" dirty="0"/>
              <a:t>(char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中是兩個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的基本資料型態。</a:t>
            </a:r>
            <a:endParaRPr lang="en-US" altLang="zh-TW" dirty="0" smtClean="0"/>
          </a:p>
          <a:p>
            <a:pPr lvl="1"/>
            <a:r>
              <a:rPr lang="zh-TW" altLang="en-US" dirty="0"/>
              <a:t>古</a:t>
            </a:r>
            <a:r>
              <a:rPr lang="zh-TW" altLang="en-US" dirty="0" smtClean="0"/>
              <a:t>早的語言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只有一個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，只能存放</a:t>
            </a:r>
            <a:r>
              <a:rPr lang="en-US" altLang="zh-TW" dirty="0" smtClean="0"/>
              <a:t>ASCII code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</a:t>
            </a:r>
            <a:r>
              <a:rPr lang="zh-TW" altLang="en-US" dirty="0" smtClean="0"/>
              <a:t>中是兩個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，可以放</a:t>
            </a:r>
            <a:r>
              <a:rPr lang="en-US" altLang="zh-TW" dirty="0" smtClean="0"/>
              <a:t>Unicode</a:t>
            </a:r>
            <a:r>
              <a:rPr lang="zh-TW" altLang="en-US" dirty="0" smtClean="0"/>
              <a:t>，也就是說，一個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不只是可以放</a:t>
            </a:r>
            <a:r>
              <a:rPr lang="en-US" altLang="zh-TW" dirty="0" smtClean="0"/>
              <a:t>ASCII code(</a:t>
            </a:r>
            <a:r>
              <a:rPr lang="zh-TW" altLang="en-US" dirty="0" smtClean="0"/>
              <a:t>英文與符號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，還可以放一個中文字！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1026" name="Picture 2" descr="演算法] Caesar Cipher: 往後或往前推移英文字母~ PJCHENder&lt;br&gt;那些沒告訴你的小細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56" y="1837944"/>
            <a:ext cx="7095194" cy="47183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490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Character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提供不少好東西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33157"/>
            <a:ext cx="8596668" cy="3880773"/>
          </a:xfrm>
        </p:spPr>
        <p:txBody>
          <a:bodyPr/>
          <a:lstStyle/>
          <a:p>
            <a:r>
              <a:rPr lang="en-US" altLang="zh-TW" dirty="0"/>
              <a:t>Character Class </a:t>
            </a:r>
            <a:r>
              <a:rPr lang="zh-TW" altLang="en-US" dirty="0"/>
              <a:t>是一個</a:t>
            </a:r>
            <a:r>
              <a:rPr lang="en-US" altLang="zh-TW" dirty="0"/>
              <a:t>a wrapper class</a:t>
            </a:r>
            <a:r>
              <a:rPr lang="zh-TW" altLang="en-US" dirty="0"/>
              <a:t>，在 </a:t>
            </a:r>
            <a:r>
              <a:rPr lang="en-US" altLang="zh-TW" dirty="0" err="1"/>
              <a:t>java.lang</a:t>
            </a:r>
            <a:r>
              <a:rPr lang="en-US" altLang="zh-TW" dirty="0"/>
              <a:t> package</a:t>
            </a:r>
            <a:r>
              <a:rPr lang="zh-TW" altLang="en-US" dirty="0"/>
              <a:t>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Character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提供的常用</a:t>
            </a:r>
            <a:r>
              <a:rPr lang="en-US" altLang="zh-TW" dirty="0" smtClean="0"/>
              <a:t>methods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20226"/>
              </p:ext>
            </p:extLst>
          </p:nvPr>
        </p:nvGraphicFramePr>
        <p:xfrm>
          <a:off x="944834" y="3019778"/>
          <a:ext cx="832916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502">
                  <a:extLst>
                    <a:ext uri="{9D8B030D-6E8A-4147-A177-3AD203B41FA5}">
                      <a16:colId xmlns:a16="http://schemas.microsoft.com/office/drawing/2014/main" val="1456553428"/>
                    </a:ext>
                  </a:extLst>
                </a:gridCol>
                <a:gridCol w="4299666">
                  <a:extLst>
                    <a:ext uri="{9D8B030D-6E8A-4147-A177-3AD203B41FA5}">
                      <a16:colId xmlns:a16="http://schemas.microsoft.com/office/drawing/2014/main" val="46158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(methods)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說明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isLetter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0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isDigit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作用是判斷該字元是否為數字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3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isLowerCase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作用是判斷該字元是否為小寫字母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0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isUpperCase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作用是判斷該字元是否為大寫字母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4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isSpaceChar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作用是判斷該字元是否是</a:t>
                      </a: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的空白符號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toUpperCase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作用是將該字元轉換成大寫字母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1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toLowerCase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作用是將該字元轉換成小寫字母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1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String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作用是將該字元轉換成字串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3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三種字串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String, </a:t>
            </a:r>
            <a:r>
              <a:rPr lang="en-US" altLang="zh-TW" dirty="0" err="1" smtClean="0"/>
              <a:t>StringBuilder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StringBuffer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三者</a:t>
            </a:r>
            <a:r>
              <a:rPr lang="zh-TW" altLang="en-US" dirty="0" smtClean="0"/>
              <a:t>區別</a:t>
            </a:r>
            <a:r>
              <a:rPr lang="zh-TW" altLang="en-US" dirty="0"/>
              <a:t>之</a:t>
            </a:r>
            <a:r>
              <a:rPr lang="zh-TW" altLang="en-US" dirty="0" smtClean="0"/>
              <a:t>使用策略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String</a:t>
            </a:r>
            <a:r>
              <a:rPr lang="zh-TW" altLang="en-US" dirty="0"/>
              <a:t>：</a:t>
            </a:r>
            <a:r>
              <a:rPr lang="zh-TW" altLang="en-US" dirty="0" smtClean="0"/>
              <a:t>少量</a:t>
            </a:r>
            <a:r>
              <a:rPr lang="zh-TW" altLang="en-US" dirty="0"/>
              <a:t>數據的操作用</a:t>
            </a:r>
            <a:r>
              <a:rPr lang="en-US" altLang="zh-TW" dirty="0" smtClean="0"/>
              <a:t>String(</a:t>
            </a:r>
            <a:r>
              <a:rPr lang="zh-TW" altLang="en-US" dirty="0" smtClean="0"/>
              <a:t>效能較差，但簡單好用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StringBulider</a:t>
            </a:r>
            <a:r>
              <a:rPr lang="zh-TW" altLang="en-US" dirty="0"/>
              <a:t>：</a:t>
            </a:r>
            <a:r>
              <a:rPr lang="zh-TW" altLang="en-US" dirty="0" smtClean="0"/>
              <a:t>單線</a:t>
            </a:r>
            <a:r>
              <a:rPr lang="zh-TW" altLang="en-US" dirty="0"/>
              <a:t>程操作大量數據  單執行</a:t>
            </a:r>
            <a:r>
              <a:rPr lang="zh-TW" altLang="en-US" dirty="0" smtClean="0"/>
              <a:t>序</a:t>
            </a:r>
            <a:r>
              <a:rPr lang="en-US" altLang="zh-TW" dirty="0" smtClean="0"/>
              <a:t>(</a:t>
            </a:r>
            <a:r>
              <a:rPr lang="zh-TW" altLang="en-US" dirty="0" smtClean="0"/>
              <a:t>比較不推薦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StringBuffer</a:t>
            </a:r>
            <a:r>
              <a:rPr lang="zh-TW" altLang="en-US" dirty="0"/>
              <a:t>：</a:t>
            </a:r>
            <a:r>
              <a:rPr lang="zh-TW" altLang="en-US" b="1" dirty="0" smtClean="0"/>
              <a:t>多</a:t>
            </a:r>
            <a:r>
              <a:rPr lang="zh-TW" altLang="en-US" b="1" dirty="0"/>
              <a:t>線</a:t>
            </a:r>
            <a:r>
              <a:rPr lang="zh-TW" altLang="en-US" b="1" dirty="0" smtClean="0"/>
              <a:t>程</a:t>
            </a:r>
            <a:r>
              <a:rPr lang="en-US" altLang="zh-TW" b="1" dirty="0" smtClean="0"/>
              <a:t>(multi-thread)</a:t>
            </a:r>
            <a:r>
              <a:rPr lang="zh-TW" altLang="en-US" dirty="0" smtClean="0"/>
              <a:t>操作</a:t>
            </a:r>
            <a:r>
              <a:rPr lang="zh-TW" altLang="en-US" dirty="0"/>
              <a:t>大量數據  多執行</a:t>
            </a:r>
            <a:r>
              <a:rPr lang="zh-TW" altLang="en-US" dirty="0" smtClean="0"/>
              <a:t>序</a:t>
            </a:r>
            <a:endParaRPr lang="en-US" altLang="zh-TW" dirty="0" smtClean="0"/>
          </a:p>
          <a:p>
            <a:r>
              <a:rPr lang="en-US" altLang="zh-TW" dirty="0" err="1" smtClean="0"/>
              <a:t>StringBuffer</a:t>
            </a:r>
            <a:r>
              <a:rPr lang="zh-TW" altLang="en-US" dirty="0" smtClean="0"/>
              <a:t>只要產生</a:t>
            </a:r>
            <a:r>
              <a:rPr lang="en-US" altLang="zh-TW" dirty="0" smtClean="0"/>
              <a:t>(new)</a:t>
            </a:r>
            <a:r>
              <a:rPr lang="zh-TW" altLang="en-US" dirty="0" smtClean="0"/>
              <a:t>出來，至少先給</a:t>
            </a:r>
            <a:r>
              <a:rPr lang="en-US" altLang="zh-TW" dirty="0" smtClean="0"/>
              <a:t>16 bytes</a:t>
            </a:r>
            <a:r>
              <a:rPr lang="zh-TW" altLang="en-US" dirty="0" smtClean="0"/>
              <a:t>的空間。</a:t>
            </a:r>
            <a:endParaRPr lang="en-US" altLang="zh-TW" dirty="0" smtClean="0"/>
          </a:p>
          <a:p>
            <a:pPr lvl="1"/>
            <a:r>
              <a:rPr lang="zh-TW" altLang="en-US" dirty="0"/>
              <a:t>字串增長後若是空間</a:t>
            </a:r>
            <a:r>
              <a:rPr lang="zh-TW" altLang="en-US" dirty="0" smtClean="0"/>
              <a:t>不足，每次增長一倍。</a:t>
            </a:r>
            <a:r>
              <a:rPr lang="en-US" altLang="zh-TW" dirty="0" smtClean="0"/>
              <a:t>16</a:t>
            </a:r>
            <a:r>
              <a:rPr lang="en-US" altLang="zh-TW" dirty="0" smtClean="0">
                <a:sym typeface="Wingdings" panose="05000000000000000000" pitchFamily="2" charset="2"/>
              </a:rPr>
              <a:t>3264128256……</a:t>
            </a:r>
          </a:p>
        </p:txBody>
      </p:sp>
    </p:spTree>
    <p:extLst>
      <p:ext uri="{BB962C8B-B14F-4D97-AF65-F5344CB8AC3E}">
        <p14:creationId xmlns:p14="http://schemas.microsoft.com/office/powerpoint/2010/main" val="61933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StringBuffer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String </a:t>
            </a:r>
            <a:r>
              <a:rPr lang="zh-TW" altLang="en-US" dirty="0"/>
              <a:t>類型和</a:t>
            </a:r>
            <a:r>
              <a:rPr lang="en-US" altLang="zh-TW" dirty="0" err="1"/>
              <a:t>StringBuffer</a:t>
            </a:r>
            <a:r>
              <a:rPr lang="zh-TW" altLang="en-US" dirty="0"/>
              <a:t>的主要性能區別：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String</a:t>
            </a:r>
            <a:r>
              <a:rPr lang="zh-TW" altLang="en-US" b="1" dirty="0">
                <a:solidFill>
                  <a:srgbClr val="FF0000"/>
                </a:solidFill>
              </a:rPr>
              <a:t>是不可變的</a:t>
            </a:r>
            <a:r>
              <a:rPr lang="zh-TW" altLang="en-US" b="1" dirty="0" smtClean="0">
                <a:solidFill>
                  <a:srgbClr val="FF0000"/>
                </a:solidFill>
              </a:rPr>
              <a:t>物件</a:t>
            </a:r>
            <a:r>
              <a:rPr lang="en-US" altLang="zh-TW" b="1" dirty="0" smtClean="0">
                <a:solidFill>
                  <a:srgbClr val="FF0000"/>
                </a:solidFill>
              </a:rPr>
              <a:t>(Object)</a:t>
            </a:r>
            <a:r>
              <a:rPr lang="en-US" altLang="zh-TW" dirty="0" smtClean="0"/>
              <a:t>, </a:t>
            </a:r>
            <a:r>
              <a:rPr lang="zh-TW" altLang="en-US" dirty="0"/>
              <a:t>因此在</a:t>
            </a:r>
            <a:r>
              <a:rPr lang="zh-TW" altLang="en-US" b="1" dirty="0"/>
              <a:t>每次對 </a:t>
            </a:r>
            <a:r>
              <a:rPr lang="en-US" altLang="zh-TW" b="1" dirty="0"/>
              <a:t>String </a:t>
            </a:r>
            <a:r>
              <a:rPr lang="zh-TW" altLang="en-US" b="1" dirty="0"/>
              <a:t>類型進行改變的時候，都會生成一個新的 </a:t>
            </a:r>
            <a:r>
              <a:rPr lang="en-US" altLang="zh-TW" b="1" dirty="0" smtClean="0"/>
              <a:t>String</a:t>
            </a:r>
            <a:r>
              <a:rPr lang="zh-TW" altLang="en-US" b="1" dirty="0"/>
              <a:t>物件</a:t>
            </a:r>
            <a:r>
              <a:rPr lang="zh-TW" altLang="en-US" dirty="0" smtClean="0"/>
              <a:t>，然後將指標指向</a:t>
            </a:r>
            <a:r>
              <a:rPr lang="zh-TW" altLang="en-US" dirty="0"/>
              <a:t>新的 </a:t>
            </a:r>
            <a:r>
              <a:rPr lang="en-US" altLang="zh-TW" dirty="0" smtClean="0"/>
              <a:t>String</a:t>
            </a:r>
            <a:r>
              <a:rPr lang="zh-TW" altLang="en-US" dirty="0"/>
              <a:t>物件</a:t>
            </a:r>
            <a:r>
              <a:rPr lang="zh-TW" altLang="en-US" dirty="0" smtClean="0"/>
              <a:t>，</a:t>
            </a:r>
            <a:r>
              <a:rPr lang="zh-TW" altLang="en-US" dirty="0"/>
              <a:t>所以</a:t>
            </a:r>
            <a:r>
              <a:rPr lang="zh-TW" altLang="en-US" b="1" dirty="0">
                <a:solidFill>
                  <a:srgbClr val="FF0000"/>
                </a:solidFill>
              </a:rPr>
              <a:t>經常改變內容的字符串最好不要用 </a:t>
            </a:r>
            <a:r>
              <a:rPr lang="en-US" altLang="zh-TW" b="1" dirty="0">
                <a:solidFill>
                  <a:srgbClr val="FF0000"/>
                </a:solidFill>
              </a:rPr>
              <a:t>String </a:t>
            </a:r>
            <a:r>
              <a:rPr lang="zh-TW" altLang="en-US" dirty="0" smtClean="0"/>
              <a:t>，每次生成</a:t>
            </a:r>
            <a:r>
              <a:rPr lang="zh-TW" altLang="en-US" dirty="0"/>
              <a:t>物件</a:t>
            </a:r>
            <a:r>
              <a:rPr lang="zh-TW" altLang="en-US" dirty="0" smtClean="0"/>
              <a:t>都會</a:t>
            </a:r>
            <a:r>
              <a:rPr lang="zh-TW" altLang="en-US" dirty="0"/>
              <a:t>對系統性能產生影響，特別當內存中</a:t>
            </a:r>
            <a:r>
              <a:rPr lang="zh-TW" altLang="en-US" b="1" dirty="0"/>
              <a:t>無</a:t>
            </a:r>
            <a:r>
              <a:rPr lang="zh-TW" altLang="en-US" b="1" dirty="0" smtClean="0"/>
              <a:t>引用</a:t>
            </a:r>
            <a:r>
              <a:rPr lang="zh-TW" altLang="en-US" b="1" dirty="0"/>
              <a:t>物件</a:t>
            </a:r>
            <a:r>
              <a:rPr lang="zh-TW" altLang="en-US" dirty="0" smtClean="0"/>
              <a:t>多</a:t>
            </a:r>
            <a:r>
              <a:rPr lang="zh-TW" altLang="en-US" dirty="0"/>
              <a:t>了以後， </a:t>
            </a:r>
            <a:r>
              <a:rPr lang="en-US" altLang="zh-TW" dirty="0"/>
              <a:t>JVM </a:t>
            </a:r>
            <a:r>
              <a:rPr lang="zh-TW" altLang="en-US" dirty="0"/>
              <a:t>的 </a:t>
            </a:r>
            <a:r>
              <a:rPr lang="en-US" altLang="zh-TW" dirty="0" smtClean="0"/>
              <a:t>GC(garbage collection) </a:t>
            </a:r>
            <a:r>
              <a:rPr lang="zh-TW" altLang="en-US" dirty="0"/>
              <a:t>就會開始工作，性能就會降低。</a:t>
            </a:r>
            <a:endParaRPr lang="en-US" altLang="zh-TW" dirty="0"/>
          </a:p>
          <a:p>
            <a:pPr lvl="1"/>
            <a:r>
              <a:rPr lang="zh-TW" altLang="en-US" dirty="0"/>
              <a:t>使用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類時，每次都會對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 smtClean="0"/>
              <a:t>物件本身</a:t>
            </a:r>
            <a:r>
              <a:rPr lang="zh-TW" altLang="en-US" dirty="0"/>
              <a:t>進行操作，而不是生成新</a:t>
            </a:r>
            <a:r>
              <a:rPr lang="zh-TW" altLang="en-US" dirty="0" smtClean="0"/>
              <a:t>的</a:t>
            </a:r>
            <a:r>
              <a:rPr lang="zh-TW" altLang="en-US" dirty="0"/>
              <a:t>物件</a:t>
            </a:r>
            <a:r>
              <a:rPr lang="zh-TW" altLang="en-US" dirty="0" smtClean="0"/>
              <a:t>並改變</a:t>
            </a:r>
            <a:r>
              <a:rPr lang="zh-TW" altLang="en-US" dirty="0"/>
              <a:t>物件</a:t>
            </a:r>
            <a:r>
              <a:rPr lang="zh-TW" altLang="en-US" dirty="0" smtClean="0"/>
              <a:t>引用。所以</a:t>
            </a:r>
            <a:r>
              <a:rPr lang="zh-TW" altLang="en-US" dirty="0"/>
              <a:t>多數情況下推薦使用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，特別是字符</a:t>
            </a:r>
            <a:r>
              <a:rPr lang="zh-TW" altLang="en-US" dirty="0" smtClean="0"/>
              <a:t>串</a:t>
            </a:r>
            <a:r>
              <a:rPr lang="zh-TW" altLang="en-US" dirty="0"/>
              <a:t>物件</a:t>
            </a:r>
            <a:r>
              <a:rPr lang="zh-TW" altLang="en-US" dirty="0" smtClean="0"/>
              <a:t>經常</a:t>
            </a:r>
            <a:r>
              <a:rPr lang="zh-TW" altLang="en-US" dirty="0"/>
              <a:t>改變的情況下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zh-TW" altLang="en-US" dirty="0"/>
              <a:t>某些特別情況下， </a:t>
            </a:r>
            <a:r>
              <a:rPr lang="en-US" altLang="zh-TW" dirty="0" smtClean="0"/>
              <a:t>String</a:t>
            </a:r>
            <a:r>
              <a:rPr lang="zh-TW" altLang="en-US" dirty="0"/>
              <a:t>物件</a:t>
            </a:r>
            <a:r>
              <a:rPr lang="zh-TW" altLang="en-US" dirty="0" smtClean="0"/>
              <a:t>的</a:t>
            </a:r>
            <a:r>
              <a:rPr lang="zh-TW" altLang="en-US" dirty="0"/>
              <a:t>字符串拼接其實是被 </a:t>
            </a:r>
            <a:r>
              <a:rPr lang="en-US" altLang="zh-TW" dirty="0"/>
              <a:t>JVM </a:t>
            </a:r>
            <a:r>
              <a:rPr lang="zh-TW" altLang="en-US" dirty="0"/>
              <a:t>解釋成了 </a:t>
            </a:r>
            <a:r>
              <a:rPr lang="en-US" altLang="zh-TW" dirty="0" err="1" smtClean="0"/>
              <a:t>StringBuffer</a:t>
            </a:r>
            <a:r>
              <a:rPr lang="zh-TW" altLang="en-US" dirty="0"/>
              <a:t>物件</a:t>
            </a:r>
            <a:r>
              <a:rPr lang="zh-TW" altLang="en-US" dirty="0" smtClean="0"/>
              <a:t>的</a:t>
            </a:r>
            <a:r>
              <a:rPr lang="zh-TW" altLang="en-US" dirty="0"/>
              <a:t>拼接</a:t>
            </a:r>
            <a:r>
              <a:rPr lang="zh-TW" altLang="en-US" dirty="0" smtClean="0"/>
              <a:t>，所以</a:t>
            </a:r>
            <a:r>
              <a:rPr lang="zh-TW" altLang="en-US" dirty="0"/>
              <a:t>這些時候 </a:t>
            </a:r>
            <a:r>
              <a:rPr lang="en-US" altLang="zh-TW" dirty="0" smtClean="0"/>
              <a:t>String</a:t>
            </a:r>
            <a:r>
              <a:rPr lang="zh-TW" altLang="en-US" dirty="0"/>
              <a:t>物件</a:t>
            </a:r>
            <a:r>
              <a:rPr lang="zh-TW" altLang="en-US" dirty="0" smtClean="0"/>
              <a:t>的</a:t>
            </a:r>
            <a:r>
              <a:rPr lang="zh-TW" altLang="en-US" dirty="0"/>
              <a:t>速度並不會比 </a:t>
            </a:r>
            <a:r>
              <a:rPr lang="en-US" altLang="zh-TW" dirty="0" err="1" smtClean="0"/>
              <a:t>StringBuffer</a:t>
            </a:r>
            <a:r>
              <a:rPr lang="zh-TW" altLang="en-US" dirty="0"/>
              <a:t>物件</a:t>
            </a:r>
            <a:r>
              <a:rPr lang="zh-TW" altLang="en-US" dirty="0" smtClean="0"/>
              <a:t>慢。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95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字串一定要會的啦！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讓我們開始使用吧！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則卷寶</a:t>
            </a:r>
            <a:r>
              <a:rPr lang="zh-TW" altLang="en-US" dirty="0" smtClean="0"/>
              <a:t>瓜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</a:t>
            </a:r>
            <a:r>
              <a:rPr lang="zh-TW" altLang="en-US" dirty="0"/>
              <a:t>嘎、卡美、小吉、噗</a:t>
            </a:r>
            <a:r>
              <a:rPr lang="zh-TW" altLang="en-US" dirty="0" smtClean="0"/>
              <a:t>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&amp;^$#@&amp;(!</a:t>
            </a:r>
            <a:r>
              <a:rPr lang="zh-TW" altLang="en-US" dirty="0" smtClean="0"/>
              <a:t>*</a:t>
            </a:r>
            <a:r>
              <a:rPr lang="en-US" altLang="zh-TW" dirty="0" smtClean="0"/>
              <a:t>^B^&amp;@%E!(^$?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			</a:t>
            </a:r>
            <a:r>
              <a:rPr lang="zh-TW" altLang="en-US" dirty="0"/>
              <a:t> </a:t>
            </a:r>
            <a:r>
              <a:rPr lang="zh-TW" altLang="en-US" dirty="0" smtClean="0"/>
              <a:t>  不負責譯</a:t>
            </a:r>
            <a:r>
              <a:rPr lang="zh-TW" altLang="en-US" dirty="0"/>
              <a:t>：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把字串起來烤，好吃嗎？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5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字串變數宣告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其他宣告方式：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61803" y="2525414"/>
            <a:ext cx="3813865" cy="40011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2000" dirty="0">
                <a:solidFill>
                  <a:srgbClr val="F2F200"/>
                </a:solidFill>
                <a:latin typeface="Consolas" panose="020B0609020204030204" pitchFamily="49" charset="0"/>
              </a:rPr>
              <a:t>變數名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字串內容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29306" y="3290348"/>
            <a:ext cx="5404043" cy="7078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F2F200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"This is first string."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"Jack"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9306" y="4717923"/>
            <a:ext cx="5134334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test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'B'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'o'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'o'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'k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str2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test</a:t>
            </a:r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49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字串基本操作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字串的串接可以直接用</a:t>
            </a:r>
            <a:r>
              <a:rPr lang="en-US" altLang="zh-TW" dirty="0" smtClean="0"/>
              <a:t>“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+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號即可。</a:t>
            </a:r>
            <a:endParaRPr lang="en-US" altLang="zh-TW" dirty="0" smtClean="0"/>
          </a:p>
          <a:p>
            <a:r>
              <a:rPr lang="zh-TW" altLang="en-US" dirty="0" smtClean="0"/>
              <a:t>除了</a:t>
            </a:r>
            <a:r>
              <a:rPr lang="zh-TW" altLang="en-US" dirty="0"/>
              <a:t>字串與字串可以相串接</a:t>
            </a:r>
            <a:r>
              <a:rPr lang="zh-TW" altLang="en-US" dirty="0" smtClean="0"/>
              <a:t>，也可以串接其他類型變數！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各種類型的變數都有一個內建方法 </a:t>
            </a:r>
            <a:r>
              <a:rPr lang="en-US" altLang="zh-TW" b="1" dirty="0" err="1" smtClean="0"/>
              <a:t>toString</a:t>
            </a:r>
            <a:r>
              <a:rPr lang="en-US" altLang="zh-TW" b="1" dirty="0" smtClean="0"/>
              <a:t>()</a:t>
            </a:r>
            <a:r>
              <a:rPr lang="zh-TW" altLang="en-US" dirty="0" smtClean="0"/>
              <a:t>，只要與字串相加，他就會自動被呼叫，把該變數的內容轉成字串後做串接。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9472" y="3416731"/>
            <a:ext cx="5583936" cy="16312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"Hello,"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 Jack."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劉老師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今天很有精神！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money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897BB"/>
                </a:solidFill>
                <a:latin typeface="Consolas" panose="020B0609020204030204" pitchFamily="49" charset="0"/>
              </a:rPr>
              <a:t>100000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金額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money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endParaRPr lang="zh-TW" altLang="en-US" sz="2000" dirty="0"/>
          </a:p>
        </p:txBody>
      </p:sp>
      <p:sp>
        <p:nvSpPr>
          <p:cNvPr id="5" name="向右箭號 4"/>
          <p:cNvSpPr/>
          <p:nvPr/>
        </p:nvSpPr>
        <p:spPr>
          <a:xfrm>
            <a:off x="4041648" y="3871711"/>
            <a:ext cx="2883460" cy="1333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925108" y="374725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“Hello, Jack”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925108" y="4709642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“</a:t>
            </a:r>
            <a:r>
              <a:rPr lang="zh-TW" altLang="en-US" dirty="0" smtClean="0"/>
              <a:t>金額</a:t>
            </a:r>
            <a:r>
              <a:rPr lang="en-US" altLang="zh-TW" dirty="0" smtClean="0"/>
              <a:t>=100000”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4946904" y="4811989"/>
            <a:ext cx="1978204" cy="1349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2057</TotalTime>
  <Words>2767</Words>
  <Application>Microsoft Office PowerPoint</Application>
  <PresentationFormat>寬螢幕</PresentationFormat>
  <Paragraphs>540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7" baseType="lpstr">
      <vt:lpstr>-apple-system</vt:lpstr>
      <vt:lpstr>Arial Unicode MS</vt:lpstr>
      <vt:lpstr>inherit</vt:lpstr>
      <vt:lpstr>微軟正黑體</vt:lpstr>
      <vt:lpstr>Arial</vt:lpstr>
      <vt:lpstr>Consolas</vt:lpstr>
      <vt:lpstr>Trebuchet MS</vt:lpstr>
      <vt:lpstr>Wingdings</vt:lpstr>
      <vt:lpstr>Wingdings 3</vt:lpstr>
      <vt:lpstr>多面向</vt:lpstr>
      <vt:lpstr>字串一定要會</vt:lpstr>
      <vt:lpstr>字串是甚麼？ 好吃嗎？</vt:lpstr>
      <vt:lpstr>懂字串前先要認識字元</vt:lpstr>
      <vt:lpstr>Character類別 提供不少好東西</vt:lpstr>
      <vt:lpstr>三種字串 String, StringBuilder, StringBuffer</vt:lpstr>
      <vt:lpstr>String 與 StringBuffer</vt:lpstr>
      <vt:lpstr>字串一定要會的啦！ 讓我們開始使用吧！</vt:lpstr>
      <vt:lpstr>字串變數宣告</vt:lpstr>
      <vt:lpstr>字串基本操作</vt:lpstr>
      <vt:lpstr>字串的常用方法(一)</vt:lpstr>
      <vt:lpstr>字串的常用方法(二)</vt:lpstr>
      <vt:lpstr>字串的常用方法(三)</vt:lpstr>
      <vt:lpstr>範例一 拆IP address</vt:lpstr>
      <vt:lpstr>範例一參考程式碼(取得四個數字版)</vt:lpstr>
      <vt:lpstr>範例一參考程式碼(純格式改變版)</vt:lpstr>
      <vt:lpstr>範例二 羅馬數字轉阿拉伯數字</vt:lpstr>
      <vt:lpstr>範例二參考程式碼</vt:lpstr>
      <vt:lpstr>練習一 有幾個words ?</vt:lpstr>
      <vt:lpstr>分析與解法思考</vt:lpstr>
      <vt:lpstr>練習一參考程式碼</vt:lpstr>
      <vt:lpstr>課後練習題</vt:lpstr>
      <vt:lpstr>課後練習題(續)</vt:lpstr>
      <vt:lpstr>關於 StringBuffer與StringBuilder 的用法</vt:lpstr>
      <vt:lpstr>基本概念</vt:lpstr>
      <vt:lpstr>StringBuilder如何宣告或是產生</vt:lpstr>
      <vt:lpstr>StringBuilder的有用屬性常用方法</vt:lpstr>
      <vt:lpstr>補充:解決文字轉數字 轉換錯誤的方式   try &amp;  catch()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63</cp:revision>
  <dcterms:created xsi:type="dcterms:W3CDTF">2020-12-09T08:06:07Z</dcterms:created>
  <dcterms:modified xsi:type="dcterms:W3CDTF">2024-05-13T13:49:40Z</dcterms:modified>
</cp:coreProperties>
</file>