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5" r:id="rId27"/>
    <p:sldId id="281" r:id="rId28"/>
    <p:sldId id="282" r:id="rId29"/>
    <p:sldId id="288" r:id="rId30"/>
    <p:sldId id="283" r:id="rId31"/>
    <p:sldId id="284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FFF66"/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96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398321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113年5月20日星期一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3656" y="2190782"/>
            <a:ext cx="5190071" cy="3112506"/>
          </a:xfrm>
          <a:prstGeom prst="rect">
            <a:avLst/>
          </a:prstGeom>
          <a:solidFill>
            <a:srgbClr val="2F2F2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7" y="2160589"/>
            <a:ext cx="5181600" cy="1971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27" y="2988679"/>
            <a:ext cx="4362450" cy="2305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56" y="2426738"/>
            <a:ext cx="4762500" cy="2876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56" y="3319511"/>
            <a:ext cx="4572000" cy="1971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56" y="3000407"/>
            <a:ext cx="4524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1816" y="579415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27681" y="46263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6" grpId="0" animBg="1"/>
      <p:bldP spid="45" grpId="0" animBg="1"/>
      <p:bldP spid="84" grpId="0" animBg="1"/>
      <p:bldP spid="95" grpId="0"/>
      <p:bldP spid="96" grpId="0" animBg="1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8392" y="86916"/>
            <a:ext cx="7961376" cy="67710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4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8DDA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請記住：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  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按下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[Enter]"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answer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正確！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錯誤！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"!!!!!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遊戲結束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!!!!!"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猜大小過五關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用這個再多練習一下吧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7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隨機產生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1~13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不可重複，不含</a:t>
            </a:r>
            <a:r>
              <a:rPr lang="en-US" altLang="zh-TW" dirty="0" smtClean="0"/>
              <a:t>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第一次猜比</a:t>
            </a:r>
            <a:r>
              <a:rPr lang="en-US" altLang="zh-TW" dirty="0"/>
              <a:t>7</a:t>
            </a:r>
            <a:r>
              <a:rPr lang="zh-TW" altLang="en-US" dirty="0"/>
              <a:t>大還是比</a:t>
            </a:r>
            <a:r>
              <a:rPr lang="en-US" altLang="zh-TW" dirty="0"/>
              <a:t>7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/>
              <a:t>猜對</a:t>
            </a:r>
            <a:r>
              <a:rPr lang="zh-TW" altLang="en-US" dirty="0" smtClean="0"/>
              <a:t>之後繼續猜比前一個數字大還是小。</a:t>
            </a:r>
            <a:endParaRPr lang="en-US" altLang="zh-TW" dirty="0" smtClean="0"/>
          </a:p>
          <a:p>
            <a:r>
              <a:rPr lang="zh-TW" altLang="en-US" dirty="0"/>
              <a:t>連續猜對</a:t>
            </a:r>
            <a:r>
              <a:rPr lang="en-US" altLang="zh-TW" dirty="0"/>
              <a:t>5</a:t>
            </a:r>
            <a:r>
              <a:rPr lang="zh-TW" altLang="en-US" dirty="0"/>
              <a:t>次稱為過五關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比照前一個題目</a:t>
            </a:r>
            <a:r>
              <a:rPr lang="zh-TW" altLang="en-US" dirty="0" smtClean="0"/>
              <a:t>，試著寫看看！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44396" y="3331133"/>
            <a:ext cx="4908613" cy="2863696"/>
            <a:chOff x="8838047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8047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034272" y="601980"/>
              <a:ext cx="219530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請猜比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7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大還是比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7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?(1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大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/2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1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數字是</a:t>
              </a:r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，恭喜猜對！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請猜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比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大</a:t>
              </a:r>
              <a:r>
                <a:rPr lang="zh-TW" altLang="en-US" dirty="0">
                  <a:solidFill>
                    <a:schemeClr val="tx1"/>
                  </a:solidFill>
                </a:rPr>
                <a:t>還是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比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小</a:t>
              </a:r>
              <a:r>
                <a:rPr lang="en-US" altLang="zh-TW" dirty="0">
                  <a:solidFill>
                    <a:schemeClr val="tx1"/>
                  </a:solidFill>
                </a:rPr>
                <a:t>?(1</a:t>
              </a:r>
              <a:r>
                <a:rPr lang="zh-TW" altLang="en-US" dirty="0">
                  <a:solidFill>
                    <a:schemeClr val="tx1"/>
                  </a:solidFill>
                </a:rPr>
                <a:t>大</a:t>
              </a:r>
              <a:r>
                <a:rPr lang="en-US" altLang="zh-TW" dirty="0">
                  <a:solidFill>
                    <a:schemeClr val="tx1"/>
                  </a:solidFill>
                </a:rPr>
                <a:t>/2</a:t>
              </a:r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r>
                <a:rPr lang="en-US" altLang="zh-TW" dirty="0">
                  <a:solidFill>
                    <a:srgbClr val="0070C0"/>
                  </a:solidFill>
                </a:rPr>
                <a:t>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數字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TW" altLang="en-US" dirty="0">
                  <a:solidFill>
                    <a:schemeClr val="tx1"/>
                  </a:solidFill>
                </a:rPr>
                <a:t>恭喜猜對！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請猜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比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大</a:t>
              </a:r>
              <a:r>
                <a:rPr lang="zh-TW" altLang="en-US" dirty="0">
                  <a:solidFill>
                    <a:schemeClr val="tx1"/>
                  </a:solidFill>
                </a:rPr>
                <a:t>還是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比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小</a:t>
              </a:r>
              <a:r>
                <a:rPr lang="en-US" altLang="zh-TW" dirty="0">
                  <a:solidFill>
                    <a:schemeClr val="tx1"/>
                  </a:solidFill>
                </a:rPr>
                <a:t>?(1</a:t>
              </a:r>
              <a:r>
                <a:rPr lang="zh-TW" altLang="en-US" dirty="0">
                  <a:solidFill>
                    <a:schemeClr val="tx1"/>
                  </a:solidFill>
                </a:rPr>
                <a:t>大</a:t>
              </a:r>
              <a:r>
                <a:rPr lang="en-US" altLang="zh-TW" dirty="0">
                  <a:solidFill>
                    <a:schemeClr val="tx1"/>
                  </a:solidFill>
                </a:rPr>
                <a:t>/2</a:t>
              </a:r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r>
                <a:rPr lang="en-US" altLang="zh-TW" dirty="0">
                  <a:solidFill>
                    <a:srgbClr val="0070C0"/>
                  </a:solidFill>
                </a:rPr>
                <a:t> 2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數字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，您猜錯了！！！！爆炸！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3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0283" y="212792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0283" y="197188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66488" y="533111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3621836" y="433923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15" idx="0"/>
          </p:cNvCxnSpPr>
          <p:nvPr/>
        </p:nvCxnSpPr>
        <p:spPr>
          <a:xfrm rot="5400000">
            <a:off x="4679388" y="5360471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204285" y="44007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95442" y="51497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2472" y="1429889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2196" y="2911853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提示玩家輸入比前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個數字大還是小</a:t>
            </a:r>
            <a:r>
              <a:rPr lang="en-US" altLang="zh-TW" dirty="0" smtClean="0">
                <a:solidFill>
                  <a:schemeClr val="tx1"/>
                </a:solidFill>
              </a:rPr>
              <a:t>(1/2)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42196" y="5519072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顯示猜錯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提示重來一次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15" idx="3"/>
          </p:cNvCxnSpPr>
          <p:nvPr/>
        </p:nvCxnSpPr>
        <p:spPr>
          <a:xfrm flipH="1" flipV="1">
            <a:off x="4916489" y="1177588"/>
            <a:ext cx="1314627" cy="4789824"/>
          </a:xfrm>
          <a:prstGeom prst="bentConnector4">
            <a:avLst>
              <a:gd name="adj1" fmla="val -335359"/>
              <a:gd name="adj2" fmla="val 1000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82763" y="3353260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 flipH="1">
            <a:off x="4836656" y="2021931"/>
            <a:ext cx="1332" cy="889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8" idx="0"/>
          </p:cNvCxnSpPr>
          <p:nvPr/>
        </p:nvCxnSpPr>
        <p:spPr>
          <a:xfrm>
            <a:off x="4836656" y="3626614"/>
            <a:ext cx="1332" cy="7126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0" idx="0"/>
            <a:endCxn id="17" idx="2"/>
          </p:cNvCxnSpPr>
          <p:nvPr/>
        </p:nvCxnSpPr>
        <p:spPr>
          <a:xfrm flipV="1">
            <a:off x="7920023" y="3899967"/>
            <a:ext cx="0" cy="449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2" idx="0"/>
          </p:cNvCxnSpPr>
          <p:nvPr/>
        </p:nvCxnSpPr>
        <p:spPr>
          <a:xfrm>
            <a:off x="4837988" y="925287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40" idx="1"/>
          </p:cNvCxnSpPr>
          <p:nvPr/>
        </p:nvCxnSpPr>
        <p:spPr>
          <a:xfrm>
            <a:off x="6054140" y="4771220"/>
            <a:ext cx="649731" cy="10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5" idx="3"/>
          </p:cNvCxnSpPr>
          <p:nvPr/>
        </p:nvCxnSpPr>
        <p:spPr>
          <a:xfrm rot="16200000" flipV="1">
            <a:off x="5850320" y="1283556"/>
            <a:ext cx="1054708" cy="30846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34507" y="2588346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基準換下一個數字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菱形 39"/>
          <p:cNvSpPr/>
          <p:nvPr/>
        </p:nvSpPr>
        <p:spPr>
          <a:xfrm>
            <a:off x="6703871" y="4349500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猜</a:t>
            </a:r>
            <a:r>
              <a:rPr lang="zh-TW" altLang="en-US" dirty="0" smtClean="0">
                <a:solidFill>
                  <a:schemeClr val="tx1"/>
                </a:solidFill>
              </a:rPr>
              <a:t>對</a:t>
            </a:r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9" name="肘形接點 48"/>
          <p:cNvCxnSpPr>
            <a:stCxn id="40" idx="3"/>
          </p:cNvCxnSpPr>
          <p:nvPr/>
        </p:nvCxnSpPr>
        <p:spPr>
          <a:xfrm flipH="1" flipV="1">
            <a:off x="4950834" y="1252492"/>
            <a:ext cx="4185341" cy="3528991"/>
          </a:xfrm>
          <a:prstGeom prst="bentConnector3">
            <a:avLst>
              <a:gd name="adj1" fmla="val -128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697977" y="1587066"/>
            <a:ext cx="1862132" cy="71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顯示通關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提示再來一次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992074" y="44007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920023" y="398134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5" grpId="0" animBg="1"/>
      <p:bldP spid="17" grpId="0" animBg="1"/>
      <p:bldP spid="24" grpId="0" animBg="1"/>
      <p:bldP spid="40" grpId="0" animBg="1"/>
      <p:bldP spid="52" grpId="0" animBg="1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小技巧提示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091" y="1693222"/>
            <a:ext cx="980901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//1~12 </a:t>
            </a:r>
            <a:r>
              <a:rPr lang="zh-TW" altLang="en-US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//1~12 </a:t>
            </a:r>
            <a:r>
              <a:rPr lang="zh-TW" altLang="en-US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左大括弧 4"/>
          <p:cNvSpPr/>
          <p:nvPr/>
        </p:nvSpPr>
        <p:spPr>
          <a:xfrm rot="5400000">
            <a:off x="7867897" y="-183244"/>
            <a:ext cx="450931" cy="330200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36509" y="872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只有這些會被打亂順序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 rot="16200000">
            <a:off x="6800596" y="1664941"/>
            <a:ext cx="260268" cy="104602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40208" y="226379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抽出來用的</a:t>
            </a:r>
            <a:r>
              <a:rPr lang="en-US" altLang="zh-TW" dirty="0" smtClean="0">
                <a:solidFill>
                  <a:srgbClr val="FFFF00"/>
                </a:solidFill>
              </a:rPr>
              <a:t>5</a:t>
            </a:r>
            <a:r>
              <a:rPr lang="zh-TW" altLang="en-US" dirty="0" smtClean="0">
                <a:solidFill>
                  <a:srgbClr val="FFFF00"/>
                </a:solidFill>
              </a:rPr>
              <a:t>個數字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14255" y="5486400"/>
            <a:ext cx="676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例如：</a:t>
            </a:r>
            <a:r>
              <a:rPr lang="en-US" altLang="zh-TW" dirty="0"/>
              <a:t>numbers[] = {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,  10,  6,  12,  1,  9,     </a:t>
            </a:r>
            <a:r>
              <a:rPr lang="en-US" altLang="zh-TW" dirty="0" smtClean="0"/>
              <a:t>8, 13, 3, 2,11, 4,5}</a:t>
            </a:r>
            <a:endParaRPr lang="zh-TW" altLang="en-US" dirty="0"/>
          </a:p>
        </p:txBody>
      </p:sp>
      <p:sp>
        <p:nvSpPr>
          <p:cNvPr id="11" name="弧形箭號 (下彎) 10"/>
          <p:cNvSpPr/>
          <p:nvPr/>
        </p:nvSpPr>
        <p:spPr>
          <a:xfrm flipH="1">
            <a:off x="5384798" y="5324020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542" y="4932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3" name="弧形箭號 (下彎) 12"/>
          <p:cNvSpPr/>
          <p:nvPr/>
        </p:nvSpPr>
        <p:spPr>
          <a:xfrm rot="10970612">
            <a:off x="5833381" y="578603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22651" y="6043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5" name="弧形箭號 (下彎) 14"/>
          <p:cNvSpPr/>
          <p:nvPr/>
        </p:nvSpPr>
        <p:spPr>
          <a:xfrm flipH="1">
            <a:off x="6206834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14578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7" name="弧形箭號 (下彎) 16"/>
          <p:cNvSpPr/>
          <p:nvPr/>
        </p:nvSpPr>
        <p:spPr>
          <a:xfrm flipH="1">
            <a:off x="6954980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62724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9" name="弧形箭號 (下彎) 18"/>
          <p:cNvSpPr/>
          <p:nvPr/>
        </p:nvSpPr>
        <p:spPr>
          <a:xfrm rot="10970612">
            <a:off x="6650288" y="582564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39558" y="6082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6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在兒子很小的時候，陪他們玩的一個遊戲機。</a:t>
            </a:r>
            <a:endParaRPr lang="en-US" altLang="zh-TW" dirty="0" smtClean="0"/>
          </a:p>
          <a:p>
            <a:r>
              <a:rPr lang="zh-TW" altLang="en-US" dirty="0"/>
              <a:t>類似計算機畫面</a:t>
            </a:r>
            <a:r>
              <a:rPr lang="zh-TW" altLang="en-US" dirty="0" smtClean="0"/>
              <a:t>，會在一定時間內連續出題，都是固定一位數的加減法。</a:t>
            </a:r>
            <a:endParaRPr lang="en-US" altLang="zh-TW" dirty="0" smtClean="0"/>
          </a:p>
          <a:p>
            <a:r>
              <a:rPr lang="zh-TW" altLang="en-US" dirty="0" smtClean="0"/>
              <a:t>可以用來跟小朋友比賽，在遊戲中練出心算的速度。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5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連續出題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，每一題都是簡單的</a:t>
            </a:r>
            <a:r>
              <a:rPr lang="en-US" altLang="zh-TW" dirty="0" smtClean="0"/>
              <a:t>1~9</a:t>
            </a:r>
            <a:r>
              <a:rPr lang="zh-TW" altLang="en-US" dirty="0" smtClean="0"/>
              <a:t>的一位數加法。</a:t>
            </a:r>
            <a:endParaRPr lang="en-US" altLang="zh-TW" dirty="0" smtClean="0"/>
          </a:p>
          <a:p>
            <a:r>
              <a:rPr lang="zh-TW" altLang="en-US" dirty="0"/>
              <a:t>回答完</a:t>
            </a:r>
            <a:r>
              <a:rPr lang="zh-TW" altLang="en-US" dirty="0" smtClean="0"/>
              <a:t>後如果</a:t>
            </a:r>
            <a:r>
              <a:rPr lang="zh-TW" altLang="en-US" b="1" dirty="0" smtClean="0">
                <a:solidFill>
                  <a:srgbClr val="FF0000"/>
                </a:solidFill>
              </a:rPr>
              <a:t>錯了會用同一題繼續要求回答。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答對了會換下一題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答對所有題目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時間。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242292" y="3589751"/>
            <a:ext cx="4908613" cy="2863696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3+5=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6+9=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15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8+3=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8+3=</a:t>
              </a:r>
              <a:r>
                <a:rPr lang="en-US" altLang="zh-TW" dirty="0">
                  <a:solidFill>
                    <a:srgbClr val="0070C0"/>
                  </a:solidFill>
                </a:rPr>
                <a:t>11</a:t>
              </a:r>
              <a:endParaRPr lang="zh-TW" altLang="en-US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5+4=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……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rgbClr val="0070C0"/>
                  </a:solidFill>
                </a:rPr>
                <a:t>總共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21.65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秒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向右箭號 7"/>
          <p:cNvSpPr/>
          <p:nvPr/>
        </p:nvSpPr>
        <p:spPr>
          <a:xfrm rot="10800000">
            <a:off x="7435273" y="4461163"/>
            <a:ext cx="480290" cy="1847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0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668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86683" y="204837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672888" y="6096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4025570" y="4543024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答對了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57" idx="0"/>
          </p:cNvCxnSpPr>
          <p:nvPr/>
        </p:nvCxnSpPr>
        <p:spPr>
          <a:xfrm rot="16200000" flipH="1">
            <a:off x="5053221" y="5469706"/>
            <a:ext cx="37700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10685" y="44771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01842" y="522622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7263" y="2019186"/>
            <a:ext cx="2788919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隨機產生兩個</a:t>
            </a:r>
            <a:r>
              <a:rPr lang="en-US" altLang="zh-TW" dirty="0" smtClean="0">
                <a:solidFill>
                  <a:schemeClr val="tx1"/>
                </a:solidFill>
              </a:rPr>
              <a:t>1~9</a:t>
            </a:r>
            <a:r>
              <a:rPr lang="zh-TW" altLang="en-US" dirty="0" smtClean="0">
                <a:solidFill>
                  <a:schemeClr val="tx1"/>
                </a:solidFill>
              </a:rPr>
              <a:t>的整數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5802" y="2706673"/>
            <a:ext cx="278038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顯示計算式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玩家輸入他的答案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6206" y="3755037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</a:t>
            </a:r>
            <a:r>
              <a:rPr lang="zh-TW" altLang="en-US" dirty="0" smtClean="0">
                <a:solidFill>
                  <a:schemeClr val="tx1"/>
                </a:solidFill>
              </a:rPr>
              <a:t>是否答對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2628" y="4028859"/>
            <a:ext cx="1697482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提示已完成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並</a:t>
            </a:r>
            <a:r>
              <a:rPr lang="zh-TW" altLang="en-US" dirty="0" smtClean="0">
                <a:solidFill>
                  <a:schemeClr val="tx1"/>
                </a:solidFill>
              </a:rPr>
              <a:t>顯示時間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57" idx="3"/>
            <a:endCxn id="12" idx="3"/>
          </p:cNvCxnSpPr>
          <p:nvPr/>
        </p:nvCxnSpPr>
        <p:spPr>
          <a:xfrm flipV="1">
            <a:off x="6457875" y="2236863"/>
            <a:ext cx="178307" cy="3803004"/>
          </a:xfrm>
          <a:prstGeom prst="bentConnector3">
            <a:avLst>
              <a:gd name="adj1" fmla="val 17770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66393" y="4641311"/>
            <a:ext cx="1436776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顯示答錯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>
            <a:off x="5241723" y="2454540"/>
            <a:ext cx="4269" cy="25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 flipH="1">
            <a:off x="5241722" y="3421434"/>
            <a:ext cx="4270" cy="333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5241722" y="4244851"/>
            <a:ext cx="0" cy="29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13" idx="0"/>
          </p:cNvCxnSpPr>
          <p:nvPr/>
        </p:nvCxnSpPr>
        <p:spPr>
          <a:xfrm flipH="1">
            <a:off x="5241722" y="1001776"/>
            <a:ext cx="2666" cy="320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>
            <a:off x="6457874" y="4912115"/>
            <a:ext cx="1108519" cy="13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13" idx="3"/>
          </p:cNvCxnSpPr>
          <p:nvPr/>
        </p:nvCxnSpPr>
        <p:spPr>
          <a:xfrm rot="16200000" flipV="1">
            <a:off x="6671854" y="3028383"/>
            <a:ext cx="1577257" cy="16485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菱形 56"/>
          <p:cNvSpPr/>
          <p:nvPr/>
        </p:nvSpPr>
        <p:spPr>
          <a:xfrm>
            <a:off x="4025571" y="5658209"/>
            <a:ext cx="2432304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20</a:t>
            </a:r>
            <a:r>
              <a:rPr lang="zh-TW" altLang="en-US" dirty="0" smtClean="0">
                <a:solidFill>
                  <a:schemeClr val="tx1"/>
                </a:solidFill>
              </a:rPr>
              <a:t>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72594" y="56202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473848" y="562021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7" name="肘形接點 66"/>
          <p:cNvCxnSpPr>
            <a:stCxn id="57" idx="1"/>
            <a:endCxn id="15" idx="2"/>
          </p:cNvCxnSpPr>
          <p:nvPr/>
        </p:nvCxnSpPr>
        <p:spPr>
          <a:xfrm rot="10800000">
            <a:off x="2651369" y="4925539"/>
            <a:ext cx="1374202" cy="11143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15" idx="0"/>
            <a:endCxn id="113" idx="1"/>
          </p:cNvCxnSpPr>
          <p:nvPr/>
        </p:nvCxnSpPr>
        <p:spPr>
          <a:xfrm rot="5400000" flipH="1" flipV="1">
            <a:off x="2126644" y="2064616"/>
            <a:ext cx="2488969" cy="14395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090888" y="1322213"/>
            <a:ext cx="2301668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紀錄開始時間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15" name="直線單箭頭接點 114"/>
          <p:cNvCxnSpPr>
            <a:stCxn id="113" idx="2"/>
            <a:endCxn id="12" idx="0"/>
          </p:cNvCxnSpPr>
          <p:nvPr/>
        </p:nvCxnSpPr>
        <p:spPr>
          <a:xfrm>
            <a:off x="5241722" y="1757567"/>
            <a:ext cx="1" cy="261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57" grpId="0" animBg="1"/>
      <p:bldP spid="61" grpId="0"/>
      <p:bldP spid="62" grpId="0"/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計算時間的方式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整數紀錄開始時間跟結束時間。</a:t>
            </a:r>
            <a:endParaRPr lang="en-US" altLang="zh-TW" dirty="0" smtClean="0"/>
          </a:p>
          <a:p>
            <a:pPr lvl="1"/>
            <a:r>
              <a:rPr lang="zh-TW" altLang="en-US" dirty="0"/>
              <a:t>他的單位是千分之一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zh-TW" altLang="en-US" dirty="0"/>
              <a:t>兩個數相</a:t>
            </a:r>
            <a:r>
              <a:rPr lang="zh-TW" altLang="en-US" dirty="0" smtClean="0"/>
              <a:t>減再除以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就會得到相差的秒數。</a:t>
            </a:r>
            <a:endParaRPr lang="en-US" altLang="zh-TW" dirty="0" smtClean="0"/>
          </a:p>
          <a:p>
            <a:pPr lvl="1"/>
            <a:r>
              <a:rPr lang="zh-TW" altLang="en-US" dirty="0"/>
              <a:t>小數點後可以利用 </a:t>
            </a:r>
            <a:r>
              <a:rPr lang="en-US" altLang="zh-TW" dirty="0"/>
              <a:t>% 1000</a:t>
            </a:r>
            <a:r>
              <a:rPr lang="zh-TW" altLang="en-US" dirty="0"/>
              <a:t>取得。</a:t>
            </a:r>
          </a:p>
        </p:txBody>
      </p:sp>
      <p:sp>
        <p:nvSpPr>
          <p:cNvPr id="5" name="矩形 4"/>
          <p:cNvSpPr/>
          <p:nvPr/>
        </p:nvSpPr>
        <p:spPr>
          <a:xfrm>
            <a:off x="1514763" y="3733038"/>
            <a:ext cx="643774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()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花了：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					+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秒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2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簡易計算機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超級簡易計算機的設定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只有加減法，只有個位數整數沒有小數。</a:t>
            </a:r>
            <a:endParaRPr lang="en-US" altLang="zh-TW" dirty="0" smtClean="0"/>
          </a:p>
          <a:p>
            <a:r>
              <a:rPr lang="zh-TW" altLang="en-US" dirty="0" smtClean="0"/>
              <a:t>輸入類似：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3+5-4</a:t>
            </a:r>
          </a:p>
          <a:p>
            <a:pPr lvl="1"/>
            <a:r>
              <a:rPr lang="en-US" altLang="zh-TW" dirty="0" smtClean="0"/>
              <a:t>2-3+6-8</a:t>
            </a:r>
          </a:p>
          <a:p>
            <a:pPr lvl="1"/>
            <a:r>
              <a:rPr lang="zh-TW" altLang="en-US" dirty="0"/>
              <a:t>按下</a:t>
            </a:r>
            <a:r>
              <a:rPr lang="en-US" altLang="zh-TW" dirty="0"/>
              <a:t>Enter</a:t>
            </a:r>
            <a:r>
              <a:rPr lang="zh-TW" altLang="en-US" dirty="0"/>
              <a:t>代表輸入完成開始計算。</a:t>
            </a:r>
            <a:endParaRPr lang="en-US" altLang="zh-TW" dirty="0"/>
          </a:p>
          <a:p>
            <a:r>
              <a:rPr lang="zh-TW" altLang="en-US" dirty="0" smtClean="0"/>
              <a:t>沒有乘除，所以不用考慮優先順序。一律由左到右計算。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有優先順序的需要學到資料結構與演算法，用堆疊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才好做。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6525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參考流程圖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8668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12959" y="1533621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668088" y="1292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4033398" y="4377325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If </a:t>
            </a:r>
            <a:r>
              <a:rPr lang="zh-TW" altLang="en-US" sz="1600" dirty="0" smtClean="0">
                <a:solidFill>
                  <a:schemeClr val="tx1"/>
                </a:solidFill>
              </a:rPr>
              <a:t>前</a:t>
            </a:r>
            <a:r>
              <a:rPr lang="en-US" altLang="zh-TW" sz="1600" dirty="0" smtClean="0">
                <a:solidFill>
                  <a:schemeClr val="tx1"/>
                </a:solidFill>
              </a:rPr>
              <a:t>OP</a:t>
            </a:r>
            <a:r>
              <a:rPr lang="zh-TW" altLang="en-US" sz="1600" dirty="0" smtClean="0">
                <a:solidFill>
                  <a:schemeClr val="tx1"/>
                </a:solidFill>
              </a:rPr>
              <a:t>是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+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13702" y="50306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43845" y="436778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8618" y="2139601"/>
            <a:ext cx="2788919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讀取第一個字元並移除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07574" y="4462189"/>
            <a:ext cx="1742461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Result = result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新數字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3" idx="2"/>
            <a:endCxn id="32" idx="0"/>
          </p:cNvCxnSpPr>
          <p:nvPr/>
        </p:nvCxnSpPr>
        <p:spPr>
          <a:xfrm flipH="1">
            <a:off x="5241722" y="2574955"/>
            <a:ext cx="1356" cy="143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239588" y="3450758"/>
            <a:ext cx="4269" cy="257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4" idx="2"/>
            <a:endCxn id="9" idx="0"/>
          </p:cNvCxnSpPr>
          <p:nvPr/>
        </p:nvCxnSpPr>
        <p:spPr>
          <a:xfrm flipH="1">
            <a:off x="5249550" y="4161364"/>
            <a:ext cx="1" cy="215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  <a:endCxn id="30" idx="0"/>
          </p:cNvCxnSpPr>
          <p:nvPr/>
        </p:nvCxnSpPr>
        <p:spPr>
          <a:xfrm>
            <a:off x="5239588" y="521461"/>
            <a:ext cx="0" cy="237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3"/>
            <a:endCxn id="18" idx="1"/>
          </p:cNvCxnSpPr>
          <p:nvPr/>
        </p:nvCxnSpPr>
        <p:spPr>
          <a:xfrm>
            <a:off x="6465702" y="4746416"/>
            <a:ext cx="7418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32" idx="3"/>
            <a:endCxn id="40" idx="1"/>
          </p:cNvCxnSpPr>
          <p:nvPr/>
        </p:nvCxnSpPr>
        <p:spPr>
          <a:xfrm>
            <a:off x="6457874" y="3087478"/>
            <a:ext cx="602705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4023436" y="5464129"/>
            <a:ext cx="2432304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</a:t>
            </a:r>
            <a:r>
              <a:rPr lang="zh-TW" altLang="en-US" dirty="0">
                <a:solidFill>
                  <a:schemeClr val="tx1"/>
                </a:solidFill>
              </a:rPr>
              <a:t>前</a:t>
            </a:r>
            <a:r>
              <a:rPr lang="en-US" altLang="zh-TW" dirty="0">
                <a:solidFill>
                  <a:schemeClr val="tx1"/>
                </a:solidFill>
              </a:rPr>
              <a:t>OP</a:t>
            </a:r>
            <a:r>
              <a:rPr lang="zh-TW" altLang="en-US" dirty="0" smtClean="0">
                <a:solidFill>
                  <a:schemeClr val="tx1"/>
                </a:solidFill>
              </a:rPr>
              <a:t>是</a:t>
            </a:r>
            <a:r>
              <a:rPr lang="en-US" altLang="zh-TW" sz="2400" b="1" dirty="0">
                <a:solidFill>
                  <a:srgbClr val="FF0000"/>
                </a:solidFill>
              </a:rPr>
              <a:t>-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62070" y="547403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533931" y="6096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肘形接點 27"/>
          <p:cNvCxnSpPr>
            <a:stCxn id="25" idx="2"/>
            <a:endCxn id="89" idx="2"/>
          </p:cNvCxnSpPr>
          <p:nvPr/>
        </p:nvCxnSpPr>
        <p:spPr>
          <a:xfrm rot="5400000" flipH="1" flipV="1">
            <a:off x="8072536" y="3361154"/>
            <a:ext cx="33342" cy="5699238"/>
          </a:xfrm>
          <a:prstGeom prst="bentConnector3">
            <a:avLst>
              <a:gd name="adj1" fmla="val -685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088754" y="758957"/>
            <a:ext cx="2301668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輸入計算式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30" idx="2"/>
            <a:endCxn id="114" idx="0"/>
          </p:cNvCxnSpPr>
          <p:nvPr/>
        </p:nvCxnSpPr>
        <p:spPr>
          <a:xfrm flipH="1">
            <a:off x="5227760" y="1194311"/>
            <a:ext cx="11828" cy="167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4025570" y="2718387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>
                <a:solidFill>
                  <a:schemeClr val="tx1"/>
                </a:solidFill>
              </a:rPr>
              <a:t>是數字</a:t>
            </a:r>
          </a:p>
        </p:txBody>
      </p:sp>
      <p:sp>
        <p:nvSpPr>
          <p:cNvPr id="34" name="矩形 33"/>
          <p:cNvSpPr/>
          <p:nvPr/>
        </p:nvSpPr>
        <p:spPr>
          <a:xfrm>
            <a:off x="4315742" y="3717868"/>
            <a:ext cx="1867617" cy="443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把數字轉成整數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60579" y="2803251"/>
            <a:ext cx="1436776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紀錄</a:t>
            </a:r>
            <a:r>
              <a:rPr lang="en-US" altLang="zh-TW" dirty="0" smtClean="0">
                <a:solidFill>
                  <a:schemeClr val="tx1"/>
                </a:solidFill>
              </a:rPr>
              <a:t>OP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315680" y="3405288"/>
            <a:ext cx="74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312817" y="310017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207574" y="5561559"/>
            <a:ext cx="1742461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Result = result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新數字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0" name="直線單箭頭接點 79"/>
          <p:cNvCxnSpPr>
            <a:stCxn id="25" idx="3"/>
            <a:endCxn id="79" idx="1"/>
          </p:cNvCxnSpPr>
          <p:nvPr/>
        </p:nvCxnSpPr>
        <p:spPr>
          <a:xfrm flipV="1">
            <a:off x="6455740" y="5845786"/>
            <a:ext cx="75183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9" idx="2"/>
            <a:endCxn id="25" idx="0"/>
          </p:cNvCxnSpPr>
          <p:nvPr/>
        </p:nvCxnSpPr>
        <p:spPr>
          <a:xfrm flipH="1">
            <a:off x="5239588" y="5115507"/>
            <a:ext cx="9962" cy="348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0036634" y="5625648"/>
            <a:ext cx="1804384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Result = </a:t>
            </a:r>
            <a:r>
              <a:rPr lang="zh-TW" altLang="en-US" dirty="0" smtClean="0">
                <a:solidFill>
                  <a:schemeClr val="tx1"/>
                </a:solidFill>
              </a:rPr>
              <a:t>新數字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肘形接點 91"/>
          <p:cNvCxnSpPr>
            <a:stCxn id="89" idx="0"/>
          </p:cNvCxnSpPr>
          <p:nvPr/>
        </p:nvCxnSpPr>
        <p:spPr>
          <a:xfrm rot="16200000" flipV="1">
            <a:off x="8915680" y="3602502"/>
            <a:ext cx="4026724" cy="195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接點 94"/>
          <p:cNvCxnSpPr>
            <a:stCxn id="18" idx="3"/>
          </p:cNvCxnSpPr>
          <p:nvPr/>
        </p:nvCxnSpPr>
        <p:spPr>
          <a:xfrm flipV="1">
            <a:off x="8950035" y="1677193"/>
            <a:ext cx="375917" cy="30692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9" idx="3"/>
          </p:cNvCxnSpPr>
          <p:nvPr/>
        </p:nvCxnSpPr>
        <p:spPr>
          <a:xfrm flipV="1">
            <a:off x="8950035" y="1654730"/>
            <a:ext cx="655958" cy="41910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6810184" y="1632267"/>
            <a:ext cx="4128642" cy="22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40" idx="0"/>
          </p:cNvCxnSpPr>
          <p:nvPr/>
        </p:nvCxnSpPr>
        <p:spPr>
          <a:xfrm flipH="1" flipV="1">
            <a:off x="7771139" y="1677193"/>
            <a:ext cx="7828" cy="1126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6837687" y="644326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只有第一個數字會到這邊</a:t>
            </a:r>
            <a:endParaRPr lang="zh-TW" altLang="en-US" dirty="0"/>
          </a:p>
        </p:txBody>
      </p:sp>
      <p:sp>
        <p:nvSpPr>
          <p:cNvPr id="114" name="菱形 113"/>
          <p:cNvSpPr/>
          <p:nvPr/>
        </p:nvSpPr>
        <p:spPr>
          <a:xfrm>
            <a:off x="3623862" y="1361484"/>
            <a:ext cx="3207795" cy="5900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If </a:t>
            </a:r>
            <a:r>
              <a:rPr lang="zh-TW" altLang="en-US" sz="1400" dirty="0" smtClean="0">
                <a:solidFill>
                  <a:schemeClr val="tx1"/>
                </a:solidFill>
              </a:rPr>
              <a:t>計算式長度</a:t>
            </a:r>
            <a:r>
              <a:rPr lang="en-US" altLang="zh-TW" sz="1400" dirty="0" smtClean="0">
                <a:solidFill>
                  <a:schemeClr val="tx1"/>
                </a:solidFill>
              </a:rPr>
              <a:t>&gt; 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7" name="直線單箭頭接點 116"/>
          <p:cNvCxnSpPr>
            <a:stCxn id="114" idx="2"/>
            <a:endCxn id="13" idx="0"/>
          </p:cNvCxnSpPr>
          <p:nvPr/>
        </p:nvCxnSpPr>
        <p:spPr>
          <a:xfrm>
            <a:off x="5227760" y="1951537"/>
            <a:ext cx="15318" cy="188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4182" y="2873129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</a:t>
            </a:r>
            <a:r>
              <a:rPr lang="zh-TW" altLang="en-US" dirty="0" smtClean="0"/>
              <a:t>一開始設定為空字串</a:t>
            </a:r>
            <a:endParaRPr lang="en-US" altLang="zh-TW" dirty="0" smtClean="0"/>
          </a:p>
          <a:p>
            <a:r>
              <a:rPr lang="en-US" altLang="zh-TW" dirty="0" smtClean="0"/>
              <a:t>Result: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5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 animBg="1"/>
      <p:bldP spid="18" grpId="0" animBg="1"/>
      <p:bldP spid="25" grpId="0" animBg="1"/>
      <p:bldP spid="26" grpId="0"/>
      <p:bldP spid="27" grpId="0"/>
      <p:bldP spid="30" grpId="0" animBg="1"/>
      <p:bldP spid="32" grpId="0" animBg="1"/>
      <p:bldP spid="34" grpId="0" animBg="1"/>
      <p:bldP spid="40" grpId="0" animBg="1"/>
      <p:bldP spid="63" grpId="0"/>
      <p:bldP spid="64" grpId="0"/>
      <p:bldP spid="79" grpId="0" animBg="1"/>
      <p:bldP spid="89" grpId="0" animBg="1"/>
      <p:bldP spid="1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超長整數加減乘除法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超長整數加減乘除法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超過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的最大可儲存範圍的數字，例如：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12345678901234567890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98765432109876543210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很顯然輸入後不可能用</a:t>
            </a:r>
            <a:r>
              <a:rPr lang="en-US" altLang="zh-TW" dirty="0" err="1"/>
              <a:t>int</a:t>
            </a:r>
            <a:r>
              <a:rPr lang="zh-TW" altLang="en-US" dirty="0"/>
              <a:t>或是</a:t>
            </a:r>
            <a:r>
              <a:rPr lang="en-US" altLang="zh-TW" dirty="0"/>
              <a:t>long</a:t>
            </a:r>
            <a:r>
              <a:rPr lang="zh-TW" altLang="en-US" dirty="0"/>
              <a:t>儲存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能存這樣長的數字只有用字串了！但字串不能用於計算！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，要另外想辦法！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要利用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編號，把</a:t>
            </a:r>
            <a:r>
              <a:rPr lang="zh-TW" altLang="en-US" b="1" u="sng" dirty="0" smtClean="0">
                <a:solidFill>
                  <a:srgbClr val="FF0000"/>
                </a:solidFill>
              </a:rPr>
              <a:t>文字狀態的數字</a:t>
            </a:r>
            <a:r>
              <a:rPr lang="zh-TW" altLang="en-US" dirty="0" smtClean="0"/>
              <a:t>轉化為</a:t>
            </a:r>
            <a:r>
              <a:rPr lang="zh-TW" altLang="en-US" dirty="0" smtClean="0">
                <a:solidFill>
                  <a:srgbClr val="FF0000"/>
                </a:solidFill>
              </a:rPr>
              <a:t>整數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取得每位數字用</a:t>
            </a:r>
            <a:r>
              <a:rPr lang="en-US" altLang="zh-TW" dirty="0" err="1"/>
              <a:t>charAt</a:t>
            </a:r>
            <a:r>
              <a:rPr lang="en-US" altLang="zh-TW" dirty="0"/>
              <a:t>()</a:t>
            </a:r>
            <a:r>
              <a:rPr lang="zh-TW" altLang="en-US" dirty="0"/>
              <a:t>，然後再</a:t>
            </a:r>
            <a:r>
              <a:rPr lang="zh-TW" altLang="en-US" sz="2600" u="sng" dirty="0"/>
              <a:t>減去</a:t>
            </a:r>
            <a:r>
              <a:rPr lang="en-US" altLang="zh-TW" sz="3500" u="sng" dirty="0"/>
              <a:t>‘0’</a:t>
            </a:r>
            <a:r>
              <a:rPr lang="zh-TW" altLang="en-US" dirty="0"/>
              <a:t>，可轉為整數</a:t>
            </a:r>
          </a:p>
        </p:txBody>
      </p:sp>
      <p:pic>
        <p:nvPicPr>
          <p:cNvPr id="4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24" y="882457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211331" y="3631456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5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68088" y="31706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5084" y="1029403"/>
            <a:ext cx="2301668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輸入兩個超長整數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847067" y="4826313"/>
            <a:ext cx="2764946" cy="5900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If </a:t>
            </a:r>
            <a:r>
              <a:rPr lang="zh-TW" altLang="en-US" sz="1400" dirty="0" smtClean="0">
                <a:solidFill>
                  <a:schemeClr val="tx1"/>
                </a:solidFill>
              </a:rPr>
              <a:t>如果</a:t>
            </a:r>
            <a:r>
              <a:rPr lang="en-US" altLang="zh-TW" sz="1400" dirty="0" smtClean="0">
                <a:solidFill>
                  <a:schemeClr val="tx1"/>
                </a:solidFill>
              </a:rPr>
              <a:t>&gt; </a:t>
            </a:r>
            <a:r>
              <a:rPr lang="en-US" altLang="zh-TW" sz="1400" dirty="0">
                <a:solidFill>
                  <a:schemeClr val="tx1"/>
                </a:solidFill>
              </a:rPr>
              <a:t>9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5084" y="1703441"/>
            <a:ext cx="2301668" cy="670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把兩個超長整數轉成陣列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71343" y="3960114"/>
            <a:ext cx="1930210" cy="670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把陣列第</a:t>
            </a:r>
            <a:r>
              <a:rPr lang="en-US" altLang="zh-TW" dirty="0" err="1" smtClean="0">
                <a:solidFill>
                  <a:schemeClr val="tx1"/>
                </a:solidFill>
              </a:rPr>
              <a:t>i</a:t>
            </a:r>
            <a:r>
              <a:rPr lang="zh-TW" altLang="en-US" dirty="0" smtClean="0">
                <a:solidFill>
                  <a:schemeClr val="tx1"/>
                </a:solidFill>
              </a:rPr>
              <a:t>個數字相加</a:t>
            </a:r>
            <a:r>
              <a:rPr lang="zh-TW" altLang="en-US" dirty="0">
                <a:solidFill>
                  <a:schemeClr val="tx1"/>
                </a:solidFill>
              </a:rPr>
              <a:t>再加上進位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8754" y="2596940"/>
            <a:ext cx="2301668" cy="374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 = 0;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55918" y="766390"/>
            <a:ext cx="0" cy="237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229540" y="1464757"/>
            <a:ext cx="0" cy="237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229540" y="2373919"/>
            <a:ext cx="0" cy="237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56" idx="0"/>
          </p:cNvCxnSpPr>
          <p:nvPr/>
        </p:nvCxnSpPr>
        <p:spPr>
          <a:xfrm>
            <a:off x="5239588" y="2971602"/>
            <a:ext cx="16330" cy="29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2"/>
            <a:endCxn id="7" idx="0"/>
          </p:cNvCxnSpPr>
          <p:nvPr/>
        </p:nvCxnSpPr>
        <p:spPr>
          <a:xfrm flipH="1">
            <a:off x="5229540" y="4630592"/>
            <a:ext cx="6908" cy="195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90613" y="4837582"/>
            <a:ext cx="1475895" cy="590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進位設為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和 </a:t>
            </a:r>
            <a:r>
              <a:rPr lang="en-US" altLang="zh-TW" dirty="0">
                <a:solidFill>
                  <a:schemeClr val="tx1"/>
                </a:solidFill>
              </a:rPr>
              <a:t>% 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9229" y="5594118"/>
            <a:ext cx="1475895" cy="515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進位設為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7" idx="3"/>
          </p:cNvCxnSpPr>
          <p:nvPr/>
        </p:nvCxnSpPr>
        <p:spPr>
          <a:xfrm flipV="1">
            <a:off x="6612013" y="5121339"/>
            <a:ext cx="278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2"/>
            <a:endCxn id="19" idx="0"/>
          </p:cNvCxnSpPr>
          <p:nvPr/>
        </p:nvCxnSpPr>
        <p:spPr>
          <a:xfrm>
            <a:off x="5229540" y="5416366"/>
            <a:ext cx="7637" cy="1777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890613" y="5851986"/>
            <a:ext cx="1475895" cy="923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</a:t>
            </a:r>
            <a:r>
              <a:rPr lang="zh-TW" altLang="en-US" dirty="0">
                <a:solidFill>
                  <a:schemeClr val="tx1"/>
                </a:solidFill>
              </a:rPr>
              <a:t>到</a:t>
            </a:r>
            <a:r>
              <a:rPr lang="zh-TW" altLang="en-US" dirty="0" smtClean="0">
                <a:solidFill>
                  <a:schemeClr val="tx1"/>
                </a:solidFill>
              </a:rPr>
              <a:t>第個三</a:t>
            </a:r>
            <a:r>
              <a:rPr lang="zh-TW" altLang="en-US" dirty="0">
                <a:solidFill>
                  <a:schemeClr val="tx1"/>
                </a:solidFill>
              </a:rPr>
              <a:t>陣列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stCxn id="18" idx="2"/>
            <a:endCxn id="27" idx="0"/>
          </p:cNvCxnSpPr>
          <p:nvPr/>
        </p:nvCxnSpPr>
        <p:spPr>
          <a:xfrm>
            <a:off x="7628561" y="5427635"/>
            <a:ext cx="0" cy="424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19" idx="2"/>
            <a:endCxn id="27" idx="1"/>
          </p:cNvCxnSpPr>
          <p:nvPr/>
        </p:nvCxnSpPr>
        <p:spPr>
          <a:xfrm rot="16200000" flipH="1">
            <a:off x="5961891" y="5385140"/>
            <a:ext cx="204008" cy="16534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7" idx="3"/>
            <a:endCxn id="56" idx="3"/>
          </p:cNvCxnSpPr>
          <p:nvPr/>
        </p:nvCxnSpPr>
        <p:spPr>
          <a:xfrm flipH="1" flipV="1">
            <a:off x="6798968" y="3511509"/>
            <a:ext cx="1567540" cy="2802353"/>
          </a:xfrm>
          <a:prstGeom prst="bentConnector3">
            <a:avLst>
              <a:gd name="adj1" fmla="val -44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574924" y="3366030"/>
            <a:ext cx="1156087" cy="396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</a:rPr>
              <a:t>++;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56" name="菱形 55"/>
          <p:cNvSpPr/>
          <p:nvPr/>
        </p:nvSpPr>
        <p:spPr>
          <a:xfrm>
            <a:off x="3712868" y="3261937"/>
            <a:ext cx="3086100" cy="49914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 &lt; </a:t>
            </a:r>
            <a:r>
              <a:rPr lang="zh-TW" altLang="en-US" sz="1400" dirty="0" smtClean="0">
                <a:solidFill>
                  <a:schemeClr val="tx1"/>
                </a:solidFill>
              </a:rPr>
              <a:t>最長數字長度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/>
          <p:cNvCxnSpPr>
            <a:stCxn id="56" idx="2"/>
            <a:endCxn id="9" idx="0"/>
          </p:cNvCxnSpPr>
          <p:nvPr/>
        </p:nvCxnSpPr>
        <p:spPr>
          <a:xfrm flipH="1">
            <a:off x="5236448" y="3761080"/>
            <a:ext cx="19470" cy="199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669523" y="3036363"/>
            <a:ext cx="1475895" cy="923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輸出結果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83" name="直線單箭頭接點 82"/>
          <p:cNvCxnSpPr>
            <a:stCxn id="56" idx="1"/>
            <a:endCxn id="82" idx="3"/>
          </p:cNvCxnSpPr>
          <p:nvPr/>
        </p:nvCxnSpPr>
        <p:spPr>
          <a:xfrm flipH="1" flipV="1">
            <a:off x="3145418" y="3498239"/>
            <a:ext cx="567450" cy="13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82" idx="0"/>
            <a:endCxn id="6" idx="1"/>
          </p:cNvCxnSpPr>
          <p:nvPr/>
        </p:nvCxnSpPr>
        <p:spPr>
          <a:xfrm rot="5400000" flipH="1" flipV="1">
            <a:off x="2361636" y="1292916"/>
            <a:ext cx="1789283" cy="16976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5387256" y="3611201"/>
            <a:ext cx="74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201683" y="31813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247919" y="4728019"/>
            <a:ext cx="74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302448" y="524275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947057" y="4826313"/>
            <a:ext cx="444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 6</a:t>
            </a:r>
          </a:p>
          <a:p>
            <a:r>
              <a:rPr lang="en-US" altLang="zh-TW" dirty="0" smtClean="0"/>
              <a:t>+7</a:t>
            </a:r>
          </a:p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4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73" y="1692655"/>
            <a:ext cx="4426093" cy="44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檢查密碼是否合乎要求？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4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密碼是否合乎要求？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很多網站或是軟體都會要求輸入密碼，尤其是銀行要求特別高！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密碼常常有一些要求以提高安全度，例如：</a:t>
            </a:r>
            <a:endParaRPr lang="en-US" altLang="zh-TW" dirty="0" smtClean="0"/>
          </a:p>
          <a:p>
            <a:pPr lvl="1"/>
            <a:r>
              <a:rPr lang="zh-TW" altLang="en-US" dirty="0"/>
              <a:t>長度不可低於</a:t>
            </a:r>
            <a:r>
              <a:rPr lang="en-US" altLang="zh-TW" dirty="0"/>
              <a:t>8</a:t>
            </a:r>
            <a:r>
              <a:rPr lang="zh-TW" altLang="en-US" dirty="0"/>
              <a:t>的字</a:t>
            </a:r>
            <a:endParaRPr lang="en-US" altLang="zh-TW" dirty="0"/>
          </a:p>
          <a:p>
            <a:pPr lvl="1"/>
            <a:r>
              <a:rPr lang="zh-TW" altLang="en-US" dirty="0" smtClean="0"/>
              <a:t>需同時包含英文字、數字、符號</a:t>
            </a:r>
            <a:endParaRPr lang="en-US" altLang="zh-TW" dirty="0" smtClean="0"/>
          </a:p>
          <a:p>
            <a:pPr lvl="1"/>
            <a:r>
              <a:rPr lang="zh-TW" altLang="en-US" dirty="0"/>
              <a:t>英文字必須同時有大</a:t>
            </a:r>
            <a:r>
              <a:rPr lang="zh-TW" altLang="en-US" dirty="0" smtClean="0"/>
              <a:t>小寫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smtClean="0"/>
              <a:t>要如何檢查出使用這新輸入的密碼是否合於規定？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9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需要寫幾個函式，專門檢查一個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是否為</a:t>
            </a:r>
            <a:r>
              <a:rPr lang="zh-TW" altLang="en-US" b="1" dirty="0" smtClean="0"/>
              <a:t>數字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大寫字母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小寫字母</a:t>
            </a:r>
            <a:r>
              <a:rPr lang="zh-TW" altLang="en-US" dirty="0" smtClean="0"/>
              <a:t>以及</a:t>
            </a:r>
            <a:r>
              <a:rPr lang="zh-TW" altLang="en-US" b="1" dirty="0" smtClean="0"/>
              <a:t>特殊符號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每一個</a:t>
            </a:r>
            <a:r>
              <a:rPr lang="zh-TW" altLang="en-US" dirty="0" smtClean="0"/>
              <a:t>要求設定</a:t>
            </a:r>
            <a:r>
              <a:rPr lang="zh-TW" altLang="en-US" dirty="0"/>
              <a:t>一個</a:t>
            </a:r>
            <a:r>
              <a:rPr lang="en-US" altLang="zh-TW" dirty="0"/>
              <a:t>Flag</a:t>
            </a:r>
            <a:r>
              <a:rPr lang="zh-TW" altLang="en-US" dirty="0" smtClean="0"/>
              <a:t>，預設為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檢查時發現符合某個</a:t>
            </a:r>
            <a:r>
              <a:rPr lang="zh-TW" altLang="en-US" dirty="0" smtClean="0"/>
              <a:t>條件，就把該條件的</a:t>
            </a:r>
            <a:r>
              <a:rPr lang="en-US" altLang="zh-TW" dirty="0" smtClean="0"/>
              <a:t>flag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長度限制可以單獨寫檢查，不必專設定</a:t>
            </a:r>
            <a:r>
              <a:rPr lang="en-US" altLang="zh-TW" dirty="0" smtClean="0"/>
              <a:t>flag</a:t>
            </a:r>
            <a:r>
              <a:rPr lang="zh-TW" altLang="en-US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8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參考流程圖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8668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12959" y="1533621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668088" y="1292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4023436" y="3816153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If </a:t>
            </a:r>
            <a:r>
              <a:rPr lang="zh-TW" altLang="en-US" sz="1600" dirty="0" smtClean="0">
                <a:solidFill>
                  <a:schemeClr val="tx1"/>
                </a:solidFill>
              </a:rPr>
              <a:t>是大寫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6732" y="44669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76365" y="382303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8618" y="2139601"/>
            <a:ext cx="2788919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讀取密碼的第</a:t>
            </a:r>
            <a:r>
              <a:rPr lang="en-US" altLang="zh-TW" dirty="0" err="1" smtClean="0">
                <a:solidFill>
                  <a:schemeClr val="tx1"/>
                </a:solidFill>
              </a:rPr>
              <a:t>i</a:t>
            </a:r>
            <a:r>
              <a:rPr lang="zh-TW" altLang="en-US" dirty="0" smtClean="0">
                <a:solidFill>
                  <a:schemeClr val="tx1"/>
                </a:solidFill>
              </a:rPr>
              <a:t>個字元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6161" y="3891828"/>
            <a:ext cx="1921958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UpperFlag</a:t>
            </a:r>
            <a:r>
              <a:rPr lang="en-US" altLang="zh-TW" dirty="0" smtClean="0">
                <a:solidFill>
                  <a:schemeClr val="tx1"/>
                </a:solidFill>
              </a:rPr>
              <a:t>=true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3" idx="2"/>
            <a:endCxn id="32" idx="0"/>
          </p:cNvCxnSpPr>
          <p:nvPr/>
        </p:nvCxnSpPr>
        <p:spPr>
          <a:xfrm flipH="1">
            <a:off x="5241722" y="2574955"/>
            <a:ext cx="1356" cy="143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32" idx="2"/>
            <a:endCxn id="9" idx="0"/>
          </p:cNvCxnSpPr>
          <p:nvPr/>
        </p:nvCxnSpPr>
        <p:spPr>
          <a:xfrm flipH="1">
            <a:off x="5239588" y="3456569"/>
            <a:ext cx="2134" cy="359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  <a:endCxn id="30" idx="0"/>
          </p:cNvCxnSpPr>
          <p:nvPr/>
        </p:nvCxnSpPr>
        <p:spPr>
          <a:xfrm>
            <a:off x="5239588" y="521461"/>
            <a:ext cx="0" cy="237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3"/>
            <a:endCxn id="18" idx="1"/>
          </p:cNvCxnSpPr>
          <p:nvPr/>
        </p:nvCxnSpPr>
        <p:spPr>
          <a:xfrm flipV="1">
            <a:off x="6455740" y="4176055"/>
            <a:ext cx="580421" cy="9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32" idx="3"/>
            <a:endCxn id="40" idx="1"/>
          </p:cNvCxnSpPr>
          <p:nvPr/>
        </p:nvCxnSpPr>
        <p:spPr>
          <a:xfrm>
            <a:off x="6457874" y="3087478"/>
            <a:ext cx="602705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4026248" y="4744331"/>
            <a:ext cx="2432304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是小寫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294142" y="471719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367010" y="56587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肘形接點 27"/>
          <p:cNvCxnSpPr>
            <a:stCxn id="58" idx="3"/>
            <a:endCxn id="89" idx="2"/>
          </p:cNvCxnSpPr>
          <p:nvPr/>
        </p:nvCxnSpPr>
        <p:spPr>
          <a:xfrm flipV="1">
            <a:off x="6439520" y="5627101"/>
            <a:ext cx="4387742" cy="5796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088754" y="758957"/>
            <a:ext cx="2301668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輸入密碼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30" idx="2"/>
            <a:endCxn id="114" idx="0"/>
          </p:cNvCxnSpPr>
          <p:nvPr/>
        </p:nvCxnSpPr>
        <p:spPr>
          <a:xfrm flipH="1">
            <a:off x="5227760" y="1194311"/>
            <a:ext cx="11828" cy="167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4025570" y="2718387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>
                <a:solidFill>
                  <a:schemeClr val="tx1"/>
                </a:solidFill>
              </a:rPr>
              <a:t>是數字</a:t>
            </a:r>
          </a:p>
        </p:txBody>
      </p:sp>
      <p:sp>
        <p:nvSpPr>
          <p:cNvPr id="40" name="矩形 39"/>
          <p:cNvSpPr/>
          <p:nvPr/>
        </p:nvSpPr>
        <p:spPr>
          <a:xfrm>
            <a:off x="7060578" y="2803251"/>
            <a:ext cx="1742461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DigitFlag</a:t>
            </a:r>
            <a:r>
              <a:rPr lang="en-US" altLang="zh-TW" dirty="0" smtClean="0">
                <a:solidFill>
                  <a:schemeClr val="tx1"/>
                </a:solidFill>
              </a:rPr>
              <a:t>=true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94158" y="2746759"/>
            <a:ext cx="74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289130" y="34046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0" name="直線單箭頭接點 79"/>
          <p:cNvCxnSpPr>
            <a:stCxn id="25" idx="3"/>
            <a:endCxn id="55" idx="1"/>
          </p:cNvCxnSpPr>
          <p:nvPr/>
        </p:nvCxnSpPr>
        <p:spPr>
          <a:xfrm flipV="1">
            <a:off x="6458552" y="5102276"/>
            <a:ext cx="602026" cy="23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9" idx="2"/>
            <a:endCxn id="25" idx="0"/>
          </p:cNvCxnSpPr>
          <p:nvPr/>
        </p:nvCxnSpPr>
        <p:spPr>
          <a:xfrm>
            <a:off x="5239588" y="4554335"/>
            <a:ext cx="2812" cy="18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9018" y="5058647"/>
            <a:ext cx="2036488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SymbolFlag</a:t>
            </a:r>
            <a:r>
              <a:rPr lang="en-US" altLang="zh-TW" dirty="0" smtClean="0">
                <a:solidFill>
                  <a:schemeClr val="tx1"/>
                </a:solidFill>
              </a:rPr>
              <a:t>=true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肘形接點 91"/>
          <p:cNvCxnSpPr>
            <a:stCxn id="89" idx="0"/>
          </p:cNvCxnSpPr>
          <p:nvPr/>
        </p:nvCxnSpPr>
        <p:spPr>
          <a:xfrm rot="5400000" flipH="1" flipV="1">
            <a:off x="9111353" y="3342736"/>
            <a:ext cx="3431820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接點 94"/>
          <p:cNvCxnSpPr>
            <a:stCxn id="18" idx="3"/>
          </p:cNvCxnSpPr>
          <p:nvPr/>
        </p:nvCxnSpPr>
        <p:spPr>
          <a:xfrm flipV="1">
            <a:off x="8958119" y="1677194"/>
            <a:ext cx="367833" cy="24988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55" idx="3"/>
          </p:cNvCxnSpPr>
          <p:nvPr/>
        </p:nvCxnSpPr>
        <p:spPr>
          <a:xfrm flipV="1">
            <a:off x="8982536" y="1654730"/>
            <a:ext cx="623457" cy="34475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6810184" y="1632267"/>
            <a:ext cx="4128642" cy="22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40" idx="0"/>
          </p:cNvCxnSpPr>
          <p:nvPr/>
        </p:nvCxnSpPr>
        <p:spPr>
          <a:xfrm flipH="1" flipV="1">
            <a:off x="7771139" y="1677193"/>
            <a:ext cx="7828" cy="1126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6837687" y="644326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只有第一個數字會到這邊</a:t>
            </a:r>
            <a:endParaRPr lang="zh-TW" altLang="en-US" dirty="0"/>
          </a:p>
        </p:txBody>
      </p:sp>
      <p:sp>
        <p:nvSpPr>
          <p:cNvPr id="114" name="菱形 113"/>
          <p:cNvSpPr/>
          <p:nvPr/>
        </p:nvSpPr>
        <p:spPr>
          <a:xfrm>
            <a:off x="3623862" y="1361484"/>
            <a:ext cx="3207795" cy="5900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for</a:t>
            </a:r>
            <a:r>
              <a:rPr lang="zh-TW" altLang="en-US" sz="1200" dirty="0" smtClean="0">
                <a:solidFill>
                  <a:schemeClr val="tx1"/>
                </a:solidFill>
              </a:rPr>
              <a:t>迴圈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</a:rPr>
              <a:t> &lt; </a:t>
            </a:r>
            <a:r>
              <a:rPr lang="zh-TW" altLang="en-US" sz="1200" dirty="0" smtClean="0">
                <a:solidFill>
                  <a:schemeClr val="tx1"/>
                </a:solidFill>
              </a:rPr>
              <a:t>密碼長度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7" name="直線單箭頭接點 116"/>
          <p:cNvCxnSpPr>
            <a:stCxn id="114" idx="2"/>
            <a:endCxn id="13" idx="0"/>
          </p:cNvCxnSpPr>
          <p:nvPr/>
        </p:nvCxnSpPr>
        <p:spPr>
          <a:xfrm>
            <a:off x="5227760" y="1951537"/>
            <a:ext cx="15318" cy="188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087892" y="114828"/>
            <a:ext cx="214834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UpperFlag</a:t>
            </a:r>
            <a:r>
              <a:rPr lang="en-US" altLang="zh-TW" dirty="0" smtClean="0"/>
              <a:t>: false;</a:t>
            </a:r>
          </a:p>
          <a:p>
            <a:r>
              <a:rPr lang="en-US" altLang="zh-TW" dirty="0" err="1" smtClean="0"/>
              <a:t>LowerFlag</a:t>
            </a:r>
            <a:r>
              <a:rPr lang="en-US" altLang="zh-TW" dirty="0" smtClean="0"/>
              <a:t>: false;</a:t>
            </a:r>
          </a:p>
          <a:p>
            <a:r>
              <a:rPr lang="en-US" altLang="zh-TW" dirty="0" err="1" smtClean="0"/>
              <a:t>DigitFlag</a:t>
            </a:r>
            <a:r>
              <a:rPr lang="en-US" altLang="zh-TW" dirty="0" smtClean="0"/>
              <a:t>: false;</a:t>
            </a:r>
          </a:p>
          <a:p>
            <a:r>
              <a:rPr lang="en-US" altLang="zh-TW" dirty="0" err="1" smtClean="0"/>
              <a:t>SymbolFlag</a:t>
            </a:r>
            <a:r>
              <a:rPr lang="en-US" altLang="zh-TW" dirty="0" smtClean="0"/>
              <a:t>: false; </a:t>
            </a:r>
            <a:endParaRPr lang="en-US" altLang="zh-TW" dirty="0"/>
          </a:p>
        </p:txBody>
      </p:sp>
      <p:sp>
        <p:nvSpPr>
          <p:cNvPr id="55" name="矩形 54"/>
          <p:cNvSpPr/>
          <p:nvPr/>
        </p:nvSpPr>
        <p:spPr>
          <a:xfrm>
            <a:off x="7060578" y="4818049"/>
            <a:ext cx="1921958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LowerFlag</a:t>
            </a:r>
            <a:r>
              <a:rPr lang="en-US" altLang="zh-TW" dirty="0" smtClean="0">
                <a:solidFill>
                  <a:schemeClr val="tx1"/>
                </a:solidFill>
              </a:rPr>
              <a:t>=true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菱形 57"/>
          <p:cNvSpPr/>
          <p:nvPr/>
        </p:nvSpPr>
        <p:spPr>
          <a:xfrm>
            <a:off x="4007216" y="5825053"/>
            <a:ext cx="2432304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是符號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>
            <a:stCxn id="25" idx="2"/>
            <a:endCxn id="58" idx="0"/>
          </p:cNvCxnSpPr>
          <p:nvPr/>
        </p:nvCxnSpPr>
        <p:spPr>
          <a:xfrm flipH="1">
            <a:off x="5223368" y="5507646"/>
            <a:ext cx="19032" cy="317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776122" y="4774420"/>
            <a:ext cx="1599414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顯示錯誤訊息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4177" y="3723477"/>
            <a:ext cx="1217620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顯示正確訊息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菱形 72"/>
          <p:cNvSpPr/>
          <p:nvPr/>
        </p:nvSpPr>
        <p:spPr>
          <a:xfrm>
            <a:off x="1033029" y="2445281"/>
            <a:ext cx="3145211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所有</a:t>
            </a:r>
            <a:r>
              <a:rPr lang="en-US" altLang="zh-TW" dirty="0" smtClean="0">
                <a:solidFill>
                  <a:schemeClr val="tx1"/>
                </a:solidFill>
              </a:rPr>
              <a:t>Flag==true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74" name="肘形接點 73"/>
          <p:cNvCxnSpPr>
            <a:stCxn id="114" idx="1"/>
            <a:endCxn id="73" idx="0"/>
          </p:cNvCxnSpPr>
          <p:nvPr/>
        </p:nvCxnSpPr>
        <p:spPr>
          <a:xfrm rot="10800000" flipV="1">
            <a:off x="2605636" y="1656511"/>
            <a:ext cx="1018227" cy="7887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831062" y="13349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315679" y="1770604"/>
            <a:ext cx="74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491699" y="590277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2" name="肘形接點 81"/>
          <p:cNvCxnSpPr>
            <a:stCxn id="58" idx="1"/>
            <a:endCxn id="71" idx="2"/>
          </p:cNvCxnSpPr>
          <p:nvPr/>
        </p:nvCxnSpPr>
        <p:spPr>
          <a:xfrm rot="10800000">
            <a:off x="2575830" y="5342875"/>
            <a:ext cx="1431387" cy="86383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圓角矩形 83"/>
          <p:cNvSpPr/>
          <p:nvPr/>
        </p:nvSpPr>
        <p:spPr>
          <a:xfrm>
            <a:off x="129183" y="484976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85" name="肘形接點 84"/>
          <p:cNvCxnSpPr>
            <a:stCxn id="73" idx="1"/>
            <a:endCxn id="72" idx="0"/>
          </p:cNvCxnSpPr>
          <p:nvPr/>
        </p:nvCxnSpPr>
        <p:spPr>
          <a:xfrm rot="10800000" flipV="1">
            <a:off x="682987" y="2826939"/>
            <a:ext cx="350042" cy="8965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3" idx="2"/>
            <a:endCxn id="71" idx="0"/>
          </p:cNvCxnSpPr>
          <p:nvPr/>
        </p:nvCxnSpPr>
        <p:spPr>
          <a:xfrm flipH="1">
            <a:off x="2575829" y="3208596"/>
            <a:ext cx="29806" cy="1565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1" idx="1"/>
            <a:endCxn id="84" idx="3"/>
          </p:cNvCxnSpPr>
          <p:nvPr/>
        </p:nvCxnSpPr>
        <p:spPr>
          <a:xfrm flipH="1" flipV="1">
            <a:off x="1272183" y="5045857"/>
            <a:ext cx="503939" cy="12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72" idx="2"/>
            <a:endCxn id="84" idx="0"/>
          </p:cNvCxnSpPr>
          <p:nvPr/>
        </p:nvCxnSpPr>
        <p:spPr>
          <a:xfrm>
            <a:off x="682987" y="4291931"/>
            <a:ext cx="17696" cy="557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 animBg="1"/>
      <p:bldP spid="18" grpId="0" animBg="1"/>
      <p:bldP spid="25" grpId="0" animBg="1"/>
      <p:bldP spid="26" grpId="0"/>
      <p:bldP spid="27" grpId="0"/>
      <p:bldP spid="30" grpId="0" animBg="1"/>
      <p:bldP spid="32" grpId="0" animBg="1"/>
      <p:bldP spid="40" grpId="0" animBg="1"/>
      <p:bldP spid="63" grpId="0"/>
      <p:bldP spid="64" grpId="0"/>
      <p:bldP spid="89" grpId="0" animBg="1"/>
      <p:bldP spid="114" grpId="0" animBg="1"/>
      <p:bldP spid="55" grpId="0" animBg="1"/>
      <p:bldP spid="58" grpId="0" animBg="1"/>
      <p:bldP spid="71" grpId="0" animBg="1"/>
      <p:bldP spid="72" grpId="0" animBg="1"/>
      <p:bldP spid="73" grpId="0" animBg="1"/>
      <p:bldP spid="77" grpId="0"/>
      <p:bldP spid="78" grpId="0"/>
      <p:bldP spid="81" grpId="0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122538" y="211869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122538" y="196265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8743" y="52387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264091" y="4330001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3321643" y="5351235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431172" y="514519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50896" y="4306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4727" y="1420653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4451" y="2462079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提示玩家輸入四位數字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並等玩家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4727" y="3505643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4451" y="5509836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3477579" y="2133276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03538" y="4486275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 flipH="1">
            <a:off x="3478911" y="2012695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3478911" y="3176840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3480243" y="3995457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3480243" y="916051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4696395" y="4759629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3960710" y="1806186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81" y="609599"/>
            <a:ext cx="3665391" cy="36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2" grpId="0" animBg="1"/>
      <p:bldP spid="13" grpId="0" animBg="1"/>
      <p:bldP spid="1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先宣告一個陣列大小為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，並初始化內容為</a:t>
            </a:r>
            <a:r>
              <a:rPr lang="en-US" altLang="zh-TW" dirty="0" smtClean="0"/>
              <a:t>0 ~ 9</a:t>
            </a:r>
            <a:r>
              <a:rPr lang="zh-TW" altLang="en-US" dirty="0" smtClean="0"/>
              <a:t>的數字不重複。</a:t>
            </a:r>
            <a:endParaRPr lang="en-US" altLang="zh-TW" dirty="0" smtClean="0"/>
          </a:p>
          <a:p>
            <a:r>
              <a:rPr lang="zh-TW" altLang="en-US" dirty="0"/>
              <a:t>寫一個函式 </a:t>
            </a:r>
            <a:r>
              <a:rPr lang="en-US" altLang="zh-TW" dirty="0" err="1" smtClean="0"/>
              <a:t>GetNumber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亂數隨機對調陣列中兩個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lvl="1"/>
            <a:r>
              <a:rPr lang="zh-TW" altLang="en-US" dirty="0"/>
              <a:t>此時陣列中的數字會混亂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我們把陣列編號</a:t>
            </a:r>
            <a:r>
              <a:rPr lang="en-US" altLang="zh-TW" dirty="0"/>
              <a:t>0~3</a:t>
            </a:r>
            <a:r>
              <a:rPr lang="zh-TW" altLang="en-US" dirty="0"/>
              <a:t>當作答案</a:t>
            </a:r>
            <a:r>
              <a:rPr lang="zh-TW" altLang="en-US" dirty="0" smtClean="0"/>
              <a:t>。個位數到千位數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672" y="3498556"/>
            <a:ext cx="8253984" cy="28931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右大括弧 4"/>
          <p:cNvSpPr/>
          <p:nvPr/>
        </p:nvSpPr>
        <p:spPr>
          <a:xfrm>
            <a:off x="5669280" y="5093208"/>
            <a:ext cx="484632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653784" y="4625066"/>
            <a:ext cx="304800" cy="35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3912" y="522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交換數字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0~9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62437"/>
              </p:ext>
            </p:extLst>
          </p:nvPr>
        </p:nvGraphicFramePr>
        <p:xfrm>
          <a:off x="5911596" y="1920127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943"/>
              </p:ext>
            </p:extLst>
          </p:nvPr>
        </p:nvGraphicFramePr>
        <p:xfrm>
          <a:off x="5911596" y="2749881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14" name="弧形 13"/>
          <p:cNvSpPr/>
          <p:nvPr/>
        </p:nvSpPr>
        <p:spPr>
          <a:xfrm>
            <a:off x="6653784" y="2065773"/>
            <a:ext cx="1461516" cy="548734"/>
          </a:xfrm>
          <a:prstGeom prst="arc">
            <a:avLst>
              <a:gd name="adj1" fmla="val 21595763"/>
              <a:gd name="adj2" fmla="val 10866248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8944818" cy="4020538"/>
          </a:xfrm>
        </p:spPr>
        <p:txBody>
          <a:bodyPr/>
          <a:lstStyle/>
          <a:p>
            <a:r>
              <a:rPr lang="zh-TW" altLang="en-US" dirty="0" smtClean="0"/>
              <a:t>宣告兩個全域變數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nA,nB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存放結果。</a:t>
            </a:r>
            <a:endParaRPr lang="en-US" altLang="zh-TW" dirty="0" smtClean="0"/>
          </a:p>
          <a:p>
            <a:r>
              <a:rPr lang="zh-TW" altLang="en-US" dirty="0" smtClean="0"/>
              <a:t>首先將輸入的字串改回整數。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% 10 </a:t>
            </a:r>
            <a:r>
              <a:rPr lang="zh-TW" altLang="en-US" dirty="0" smtClean="0"/>
              <a:t>取得個位數字。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/ 10</a:t>
            </a:r>
            <a:r>
              <a:rPr lang="zh-TW" altLang="en-US" dirty="0" smtClean="0"/>
              <a:t>去掉個位數字。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數字整個變小，</a:t>
            </a:r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會變成</a:t>
            </a:r>
            <a:r>
              <a:rPr lang="en-US" altLang="zh-TW" dirty="0" smtClean="0"/>
              <a:t>123)</a:t>
            </a:r>
          </a:p>
          <a:p>
            <a:r>
              <a:rPr lang="zh-TW" altLang="en-US" dirty="0"/>
              <a:t>取出的個位數跟</a:t>
            </a:r>
            <a:r>
              <a:rPr lang="en-US" altLang="zh-TW" dirty="0"/>
              <a:t>numbers[]</a:t>
            </a:r>
            <a:r>
              <a:rPr lang="zh-TW" altLang="en-US" dirty="0"/>
              <a:t>中的第</a:t>
            </a:r>
            <a:r>
              <a:rPr lang="en-US" altLang="zh-TW" dirty="0"/>
              <a:t>0~3</a:t>
            </a:r>
            <a:r>
              <a:rPr lang="zh-TW" altLang="en-US" dirty="0"/>
              <a:t>個數比較是否相同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一樣表示同位置同數字，所以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3868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899564" y="2391665"/>
            <a:ext cx="5292435" cy="4466335"/>
            <a:chOff x="6598920" y="2470701"/>
            <a:chExt cx="5593080" cy="4154984"/>
          </a:xfrm>
        </p:grpSpPr>
        <p:sp>
          <p:nvSpPr>
            <p:cNvPr id="4" name="矩形 3"/>
            <p:cNvSpPr/>
            <p:nvPr/>
          </p:nvSpPr>
          <p:spPr>
            <a:xfrm>
              <a:off x="6598920" y="2840033"/>
              <a:ext cx="5593080" cy="37856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CheckNumbers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altLang="zh-TW" sz="16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6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for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++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for</a:t>
              </a:r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8DDAF8"/>
                  </a:solidFill>
                  <a:latin typeface="Consolas" panose="020B0609020204030204" pitchFamily="49" charset="0"/>
                </a:rPr>
                <a:t>numbers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else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endParaRPr lang="zh-TW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98920" y="2470701"/>
              <a:ext cx="5593080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0519"/>
              </p:ext>
            </p:extLst>
          </p:nvPr>
        </p:nvGraphicFramePr>
        <p:xfrm>
          <a:off x="5062521" y="1941982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82692" y="162471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K=  0     1     2    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9628" y="324427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digit=2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850651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649628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digit=5</a:t>
            </a:r>
            <a:endParaRPr lang="zh-TW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622852" y="2652029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649628" y="3243106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digit=0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397957" y="2657414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635179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digit=8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20174" y="266823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Guess= </a:t>
            </a:r>
            <a:r>
              <a:rPr lang="en-US" altLang="zh-TW" sz="2000" dirty="0" smtClean="0">
                <a:solidFill>
                  <a:srgbClr val="FF0000"/>
                </a:solidFill>
              </a:rPr>
              <a:t>8 0 5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53940" y="128823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注意：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 </a:t>
            </a:r>
            <a:r>
              <a:rPr lang="en-US" altLang="zh-TW" b="1" dirty="0" smtClean="0">
                <a:solidFill>
                  <a:srgbClr val="FF0000"/>
                </a:solidFill>
              </a:rPr>
              <a:t>6    2     5    3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0625" y="111885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na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5</a:t>
            </a:r>
          </a:p>
          <a:p>
            <a:r>
              <a:rPr lang="en-US" altLang="zh-TW" dirty="0" err="1" smtClean="0"/>
              <a:t>nb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0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9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10" grpId="0"/>
      <p:bldP spid="2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6560" y="727698"/>
            <a:ext cx="7970520" cy="56938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do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請輸入四位數字：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guess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CheckNumbers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恭喜猜中了！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"\t\t\t"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nB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60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3" y="98488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5961</TotalTime>
  <Words>2254</Words>
  <Application>Microsoft Office PowerPoint</Application>
  <PresentationFormat>寬螢幕</PresentationFormat>
  <Paragraphs>416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主程式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主程式</vt:lpstr>
      <vt:lpstr>猜大小過五關</vt:lpstr>
      <vt:lpstr>遊戲說明</vt:lpstr>
      <vt:lpstr>流程圖</vt:lpstr>
      <vt:lpstr>小技巧提示</vt:lpstr>
      <vt:lpstr>心算練習機</vt:lpstr>
      <vt:lpstr>起源</vt:lpstr>
      <vt:lpstr>心算練習機說明</vt:lpstr>
      <vt:lpstr>流程圖</vt:lpstr>
      <vt:lpstr>計算時間的方式</vt:lpstr>
      <vt:lpstr>簡易計算機</vt:lpstr>
      <vt:lpstr>超級簡易計算機的設定</vt:lpstr>
      <vt:lpstr>參考流程圖</vt:lpstr>
      <vt:lpstr>超長整數加減乘除法</vt:lpstr>
      <vt:lpstr>超長整數加減乘除法</vt:lpstr>
      <vt:lpstr>流程圖</vt:lpstr>
      <vt:lpstr>檢查密碼是否合乎要求？</vt:lpstr>
      <vt:lpstr>密碼是否合乎要求？</vt:lpstr>
      <vt:lpstr>提示</vt:lpstr>
      <vt:lpstr>參考流程圖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190</cp:revision>
  <dcterms:created xsi:type="dcterms:W3CDTF">2020-12-09T08:06:07Z</dcterms:created>
  <dcterms:modified xsi:type="dcterms:W3CDTF">2024-05-20T14:06:12Z</dcterms:modified>
</cp:coreProperties>
</file>