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89" r:id="rId5"/>
    <p:sldId id="266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90" r:id="rId25"/>
    <p:sldId id="281" r:id="rId26"/>
    <p:sldId id="283" r:id="rId27"/>
    <p:sldId id="286" r:id="rId28"/>
    <p:sldId id="284" r:id="rId29"/>
    <p:sldId id="285" r:id="rId30"/>
    <p:sldId id="300" r:id="rId31"/>
    <p:sldId id="301" r:id="rId32"/>
    <p:sldId id="302" r:id="rId33"/>
    <p:sldId id="325" r:id="rId34"/>
    <p:sldId id="292" r:id="rId35"/>
    <p:sldId id="293" r:id="rId36"/>
    <p:sldId id="295" r:id="rId37"/>
    <p:sldId id="296" r:id="rId38"/>
    <p:sldId id="297" r:id="rId39"/>
    <p:sldId id="294" r:id="rId40"/>
    <p:sldId id="317" r:id="rId41"/>
    <p:sldId id="287" r:id="rId42"/>
    <p:sldId id="298" r:id="rId43"/>
    <p:sldId id="288" r:id="rId44"/>
    <p:sldId id="291" r:id="rId45"/>
    <p:sldId id="299" r:id="rId46"/>
    <p:sldId id="304" r:id="rId47"/>
    <p:sldId id="305" r:id="rId48"/>
    <p:sldId id="307" r:id="rId49"/>
    <p:sldId id="309" r:id="rId50"/>
    <p:sldId id="306" r:id="rId51"/>
    <p:sldId id="308" r:id="rId52"/>
    <p:sldId id="310" r:id="rId53"/>
    <p:sldId id="322" r:id="rId54"/>
    <p:sldId id="315" r:id="rId55"/>
    <p:sldId id="316" r:id="rId56"/>
    <p:sldId id="323" r:id="rId57"/>
    <p:sldId id="324" r:id="rId58"/>
    <p:sldId id="333" r:id="rId59"/>
    <p:sldId id="311" r:id="rId60"/>
    <p:sldId id="303" r:id="rId61"/>
    <p:sldId id="312" r:id="rId62"/>
    <p:sldId id="313" r:id="rId63"/>
    <p:sldId id="334" r:id="rId64"/>
    <p:sldId id="314" r:id="rId65"/>
    <p:sldId id="318" r:id="rId66"/>
    <p:sldId id="319" r:id="rId67"/>
    <p:sldId id="320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21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113年5月29日星期三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，在進階的課程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85525" y="467301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也許會下指令給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rgbClr val="C00000"/>
                </a:solidFill>
              </a:rPr>
              <a:t>別的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，練習封裝概念。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zh-TW" altLang="en-US" dirty="0" smtClean="0"/>
              <a:t>先建立專案</a:t>
            </a:r>
            <a:r>
              <a:rPr lang="en-US" altLang="zh-TW" dirty="0" smtClean="0">
                <a:solidFill>
                  <a:srgbClr val="FF0000"/>
                </a:solidFill>
              </a:rPr>
              <a:t>Example10_01</a:t>
            </a:r>
          </a:p>
          <a:p>
            <a:pPr lvl="1"/>
            <a:r>
              <a:rPr lang="zh-TW" altLang="en-US" dirty="0"/>
              <a:t>開一個類別</a:t>
            </a:r>
            <a:r>
              <a:rPr lang="en-US" altLang="zh-TW" dirty="0"/>
              <a:t>Example10_01</a:t>
            </a:r>
            <a:r>
              <a:rPr lang="zh-TW" altLang="en-US" dirty="0" smtClean="0"/>
              <a:t>要</a:t>
            </a:r>
            <a:r>
              <a:rPr lang="zh-TW" altLang="en-US" dirty="0"/>
              <a:t>有</a:t>
            </a:r>
            <a:r>
              <a:rPr lang="en-US" altLang="zh-TW" dirty="0"/>
              <a:t>main</a:t>
            </a:r>
            <a:r>
              <a:rPr lang="zh-TW" altLang="en-US" dirty="0" smtClean="0"/>
              <a:t>的。不示範了喔。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83" y="4935299"/>
            <a:ext cx="3422237" cy="1602269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048256" y="2944368"/>
            <a:ext cx="5832920" cy="246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5" y="1570850"/>
            <a:ext cx="6718745" cy="474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ShowBalance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：顯示帳戶資料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2953512"/>
            <a:ext cx="1714192" cy="1474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3822192"/>
            <a:ext cx="1479439" cy="109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4672584"/>
            <a:ext cx="2263332" cy="76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26316" y="5550408"/>
            <a:ext cx="1269684" cy="18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8" y="940279"/>
            <a:ext cx="5620356" cy="5481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回到類別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/>
              <a:t>main</a:t>
            </a:r>
            <a:r>
              <a:rPr lang="zh-TW" altLang="en-US" smtClean="0"/>
              <a:t>的那一個。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9" y="5198708"/>
            <a:ext cx="3647766" cy="13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床、枕頭、臥室燈、衣櫃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公開的</a:t>
            </a:r>
            <a:r>
              <a:rPr lang="zh-TW" altLang="en-US" dirty="0" smtClean="0"/>
              <a:t>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b="1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b="1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</a:t>
            </a:r>
            <a:r>
              <a:rPr lang="zh-TW" altLang="en-US" b="1" dirty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</a:t>
            </a:r>
            <a:r>
              <a:rPr lang="zh-TW" altLang="en-US" b="1" u="sng" dirty="0">
                <a:solidFill>
                  <a:srgbClr val="FF0000"/>
                </a:solidFill>
              </a:rPr>
              <a:t>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</a:t>
            </a:r>
            <a:r>
              <a:rPr lang="zh-TW" altLang="en-US" b="1" u="sng" dirty="0">
                <a:solidFill>
                  <a:srgbClr val="FF0000"/>
                </a:solidFill>
              </a:rPr>
              <a:t>無傳回值</a:t>
            </a:r>
            <a:r>
              <a:rPr lang="zh-TW" altLang="en-US" b="1" dirty="0">
                <a:solidFill>
                  <a:srgbClr val="FF0000"/>
                </a:solidFill>
              </a:rPr>
              <a:t>，也</a:t>
            </a:r>
            <a:r>
              <a:rPr lang="zh-TW" altLang="en-US" b="1" u="sng" dirty="0">
                <a:solidFill>
                  <a:srgbClr val="FF0000"/>
                </a:solidFill>
              </a:rPr>
              <a:t>不用寫</a:t>
            </a:r>
            <a:r>
              <a:rPr lang="en-US" altLang="zh-TW" b="1" u="sng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</a:t>
            </a:r>
            <a:r>
              <a:rPr lang="zh-TW" altLang="en-US" b="1" u="sng" dirty="0">
                <a:solidFill>
                  <a:srgbClr val="FF0000"/>
                </a:solidFill>
              </a:rPr>
              <a:t>一定是</a:t>
            </a:r>
            <a:r>
              <a:rPr lang="en-US" altLang="zh-TW" b="1" u="sng" dirty="0">
                <a:solidFill>
                  <a:srgbClr val="FF0000"/>
                </a:solidFill>
              </a:rPr>
              <a:t>public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1" y="1786070"/>
            <a:ext cx="4995277" cy="4871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1527" y="2328254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62914" y="1292424"/>
            <a:ext cx="761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786069"/>
            <a:ext cx="6040879" cy="4871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0594" y="2432400"/>
            <a:ext cx="4361767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580862">
            <a:off x="10217878" y="396306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3580862">
            <a:off x="9982353" y="504232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3580862">
            <a:off x="9941895" y="6081920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r>
              <a:rPr lang="en-US" altLang="zh-TW" dirty="0"/>
              <a:t>Example10_01</a:t>
            </a:r>
            <a:r>
              <a:rPr lang="zh-TW" altLang="en-US" dirty="0" smtClean="0"/>
              <a:t>的再修改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3656922" cy="3880773"/>
          </a:xfrm>
        </p:spPr>
        <p:txBody>
          <a:bodyPr/>
          <a:lstStyle/>
          <a:p>
            <a:r>
              <a:rPr lang="zh-TW" altLang="en-US" dirty="0" smtClean="0"/>
              <a:t>顯示帳戶餘額的部分，改呼叫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ShowBalance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zh-TW" altLang="en-US" dirty="0"/>
              <a:t>在有需要時自行增加</a:t>
            </a:r>
            <a:r>
              <a:rPr lang="en-US" altLang="zh-TW" dirty="0"/>
              <a:t>Method</a:t>
            </a:r>
            <a:r>
              <a:rPr lang="zh-TW" altLang="en-US" dirty="0" smtClean="0"/>
              <a:t>，可以讓程式更簡潔。也更符合物件導向的運行概念。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9" y="1953373"/>
            <a:ext cx="6448243" cy="42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也就是屬性應該都是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或是類似功能的其他方法操作之。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u="sng" dirty="0"/>
              <a:t>如果只提供</a:t>
            </a:r>
            <a:r>
              <a:rPr lang="en-US" altLang="zh-TW" u="sng" dirty="0"/>
              <a:t>Get</a:t>
            </a:r>
            <a:r>
              <a:rPr lang="zh-TW" altLang="en-US" u="sng" dirty="0" smtClean="0"/>
              <a:t>類讀取值的</a:t>
            </a:r>
            <a:r>
              <a:rPr lang="zh-TW" altLang="en-US" u="sng" dirty="0"/>
              <a:t>方法</a:t>
            </a:r>
            <a:r>
              <a:rPr lang="zh-TW" altLang="en-US" dirty="0"/>
              <a:t>，那麼屬性就是成為所謂的</a:t>
            </a:r>
            <a:r>
              <a:rPr lang="zh-TW" altLang="en-US" u="sng" dirty="0" smtClean="0"/>
              <a:t>唯讀</a:t>
            </a:r>
            <a:r>
              <a:rPr lang="en-US" altLang="zh-TW" u="sng" dirty="0" smtClean="0"/>
              <a:t>(read only)</a:t>
            </a:r>
            <a:r>
              <a:rPr lang="zh-TW" altLang="en-US" u="sng" dirty="0" smtClean="0"/>
              <a:t>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完成。包括：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600" dirty="0" smtClean="0"/>
              <a:t>有</a:t>
            </a:r>
            <a:r>
              <a:rPr lang="zh-TW" altLang="en-US" sz="1600" dirty="0"/>
              <a:t>專門</a:t>
            </a:r>
            <a:r>
              <a:rPr lang="zh-TW" altLang="en-US" sz="1600" dirty="0" smtClean="0"/>
              <a:t>處理</a:t>
            </a:r>
            <a:r>
              <a:rPr lang="zh-TW" altLang="en-US" sz="1600" dirty="0"/>
              <a:t>事件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方法</a:t>
            </a:r>
            <a:r>
              <a:rPr lang="en-US" altLang="zh-TW" sz="1600" b="1" dirty="0"/>
              <a:t>m</a:t>
            </a:r>
            <a:r>
              <a:rPr lang="en-US" altLang="zh-TW" sz="1600" b="1" dirty="0" smtClean="0"/>
              <a:t>();</a:t>
            </a:r>
          </a:p>
          <a:p>
            <a:pPr algn="ctr"/>
            <a:r>
              <a:rPr lang="zh-TW" altLang="en-US" sz="1600" dirty="0" smtClean="0"/>
              <a:t>這個方法是依照事件的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介面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去寫的。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95301" y="6091448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interface</a:t>
            </a:r>
            <a:r>
              <a:rPr lang="zh-TW" altLang="en-US" dirty="0" smtClean="0">
                <a:solidFill>
                  <a:srgbClr val="FF0000"/>
                </a:solidFill>
              </a:rPr>
              <a:t>在後面還會教到！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讓別人來註冊用的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5319345" y="3384108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6768269" y="3786104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290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2151061"/>
            <a:ext cx="3957639" cy="13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</a:t>
            </a:r>
            <a:r>
              <a:rPr lang="zh-TW" altLang="en-US" b="1" dirty="0" smtClean="0">
                <a:solidFill>
                  <a:srgbClr val="7030A0"/>
                </a:solidFill>
              </a:rPr>
              <a:t>藝術！</a:t>
            </a:r>
            <a:r>
              <a:rPr lang="zh-TW" altLang="en-US" dirty="0" smtClean="0"/>
              <a:t>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</a:t>
            </a:r>
            <a:r>
              <a:rPr lang="zh-TW" altLang="en-US" dirty="0" smtClean="0"/>
              <a:t>學生成績類別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試著撰寫一個類別，用來記錄學生數學成績、英文成績、學號、姓名。</a:t>
            </a:r>
            <a:endParaRPr lang="en-US" altLang="zh-TW" dirty="0" smtClean="0"/>
          </a:p>
          <a:p>
            <a:r>
              <a:rPr lang="zh-TW" altLang="en-US" dirty="0"/>
              <a:t>謹記封裝</a:t>
            </a:r>
            <a:r>
              <a:rPr lang="zh-TW" altLang="en-US" dirty="0" smtClean="0"/>
              <a:t>原則，屬性應該都要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公開</a:t>
            </a:r>
            <a:r>
              <a:rPr lang="en-US" altLang="zh-TW" dirty="0" smtClean="0"/>
              <a:t>(public)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  <a:r>
              <a:rPr lang="en-US" altLang="zh-TW" dirty="0"/>
              <a:t>(method)</a:t>
            </a:r>
            <a:r>
              <a:rPr lang="zh-TW" altLang="en-US" dirty="0"/>
              <a:t>去操作屬性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一般普通</a:t>
            </a:r>
            <a:r>
              <a:rPr lang="zh-TW" altLang="en-US" dirty="0" smtClean="0"/>
              <a:t>的</a:t>
            </a:r>
            <a:r>
              <a:rPr lang="zh-TW" altLang="en-US" dirty="0"/>
              <a:t>屬性</a:t>
            </a:r>
            <a:r>
              <a:rPr lang="zh-TW" altLang="en-US" dirty="0" smtClean="0"/>
              <a:t>都會用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用建</a:t>
            </a:r>
            <a:r>
              <a:rPr lang="zh-TW" altLang="en-US" dirty="0" smtClean="0"/>
              <a:t>構式</a:t>
            </a:r>
            <a:r>
              <a:rPr lang="en-US" altLang="zh-TW" dirty="0" smtClean="0"/>
              <a:t>(Constructor)</a:t>
            </a:r>
            <a:r>
              <a:rPr lang="zh-TW" altLang="en-US" dirty="0" smtClean="0"/>
              <a:t>初始化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1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4949"/>
            <a:ext cx="5874167" cy="519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67" y="1514474"/>
            <a:ext cx="5740244" cy="4200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78297" y="35157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可以算平均分數嗎？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 </a:t>
            </a:r>
            <a:r>
              <a:rPr lang="en-US" altLang="zh-TW" dirty="0" smtClean="0"/>
              <a:t>Car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如果又寫一個汽車類別，其中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屬性有：油量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、油耗</a:t>
            </a:r>
            <a:r>
              <a:rPr lang="en-US" altLang="zh-TW" dirty="0" smtClean="0"/>
              <a:t>(km/</a:t>
            </a:r>
            <a:r>
              <a:rPr lang="zh-TW" altLang="en-US" dirty="0" smtClean="0"/>
              <a:t>公升，可以設為固定值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有：行駛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公里</a:t>
            </a:r>
            <a:r>
              <a:rPr lang="zh-TW" altLang="en-US" dirty="0"/>
              <a:t>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、加油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試著用這個類別，寫一個測試程式</a:t>
            </a:r>
            <a:endParaRPr lang="en-US" altLang="zh-TW" dirty="0" smtClean="0"/>
          </a:p>
          <a:p>
            <a:pPr lvl="2"/>
            <a:r>
              <a:rPr lang="zh-TW" altLang="en-US" dirty="0"/>
              <a:t>輸入行駛公里</a:t>
            </a:r>
            <a:r>
              <a:rPr lang="zh-TW" altLang="en-US" dirty="0" smtClean="0"/>
              <a:t>數，然後顯示目前剩餘油量、或者油量不足顯示油料用盡，只開了多遠。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每次輸入行駛公里數後，如果</a:t>
            </a:r>
            <a:r>
              <a:rPr lang="zh-TW" altLang="en-US" dirty="0"/>
              <a:t>油量</a:t>
            </a:r>
            <a:r>
              <a:rPr lang="zh-TW" altLang="en-US" dirty="0" smtClean="0"/>
              <a:t>低於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公升，自動加油到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公升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i="1" dirty="0" smtClean="0">
                <a:solidFill>
                  <a:srgbClr val="C00000"/>
                </a:solidFill>
              </a:rPr>
              <a:t>沒標準答案！完全看你自己規劃！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繼</a:t>
            </a:r>
            <a:r>
              <a:rPr lang="zh-TW" altLang="en-US" dirty="0" smtClean="0"/>
              <a:t>往開來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</a:t>
            </a:r>
            <a:r>
              <a:rPr lang="zh-TW" altLang="en-US" dirty="0" smtClean="0">
                <a:solidFill>
                  <a:srgbClr val="FF0000"/>
                </a:solidFill>
              </a:rPr>
              <a:t>承</a:t>
            </a:r>
            <a:r>
              <a:rPr lang="zh-TW" altLang="en-US" dirty="0" smtClean="0"/>
              <a:t>先啟後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物件導向程式設計的精華，絕對不可錯過的重點！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0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zh-TW" altLang="en-US" dirty="0"/>
              <a:t>基本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33206" y="1229360"/>
            <a:ext cx="1737360" cy="1402080"/>
            <a:chOff x="4106988" y="1490472"/>
            <a:chExt cx="1737360" cy="1402080"/>
          </a:xfrm>
        </p:grpSpPr>
        <p:sp>
          <p:nvSpPr>
            <p:cNvPr id="4" name="圓角矩形 3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動物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79309" y="3474443"/>
            <a:ext cx="1737360" cy="1759712"/>
            <a:chOff x="4106988" y="1490472"/>
            <a:chExt cx="1737360" cy="1402080"/>
          </a:xfrm>
        </p:grpSpPr>
        <p:sp>
          <p:nvSpPr>
            <p:cNvPr id="9" name="圓角矩形 8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老虎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四足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跑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吼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23969" y="3474443"/>
            <a:ext cx="1737360" cy="1759712"/>
            <a:chOff x="4106988" y="1490472"/>
            <a:chExt cx="1737360" cy="1402080"/>
          </a:xfrm>
        </p:grpSpPr>
        <p:sp>
          <p:nvSpPr>
            <p:cNvPr id="12" name="圓角矩形 11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老鷹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雙翅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飛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鳴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61867" y="3474443"/>
            <a:ext cx="1737360" cy="1759712"/>
            <a:chOff x="4106988" y="1490472"/>
            <a:chExt cx="1737360" cy="1402080"/>
          </a:xfrm>
        </p:grpSpPr>
        <p:sp>
          <p:nvSpPr>
            <p:cNvPr id="15" name="圓角矩形 14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兩手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肘形接點 17"/>
          <p:cNvCxnSpPr>
            <a:stCxn id="6" idx="2"/>
            <a:endCxn id="9" idx="0"/>
          </p:cNvCxnSpPr>
          <p:nvPr/>
        </p:nvCxnSpPr>
        <p:spPr>
          <a:xfrm rot="5400000">
            <a:off x="3653437" y="1925993"/>
            <a:ext cx="843003" cy="225389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5" idx="0"/>
          </p:cNvCxnSpPr>
          <p:nvPr/>
        </p:nvCxnSpPr>
        <p:spPr>
          <a:xfrm rot="16200000" flipH="1">
            <a:off x="5894715" y="1938610"/>
            <a:ext cx="843003" cy="2228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2" idx="0"/>
          </p:cNvCxnSpPr>
          <p:nvPr/>
        </p:nvCxnSpPr>
        <p:spPr>
          <a:xfrm rot="5400000">
            <a:off x="4775767" y="3048323"/>
            <a:ext cx="843003" cy="92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01886" y="27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7971105" y="5672640"/>
            <a:ext cx="1551585" cy="1039056"/>
            <a:chOff x="4106988" y="1490472"/>
            <a:chExt cx="1737360" cy="1402080"/>
          </a:xfrm>
        </p:grpSpPr>
        <p:sp>
          <p:nvSpPr>
            <p:cNvPr id="21" name="圓角矩形 20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accent6">
                      <a:lumMod val="75000"/>
                    </a:schemeClr>
                  </a:solidFill>
                </a:rPr>
                <a:t>XX</a:t>
              </a:r>
              <a:r>
                <a:rPr lang="zh-TW" alt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  <a:endParaRPr lang="zh-TW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sz="1100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sz="1100" dirty="0" smtClean="0">
                  <a:solidFill>
                    <a:srgbClr val="0070C0"/>
                  </a:solidFill>
                </a:rPr>
                <a:t>兩手</a:t>
              </a:r>
              <a:r>
                <a:rPr lang="en-US" altLang="zh-TW" sz="1100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sz="1100" dirty="0" smtClean="0">
                  <a:solidFill>
                    <a:srgbClr val="0070C0"/>
                  </a:solidFill>
                </a:rPr>
                <a:t>體型大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sz="11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肘形接點 23"/>
          <p:cNvCxnSpPr>
            <a:stCxn id="16" idx="2"/>
            <a:endCxn id="21" idx="0"/>
          </p:cNvCxnSpPr>
          <p:nvPr/>
        </p:nvCxnSpPr>
        <p:spPr>
          <a:xfrm rot="16200000" flipH="1">
            <a:off x="7869480" y="4795221"/>
            <a:ext cx="438485" cy="131635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6061329" y="5672640"/>
            <a:ext cx="1557783" cy="1039056"/>
            <a:chOff x="4106988" y="1490472"/>
            <a:chExt cx="1737360" cy="1402080"/>
          </a:xfrm>
        </p:grpSpPr>
        <p:sp>
          <p:nvSpPr>
            <p:cNvPr id="27" name="圓角矩形 26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accent6">
                      <a:lumMod val="75000"/>
                    </a:schemeClr>
                  </a:solidFill>
                </a:rPr>
                <a:t>ZZ</a:t>
              </a:r>
              <a:r>
                <a:rPr lang="zh-TW" alt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  <a:endParaRPr lang="zh-TW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sz="1100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sz="1100" dirty="0" smtClean="0">
                  <a:solidFill>
                    <a:srgbClr val="0070C0"/>
                  </a:solidFill>
                </a:rPr>
                <a:t>兩手</a:t>
              </a:r>
              <a:r>
                <a:rPr lang="en-US" altLang="zh-TW" sz="1100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sz="1100" dirty="0" smtClean="0">
                  <a:solidFill>
                    <a:srgbClr val="0070C0"/>
                  </a:solidFill>
                </a:rPr>
                <a:t>體型小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sz="11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9" name="肘形接點 28"/>
          <p:cNvCxnSpPr>
            <a:stCxn id="16" idx="2"/>
            <a:endCxn id="27" idx="0"/>
          </p:cNvCxnSpPr>
          <p:nvPr/>
        </p:nvCxnSpPr>
        <p:spPr>
          <a:xfrm rot="5400000">
            <a:off x="6916142" y="5158234"/>
            <a:ext cx="438485" cy="59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430546" y="5375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57759" y="932757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界門綱目科屬種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 smtClean="0"/>
              <a:t>繼承性</a:t>
            </a:r>
            <a:r>
              <a:rPr lang="zh-TW" altLang="en-US" dirty="0" smtClean="0"/>
              <a:t>常常</a:t>
            </a:r>
            <a:r>
              <a:rPr lang="zh-TW" altLang="zh-TW" dirty="0" smtClean="0"/>
              <a:t>是</a:t>
            </a:r>
            <a:r>
              <a:rPr lang="zh-TW" altLang="zh-TW" dirty="0"/>
              <a:t>為了達成</a:t>
            </a:r>
            <a:r>
              <a:rPr lang="zh-TW" altLang="zh-TW" dirty="0">
                <a:solidFill>
                  <a:srgbClr val="C00000"/>
                </a:solidFill>
              </a:rPr>
              <a:t>重覆使用</a:t>
            </a:r>
            <a:r>
              <a:rPr lang="zh-TW" altLang="zh-TW" dirty="0"/>
              <a:t>目的所採取的一種策略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例如：一個滑鼠類別只要加上滾輪裝置，就變成了滾輪滑鼠</a:t>
            </a:r>
            <a:endParaRPr lang="en-US" altLang="zh-TW" dirty="0"/>
          </a:p>
          <a:p>
            <a:pPr lvl="1">
              <a:defRPr/>
            </a:pPr>
            <a:r>
              <a:rPr lang="zh-TW" altLang="zh-TW" dirty="0" smtClean="0"/>
              <a:t>滾輪滑鼠</a:t>
            </a:r>
            <a:r>
              <a:rPr lang="zh-TW" altLang="en-US" dirty="0" smtClean="0"/>
              <a:t>跟一般滑鼠一</a:t>
            </a:r>
            <a:r>
              <a:rPr lang="zh-TW" altLang="zh-TW" dirty="0" smtClean="0"/>
              <a:t>樣</a:t>
            </a:r>
            <a:r>
              <a:rPr lang="zh-TW" altLang="zh-TW" dirty="0"/>
              <a:t>可以上下左右移動改變指標位置，也可以按兩下執行程式，只不過現在又</a:t>
            </a:r>
            <a:r>
              <a:rPr lang="zh-TW" altLang="zh-TW" b="1" dirty="0">
                <a:solidFill>
                  <a:srgbClr val="C00000"/>
                </a:solidFill>
              </a:rPr>
              <a:t>多了一個滾輪使得瀏覽網頁時更加方便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zh-TW" altLang="zh-TW" dirty="0"/>
              <a:t>因此，這個滾輪滑鼠類別可</a:t>
            </a:r>
            <a:r>
              <a:rPr lang="zh-TW" altLang="zh-TW" b="1" dirty="0">
                <a:solidFill>
                  <a:srgbClr val="C00000"/>
                </a:solidFill>
              </a:rPr>
              <a:t>繼承</a:t>
            </a:r>
            <a:r>
              <a:rPr lang="zh-TW" altLang="zh-TW" dirty="0"/>
              <a:t>滑鼠類別再加以</a:t>
            </a:r>
            <a:r>
              <a:rPr lang="zh-TW" altLang="zh-TW" b="1" dirty="0">
                <a:solidFill>
                  <a:srgbClr val="C00000"/>
                </a:solidFill>
              </a:rPr>
              <a:t>擴充</a:t>
            </a:r>
            <a:r>
              <a:rPr lang="zh-TW" altLang="zh-TW" dirty="0"/>
              <a:t>。</a:t>
            </a:r>
          </a:p>
          <a:p>
            <a:r>
              <a:rPr lang="zh-TW" altLang="en-US" dirty="0" smtClean="0"/>
              <a:t>使用者可以自行定義</a:t>
            </a:r>
            <a:r>
              <a:rPr lang="zh-TW" altLang="en-US" b="1" dirty="0"/>
              <a:t>基底類別</a:t>
            </a:r>
            <a:r>
              <a:rPr lang="en-US" altLang="zh-TW" dirty="0"/>
              <a:t>(base class)</a:t>
            </a:r>
            <a:r>
              <a:rPr lang="zh-TW" altLang="en-US" dirty="0"/>
              <a:t>與</a:t>
            </a:r>
            <a:r>
              <a:rPr lang="zh-TW" altLang="en-US" b="1" dirty="0"/>
              <a:t>衍生類別</a:t>
            </a:r>
            <a:r>
              <a:rPr lang="en-US" altLang="zh-TW" dirty="0"/>
              <a:t>(derived class)</a:t>
            </a:r>
          </a:p>
          <a:p>
            <a:pPr lvl="1"/>
            <a:r>
              <a:rPr lang="zh-TW" altLang="en-US" dirty="0" smtClean="0"/>
              <a:t>基底類別通常是比較</a:t>
            </a:r>
            <a:r>
              <a:rPr lang="zh-TW" altLang="en-US" b="1" dirty="0" smtClean="0"/>
              <a:t>一般化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抽象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共通</a:t>
            </a:r>
            <a:r>
              <a:rPr lang="zh-TW" altLang="en-US" dirty="0" smtClean="0"/>
              <a:t>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zh-TW" altLang="en-US" dirty="0"/>
              <a:t>衍生類別允許繼承基底類別的屬性及方法，並「加入新的屬性及方法」或者改寫</a:t>
            </a:r>
            <a:r>
              <a:rPr lang="en-US" altLang="zh-TW" dirty="0"/>
              <a:t>(override)</a:t>
            </a:r>
            <a:r>
              <a:rPr lang="zh-TW" altLang="en-US" dirty="0"/>
              <a:t>某些繼承的方法，改成適用於本身的方法。</a:t>
            </a:r>
          </a:p>
          <a:p>
            <a:pPr lvl="1"/>
            <a:r>
              <a:rPr lang="zh-TW" altLang="en-US" dirty="0"/>
              <a:t>有了這項特性，在開發大型程式時，我們就可以延續已經完成的技術，再加以擴充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繼承後新增</a:t>
            </a:r>
            <a:endParaRPr lang="zh-TW" altLang="en-US" dirty="0"/>
          </a:p>
        </p:txBody>
      </p:sp>
      <p:pic>
        <p:nvPicPr>
          <p:cNvPr id="5" name="Picture 5" descr="newch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0" y="1350582"/>
            <a:ext cx="502126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>
          <a:xfrm>
            <a:off x="6908800" y="2364509"/>
            <a:ext cx="508000" cy="877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227454" y="3560618"/>
            <a:ext cx="508000" cy="877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50727" y="4793673"/>
            <a:ext cx="508000" cy="877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繼承後改變</a:t>
            </a:r>
            <a:r>
              <a:rPr lang="en-US" altLang="zh-TW" dirty="0" smtClean="0"/>
              <a:t>(override,</a:t>
            </a:r>
            <a:r>
              <a:rPr lang="zh-TW" altLang="en-US" dirty="0" smtClean="0"/>
              <a:t>覆蓋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93172" y="1943164"/>
            <a:ext cx="3364992" cy="3190622"/>
            <a:chOff x="4617720" y="1923860"/>
            <a:chExt cx="3364992" cy="3190622"/>
          </a:xfrm>
        </p:grpSpPr>
        <p:sp>
          <p:nvSpPr>
            <p:cNvPr id="18" name="矩形 17"/>
            <p:cNvSpPr/>
            <p:nvPr/>
          </p:nvSpPr>
          <p:spPr>
            <a:xfrm>
              <a:off x="4617720" y="192386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7720" y="324942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90488" y="1923860"/>
              <a:ext cx="201168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90488" y="3249423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2"/>
            </p:cNvCxnSpPr>
            <p:nvPr/>
          </p:nvCxnSpPr>
          <p:spPr>
            <a:xfrm flipH="1">
              <a:off x="5769864" y="246335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190488" y="246335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91656" y="2463356"/>
              <a:ext cx="173736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617720" y="4574986"/>
              <a:ext cx="336499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90488" y="4574986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5769864" y="378891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825996" y="3846927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40879" y="3788919"/>
              <a:ext cx="768096" cy="8440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825996" y="324942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39710" y="4574986"/>
              <a:ext cx="969265" cy="5394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弧形 2"/>
          <p:cNvSpPr/>
          <p:nvPr/>
        </p:nvSpPr>
        <p:spPr>
          <a:xfrm>
            <a:off x="5086728" y="2962403"/>
            <a:ext cx="3298321" cy="1152144"/>
          </a:xfrm>
          <a:prstGeom prst="arc">
            <a:avLst>
              <a:gd name="adj1" fmla="val 11001141"/>
              <a:gd name="adj2" fmla="val 1676773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9719" y="280068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這裡與基底類別不一樣了！</a:t>
            </a:r>
            <a:endParaRPr lang="en-US" altLang="zh-TW" dirty="0" smtClean="0"/>
          </a:p>
          <a:p>
            <a:r>
              <a:rPr lang="zh-TW" altLang="en-US" dirty="0"/>
              <a:t>改變可能是增加或修改功能等因素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2" name="弧形 31"/>
          <p:cNvSpPr/>
          <p:nvPr/>
        </p:nvSpPr>
        <p:spPr>
          <a:xfrm>
            <a:off x="5937118" y="3073847"/>
            <a:ext cx="4261100" cy="2878897"/>
          </a:xfrm>
          <a:prstGeom prst="arc">
            <a:avLst>
              <a:gd name="adj1" fmla="val 10736662"/>
              <a:gd name="adj2" fmla="val 13563392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534782" y="4594290"/>
            <a:ext cx="20116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繼承後限縮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也是</a:t>
            </a:r>
            <a:r>
              <a:rPr lang="en-US" altLang="zh-TW" dirty="0" smtClean="0"/>
              <a:t>override</a:t>
            </a:r>
            <a:r>
              <a:rPr lang="en-US" altLang="zh-TW" dirty="0"/>
              <a:t>,</a:t>
            </a:r>
            <a:r>
              <a:rPr lang="zh-TW" altLang="en-US" dirty="0"/>
              <a:t>覆蓋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28416" y="2024444"/>
            <a:ext cx="2858352" cy="3190622"/>
            <a:chOff x="4608576" y="1420940"/>
            <a:chExt cx="2858352" cy="3190622"/>
          </a:xfrm>
        </p:grpSpPr>
        <p:sp>
          <p:nvSpPr>
            <p:cNvPr id="3" name="矩形 2"/>
            <p:cNvSpPr/>
            <p:nvPr/>
          </p:nvSpPr>
          <p:spPr>
            <a:xfrm>
              <a:off x="4608576" y="142094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08576" y="274650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1343" y="1420940"/>
              <a:ext cx="416053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81344" y="2746503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3" idx="2"/>
            </p:cNvCxnSpPr>
            <p:nvPr/>
          </p:nvCxnSpPr>
          <p:spPr>
            <a:xfrm flipH="1">
              <a:off x="5760720" y="196043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81344" y="196043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6425946" y="1960436"/>
              <a:ext cx="17145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608576" y="4072066"/>
              <a:ext cx="2539745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>
              <a:off x="5760720" y="328599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148321" y="274650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83630" y="4072066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62036" y="4157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7114793" y="3285999"/>
              <a:ext cx="26671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中繼承的語法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完整的類別宣告架構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846" y="1847088"/>
            <a:ext cx="8164914" cy="4681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class  </a:t>
            </a:r>
            <a:r>
              <a:rPr lang="zh-TW" altLang="en-US" dirty="0"/>
              <a:t>類別名稱  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5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zh-TW" altLang="en-US" dirty="0"/>
              <a:t>父類別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chemeClr val="accent5"/>
                </a:solidFill>
              </a:rPr>
              <a:t>implements</a:t>
            </a:r>
            <a:r>
              <a:rPr lang="zh-TW" altLang="en-US" dirty="0"/>
              <a:t>介面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1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smtClean="0"/>
              <a:t>}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物件導向三大特性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封裝性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還分層級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public, protected, private</a:t>
                </a:r>
              </a:p>
              <a:p>
                <a:r>
                  <a:rPr lang="zh-TW" altLang="en-US" dirty="0" smtClean="0"/>
                  <a:t>繼承性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透過繼承可以達到：增加</a:t>
                </a:r>
                <a:r>
                  <a:rPr lang="zh-TW" altLang="en-US" dirty="0"/>
                  <a:t>、限縮、</a:t>
                </a:r>
                <a:r>
                  <a:rPr lang="zh-TW" altLang="en-US" dirty="0" smtClean="0"/>
                  <a:t>改變、除錯等目的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 −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÷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多形</a:t>
                </a:r>
                <a:r>
                  <a:rPr lang="zh-TW" altLang="en-US" dirty="0" smtClean="0"/>
                  <a:t>性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Overriding(</a:t>
                </a:r>
                <a:r>
                  <a:rPr lang="zh-TW" altLang="en-US" dirty="0" smtClean="0"/>
                  <a:t>覆載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Overloading(</a:t>
                </a:r>
                <a:r>
                  <a:rPr lang="zh-TW" altLang="en-US" dirty="0" smtClean="0"/>
                  <a:t>多載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77334" y="5257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我們將從封裝開始學物件導向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implements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是繼承父類別的所有屬性與方法。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是只去實踐父類別所規定要實作的</a:t>
            </a:r>
            <a:r>
              <a:rPr lang="zh-TW" altLang="en-US" b="1" dirty="0" smtClean="0">
                <a:solidFill>
                  <a:srgbClr val="FF0000"/>
                </a:solidFill>
              </a:rPr>
              <a:t>介面</a:t>
            </a:r>
            <a:r>
              <a:rPr lang="en-US" altLang="zh-TW" b="1" dirty="0" smtClean="0">
                <a:solidFill>
                  <a:srgbClr val="FF0000"/>
                </a:solidFill>
              </a:rPr>
              <a:t>(interface)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method,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父類別很可能是空殼，只規定了介面長相而已。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C00000"/>
                </a:solidFill>
              </a:rPr>
              <a:t>單一繼承</a:t>
            </a:r>
            <a:r>
              <a:rPr lang="zh-TW" altLang="en-US" dirty="0" smtClean="0"/>
              <a:t>的語言，這是用來實現多重繼承的變通方式。</a:t>
            </a:r>
            <a:endParaRPr lang="en-US" altLang="zh-TW" dirty="0" smtClean="0"/>
          </a:p>
          <a:p>
            <a:r>
              <a:rPr lang="zh-TW" altLang="en-US" dirty="0"/>
              <a:t>本課程先關注在</a:t>
            </a:r>
            <a:r>
              <a:rPr lang="en-US" altLang="zh-TW" dirty="0"/>
              <a:t>extends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49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範例：員工類別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初步了解</a:t>
            </a:r>
            <a:r>
              <a:rPr lang="zh-TW" altLang="en-US" b="1" dirty="0" smtClean="0"/>
              <a:t>繼承</a:t>
            </a:r>
            <a:r>
              <a:rPr lang="zh-TW" altLang="en-US" dirty="0" smtClean="0"/>
              <a:t>概念與方式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Employee</a:t>
            </a:r>
            <a:r>
              <a:rPr lang="en-US" altLang="zh-TW" dirty="0" err="1" smtClean="0">
                <a:sym typeface="Wingdings" panose="05000000000000000000" pitchFamily="2" charset="2"/>
              </a:rPr>
              <a:t>Manager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u="sng" dirty="0" smtClean="0"/>
              <a:t>假設想要寫一個關於人事資料的管理程式，首先要規畫想要存放之資料的結構。</a:t>
            </a:r>
            <a:endParaRPr lang="en-US" altLang="zh-TW" u="sng" dirty="0" smtClean="0"/>
          </a:p>
          <a:p>
            <a:r>
              <a:rPr lang="zh-TW" altLang="en-US" dirty="0" smtClean="0"/>
              <a:t>除了基本資料，要注意員工有身分的差異。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傳統的</a:t>
            </a:r>
            <a:r>
              <a:rPr lang="zh-TW" altLang="en-US" dirty="0"/>
              <a:t>概念會用一個欄位</a:t>
            </a:r>
            <a:r>
              <a:rPr lang="zh-TW" altLang="en-US" dirty="0" smtClean="0"/>
              <a:t>表示該員工是</a:t>
            </a:r>
            <a:r>
              <a:rPr lang="zh-TW" altLang="en-US" dirty="0"/>
              <a:t>經理還是</a:t>
            </a:r>
            <a:r>
              <a:rPr lang="zh-TW" altLang="en-US" dirty="0" smtClean="0"/>
              <a:t>一般基層員工。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資料庫規畫可能還是這樣，但是在寫程式上，物件導向的思考方式會</a:t>
            </a:r>
            <a:r>
              <a:rPr lang="zh-TW" altLang="en-US" dirty="0"/>
              <a:t>有所不同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傳統方式</a:t>
            </a:r>
            <a:r>
              <a:rPr lang="zh-TW" altLang="en-US" dirty="0" smtClean="0"/>
              <a:t>，對於不同身分的處理程式碼會分散在程式各處，不易維護。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7030A0"/>
                </a:solidFill>
              </a:rPr>
              <a:t>If </a:t>
            </a:r>
            <a:r>
              <a:rPr lang="zh-TW" altLang="en-US" dirty="0" smtClean="0">
                <a:solidFill>
                  <a:srgbClr val="7030A0"/>
                </a:solidFill>
              </a:rPr>
              <a:t>是經理．．．．． </a:t>
            </a:r>
            <a:r>
              <a:rPr lang="en-US" altLang="zh-TW" dirty="0" smtClean="0">
                <a:solidFill>
                  <a:srgbClr val="7030A0"/>
                </a:solidFill>
              </a:rPr>
              <a:t>Else </a:t>
            </a:r>
            <a:r>
              <a:rPr lang="zh-TW" altLang="en-US" dirty="0" smtClean="0">
                <a:solidFill>
                  <a:srgbClr val="7030A0"/>
                </a:solidFill>
              </a:rPr>
              <a:t>．．．．這樣的程式碼到處出現。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r>
              <a:rPr lang="en-US" altLang="zh-TW" dirty="0" smtClean="0"/>
              <a:t>Employee(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，是基礎類別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基底類別、父類別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也是一種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，只是多出可以分紅，以及底薪更高。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不必重新寫所有程式碼，可以繼承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，然後修改需要改的部分即可。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員工編號：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姓名：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月薪：</a:t>
            </a:r>
            <a:r>
              <a:rPr lang="en-US" altLang="zh-TW" dirty="0" smtClean="0"/>
              <a:t>pay</a:t>
            </a:r>
          </a:p>
          <a:p>
            <a:pPr lvl="1"/>
            <a:r>
              <a:rPr lang="zh-TW" altLang="en-US" dirty="0"/>
              <a:t>其他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本次省略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基本存取與建構式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/>
              <a:t>先寫一個基本</a:t>
            </a:r>
            <a:r>
              <a:rPr lang="zh-TW" altLang="en-US" dirty="0" smtClean="0"/>
              <a:t>樣子再修改，如右。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1" y="1362456"/>
            <a:ext cx="7300681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722" cy="3880773"/>
          </a:xfrm>
        </p:spPr>
        <p:txBody>
          <a:bodyPr/>
          <a:lstStyle/>
          <a:p>
            <a:r>
              <a:rPr lang="zh-TW" altLang="en-US" dirty="0" smtClean="0"/>
              <a:t>示範了兩種設定屬性方式：</a:t>
            </a:r>
            <a:endParaRPr lang="en-US" altLang="zh-TW" dirty="0" smtClean="0"/>
          </a:p>
          <a:p>
            <a:pPr lvl="1"/>
            <a:r>
              <a:rPr lang="zh-TW" altLang="en-US" dirty="0"/>
              <a:t>透過建構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SetXXX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73" y="609600"/>
            <a:ext cx="6866720" cy="61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方法可以用來限制屬性的範圍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例如，員工底薪不可以低於</a:t>
            </a:r>
            <a:r>
              <a:rPr lang="en-US" altLang="zh-TW" dirty="0" smtClean="0"/>
              <a:t>27470</a:t>
            </a:r>
            <a:r>
              <a:rPr lang="zh-TW" altLang="en-US" dirty="0" smtClean="0"/>
              <a:t>元，也不會高過</a:t>
            </a:r>
            <a:r>
              <a:rPr lang="en-US" altLang="zh-TW" dirty="0" smtClean="0"/>
              <a:t>40000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r>
              <a:rPr lang="zh-TW" altLang="en-US" dirty="0"/>
              <a:t>只要修改</a:t>
            </a:r>
            <a:r>
              <a:rPr lang="en-US" altLang="zh-TW" dirty="0" err="1"/>
              <a:t>SetPay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r>
              <a:rPr lang="zh-TW" altLang="en-US" dirty="0" smtClean="0"/>
              <a:t>，即可增加此規則。</a:t>
            </a:r>
            <a:endParaRPr lang="en-US" altLang="zh-TW" dirty="0" smtClean="0"/>
          </a:p>
          <a:p>
            <a:r>
              <a:rPr lang="zh-TW" altLang="en-US" dirty="0" smtClean="0"/>
              <a:t>修改後如下：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3517582"/>
            <a:ext cx="6535930" cy="1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隨意測試，只是試看看怎麼用。</a:t>
            </a:r>
            <a:endParaRPr lang="en-US" altLang="zh-TW" dirty="0" smtClean="0"/>
          </a:p>
          <a:p>
            <a:r>
              <a:rPr lang="zh-TW" altLang="en-US" dirty="0"/>
              <a:t>尤其</a:t>
            </a:r>
            <a:r>
              <a:rPr lang="zh-TW" altLang="en-US" dirty="0" smtClean="0"/>
              <a:t>測試薪資設定，試看看超出範圍。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增加一個類別</a:t>
            </a:r>
            <a:r>
              <a:rPr lang="en-US" altLang="zh-TW" dirty="0" smtClean="0"/>
              <a:t>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比起一般員工，多出一個屬性：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。以及薪資範圍為</a:t>
            </a:r>
            <a:r>
              <a:rPr lang="en-US" altLang="zh-TW" dirty="0" smtClean="0"/>
              <a:t>40000~80000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也是員工的一種，所以讓他繼承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類別，再增加屬性，修改方法。</a:t>
            </a:r>
            <a:endParaRPr lang="en-US" altLang="zh-TW" dirty="0" smtClean="0"/>
          </a:p>
          <a:p>
            <a:r>
              <a:rPr lang="zh-TW" altLang="en-US" dirty="0" smtClean="0"/>
              <a:t>詳細操作跟著老師做。</a:t>
            </a:r>
            <a:endParaRPr lang="en-US" altLang="zh-TW" dirty="0" smtClean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步寫出如下程式碼：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866538"/>
            <a:ext cx="8616777" cy="240501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22531" y="5020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有點問題喔！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3886200" y="4862147"/>
            <a:ext cx="536331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三個繼承來的</a:t>
            </a:r>
            <a:r>
              <a:rPr lang="zh-TW" altLang="en-US" dirty="0" smtClean="0">
                <a:solidFill>
                  <a:srgbClr val="C00000"/>
                </a:solidFill>
              </a:rPr>
              <a:t>屬性出現紅色底線警告！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原來，父類別的修飾字為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意思</a:t>
            </a:r>
            <a:r>
              <a:rPr lang="zh-TW" altLang="en-US" dirty="0" smtClean="0"/>
              <a:t>是子類別</a:t>
            </a:r>
            <a:r>
              <a:rPr lang="zh-TW" altLang="en-US" dirty="0"/>
              <a:t>也不能用他！</a:t>
            </a:r>
            <a:endParaRPr lang="en-US" altLang="zh-TW" dirty="0"/>
          </a:p>
          <a:p>
            <a:r>
              <a:rPr lang="zh-TW" altLang="en-US" dirty="0" smtClean="0"/>
              <a:t>所以，把父類別的屬性改為 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意思是家人可以用！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學到了，如果打算讓繼承類別使用的屬性，不可以用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而要用</a:t>
            </a:r>
            <a:r>
              <a:rPr lang="en-US" altLang="zh-TW" dirty="0" smtClean="0"/>
              <a:t>protected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遺忘了嗎？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先補一下</a:t>
            </a:r>
            <a:r>
              <a:rPr lang="en-US" altLang="zh-TW" dirty="0" err="1" smtClean="0"/>
              <a:t>setBonus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getBonus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補一下，下面的程式碼：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同樣的</a:t>
            </a:r>
            <a:r>
              <a:rPr lang="zh-TW" altLang="en-US" dirty="0" smtClean="0"/>
              <a:t>，限制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不可為負數。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3277641"/>
            <a:ext cx="6354510" cy="21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個人套餐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自助餐或合菜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傳統非物件導向的程式設計，有點像是合菜或是自助餐，所有的菜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r>
              <a:rPr lang="en-US" altLang="zh-TW" dirty="0" smtClean="0"/>
              <a:t>(COVID-19)</a:t>
            </a:r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，可能因為遠在美國的工程師亂改某個變數內容，導致程式執行錯誤！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物件導向程式設計就是改自助餐為個人套餐或定食。每個人專心對付自己該掌握的菜，別人家的菜誰都不準動！除非主人自己夾給你分享！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overriding(</a:t>
            </a:r>
            <a:r>
              <a:rPr lang="zh-TW" altLang="en-US" dirty="0" smtClean="0"/>
              <a:t>覆寫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Manager</a:t>
            </a:r>
            <a:r>
              <a:rPr lang="zh-TW" altLang="en-US" dirty="0"/>
              <a:t>的</a:t>
            </a:r>
            <a:r>
              <a:rPr lang="en-US" altLang="zh-TW" dirty="0" err="1"/>
              <a:t>setPay</a:t>
            </a:r>
            <a:r>
              <a:rPr lang="zh-TW" altLang="en-US" dirty="0"/>
              <a:t>與</a:t>
            </a:r>
            <a:r>
              <a:rPr lang="en-US" altLang="zh-TW" dirty="0"/>
              <a:t>Employee</a:t>
            </a:r>
            <a:r>
              <a:rPr lang="zh-TW" altLang="en-US" dirty="0"/>
              <a:t>的</a:t>
            </a:r>
            <a:r>
              <a:rPr lang="en-US" altLang="zh-TW" dirty="0" err="1" smtClean="0"/>
              <a:t>setPay</a:t>
            </a:r>
            <a:endParaRPr lang="en-US" altLang="zh-TW" dirty="0"/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薪資範圍不同</a:t>
            </a:r>
            <a:r>
              <a:rPr lang="zh-TW" altLang="en-US" dirty="0" smtClean="0"/>
              <a:t>，程式無法用同一個！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引入</a:t>
            </a:r>
            <a:r>
              <a:rPr lang="en-US" altLang="zh-TW" b="1" dirty="0" smtClean="0">
                <a:solidFill>
                  <a:srgbClr val="FF0000"/>
                </a:solidFill>
              </a:rPr>
              <a:t>overriding</a:t>
            </a:r>
            <a:r>
              <a:rPr lang="zh-TW" altLang="en-US" b="1" dirty="0" smtClean="0">
                <a:solidFill>
                  <a:srgbClr val="FF0000"/>
                </a:solidFill>
              </a:rPr>
              <a:t>概念！子類別可以覆蓋父類別的方法。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Manager class</a:t>
            </a:r>
            <a:r>
              <a:rPr lang="zh-TW" altLang="en-US" dirty="0" smtClean="0"/>
              <a:t>重新寫一個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r>
              <a:rPr lang="zh-TW" altLang="en-US" dirty="0" smtClean="0"/>
              <a:t>去蓋過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原先的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/>
              <a:t>父子</a:t>
            </a:r>
            <a:r>
              <a:rPr lang="zh-TW" altLang="en-US" dirty="0" smtClean="0"/>
              <a:t>傳承，兒子可以改進父親傳下來的手藝跟技術吧！</a:t>
            </a:r>
            <a:endParaRPr lang="en-US" altLang="zh-TW" dirty="0" smtClean="0"/>
          </a:p>
          <a:p>
            <a:pPr lvl="1"/>
            <a:r>
              <a:rPr lang="zh-TW" altLang="en-US" dirty="0"/>
              <a:t>聽起來好有道理</a:t>
            </a:r>
            <a:r>
              <a:rPr lang="zh-TW" altLang="en-US" dirty="0" smtClean="0"/>
              <a:t>啊～是吧</a:t>
            </a:r>
            <a:endParaRPr lang="en-US" altLang="zh-TW" dirty="0"/>
          </a:p>
          <a:p>
            <a:r>
              <a:rPr lang="zh-TW" altLang="en-US" dirty="0" smtClean="0"/>
              <a:t>程式碼如右：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3" y="4540016"/>
            <a:ext cx="6403365" cy="15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 class</a:t>
            </a:r>
            <a:r>
              <a:rPr lang="zh-TW" altLang="en-US" dirty="0" smtClean="0"/>
              <a:t>目前為止程式碼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7" y="1343589"/>
            <a:ext cx="8409842" cy="5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回顧繼承二三事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繼承可以直接沿用父類別的所有屬性、方法。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除了</a:t>
            </a:r>
            <a:r>
              <a:rPr lang="en-US" altLang="zh-TW" dirty="0" err="1" smtClean="0">
                <a:solidFill>
                  <a:srgbClr val="FF0000"/>
                </a:solidFill>
              </a:rPr>
              <a:t>privat</a:t>
            </a:r>
            <a:r>
              <a:rPr lang="zh-TW" altLang="en-US" dirty="0" smtClean="0">
                <a:solidFill>
                  <a:srgbClr val="FF0000"/>
                </a:solidFill>
              </a:rPr>
              <a:t>以外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繼承者通常會對父</a:t>
            </a:r>
            <a:r>
              <a:rPr lang="zh-TW" altLang="en-US" dirty="0"/>
              <a:t>類別的</a:t>
            </a:r>
            <a:r>
              <a:rPr lang="zh-TW" altLang="en-US" b="1" dirty="0"/>
              <a:t>屬性或方法</a:t>
            </a:r>
            <a:r>
              <a:rPr lang="zh-TW" altLang="en-US" dirty="0" smtClean="0"/>
              <a:t>做</a:t>
            </a:r>
            <a:r>
              <a:rPr lang="zh-TW" altLang="en-US" b="1" dirty="0">
                <a:solidFill>
                  <a:srgbClr val="FF0000"/>
                </a:solidFill>
              </a:rPr>
              <a:t>限</a:t>
            </a:r>
            <a:r>
              <a:rPr lang="zh-TW" altLang="en-US" b="1" dirty="0" smtClean="0">
                <a:solidFill>
                  <a:srgbClr val="FF0000"/>
                </a:solidFill>
              </a:rPr>
              <a:t>縮、</a:t>
            </a:r>
            <a:r>
              <a:rPr lang="zh-TW" altLang="en-US" b="1" dirty="0">
                <a:solidFill>
                  <a:srgbClr val="FF0000"/>
                </a:solidFill>
              </a:rPr>
              <a:t>增加、</a:t>
            </a:r>
            <a:r>
              <a:rPr lang="zh-TW" altLang="en-US" b="1" dirty="0" smtClean="0">
                <a:solidFill>
                  <a:srgbClr val="FF0000"/>
                </a:solidFill>
              </a:rPr>
              <a:t>修改、附加</a:t>
            </a:r>
            <a:r>
              <a:rPr lang="zh-TW" altLang="en-US" dirty="0" smtClean="0">
                <a:solidFill>
                  <a:schemeClr val="tx1"/>
                </a:solidFill>
              </a:rPr>
              <a:t>等變動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public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這些修飾字的意義與用途要記得。</a:t>
            </a:r>
            <a:endParaRPr lang="en-US" altLang="zh-TW" dirty="0" smtClean="0"/>
          </a:p>
          <a:p>
            <a:r>
              <a:rPr lang="zh-TW" altLang="en-US" dirty="0"/>
              <a:t>通常屬性</a:t>
            </a:r>
            <a:r>
              <a:rPr lang="zh-TW" altLang="en-US" dirty="0" smtClean="0"/>
              <a:t>都會宣告</a:t>
            </a:r>
            <a:r>
              <a:rPr lang="zh-TW" altLang="en-US" dirty="0"/>
              <a:t>為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endParaRPr lang="en-US" altLang="zh-TW" dirty="0"/>
          </a:p>
          <a:p>
            <a:pPr lvl="1"/>
            <a:r>
              <a:rPr lang="zh-TW" altLang="en-US" dirty="0" smtClean="0"/>
              <a:t>再搭配一組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();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Override</a:t>
            </a:r>
            <a:r>
              <a:rPr lang="zh-TW" altLang="en-US" dirty="0" smtClean="0"/>
              <a:t>父類別的方法時，方法的名稱、參數、傳回值都要與父類別的一致。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4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類似於類別卻沒有實作程式</a:t>
            </a:r>
            <a:endParaRPr lang="en-US" altLang="zh-TW" dirty="0" smtClean="0"/>
          </a:p>
          <a:p>
            <a:r>
              <a:rPr lang="zh-TW" altLang="en-US" dirty="0"/>
              <a:t>只定義了對外的行為模式</a:t>
            </a:r>
            <a:r>
              <a:rPr lang="en-US" altLang="zh-TW" dirty="0"/>
              <a:t>(</a:t>
            </a:r>
            <a:r>
              <a:rPr lang="zh-TW" altLang="en-US" dirty="0"/>
              <a:t>方法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1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Override vs. overload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覆蓋與</a:t>
            </a:r>
            <a:r>
              <a:rPr lang="zh-TW" altLang="en-US" dirty="0" smtClean="0"/>
              <a:t>過載</a:t>
            </a:r>
            <a:endParaRPr lang="en-US" altLang="zh-TW" dirty="0" smtClean="0"/>
          </a:p>
          <a:p>
            <a:r>
              <a:rPr lang="zh-TW" altLang="en-US" dirty="0"/>
              <a:t>了解</a:t>
            </a:r>
            <a:r>
              <a:rPr lang="en-US" altLang="zh-TW" dirty="0"/>
              <a:t>Interface</a:t>
            </a:r>
            <a:r>
              <a:rPr lang="zh-TW" altLang="en-US" dirty="0"/>
              <a:t>前</a:t>
            </a:r>
            <a:r>
              <a:rPr lang="zh-TW" altLang="en-US" dirty="0" smtClean="0"/>
              <a:t>，先瞭解這兩個</a:t>
            </a:r>
            <a:r>
              <a:rPr lang="en-US" altLang="zh-TW" dirty="0" smtClean="0"/>
              <a:t>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2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我喜歡翻譯他為：</a:t>
            </a:r>
            <a:r>
              <a:rPr lang="zh-TW" altLang="en-US" b="1" dirty="0" smtClean="0"/>
              <a:t>同名</a:t>
            </a:r>
            <a:r>
              <a:rPr lang="zh-TW" altLang="en-US" b="1" dirty="0"/>
              <a:t>異</a:t>
            </a:r>
            <a:r>
              <a:rPr lang="zh-TW" altLang="en-US" b="1" dirty="0" smtClean="0"/>
              <a:t>式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也有翻譯：多載、多</a:t>
            </a:r>
            <a:r>
              <a:rPr lang="zh-TW" altLang="en-US" b="1" dirty="0" smtClean="0"/>
              <a:t>形等</a:t>
            </a:r>
            <a:endParaRPr lang="en-US" altLang="zh-TW" b="1" dirty="0" smtClean="0"/>
          </a:p>
          <a:p>
            <a:r>
              <a:rPr lang="zh-TW" altLang="en-US" dirty="0"/>
              <a:t>至於</a:t>
            </a:r>
            <a:r>
              <a:rPr lang="en-US" altLang="zh-TW" dirty="0"/>
              <a:t>overriding</a:t>
            </a:r>
            <a:r>
              <a:rPr lang="zh-TW" altLang="en-US" dirty="0"/>
              <a:t>則為：</a:t>
            </a:r>
            <a:r>
              <a:rPr lang="zh-TW" altLang="en-US" b="1" dirty="0"/>
              <a:t>同名同</a:t>
            </a:r>
            <a:r>
              <a:rPr lang="zh-TW" altLang="en-US" b="1" dirty="0" smtClean="0"/>
              <a:t>式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或覆載</a:t>
            </a:r>
            <a:r>
              <a:rPr lang="en-US" altLang="zh-TW" b="1" dirty="0" smtClean="0"/>
              <a:t>)</a:t>
            </a:r>
            <a:endParaRPr lang="en-US" altLang="zh-TW" b="1" dirty="0"/>
          </a:p>
          <a:p>
            <a:pPr lvl="1"/>
            <a:r>
              <a:rPr lang="zh-TW" altLang="en-US" dirty="0" smtClean="0"/>
              <a:t>發生在繼承時，子類別的方法取代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</a:t>
            </a:r>
            <a:r>
              <a:rPr lang="en-US" altLang="zh-TW" dirty="0" smtClean="0"/>
              <a:t>)</a:t>
            </a:r>
            <a:r>
              <a:rPr lang="zh-TW" altLang="en-US" dirty="0" smtClean="0"/>
              <a:t>父類別的方法。</a:t>
            </a:r>
            <a:endParaRPr lang="en-US" altLang="zh-TW" dirty="0" smtClean="0"/>
          </a:p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是指同一件事情，可能有多種方式去完成，依照參數的形式與數量不同，可以做出不一樣的結果。</a:t>
            </a:r>
            <a:endParaRPr lang="en-US" altLang="zh-TW" dirty="0" smtClean="0"/>
          </a:p>
          <a:p>
            <a:r>
              <a:rPr lang="zh-TW" altLang="en-US" dirty="0"/>
              <a:t>例如：三角形面積算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方法一：</a:t>
            </a:r>
            <a:r>
              <a:rPr lang="en-US" altLang="zh-TW" dirty="0"/>
              <a:t>area( float </a:t>
            </a:r>
            <a:r>
              <a:rPr lang="zh-TW" altLang="en-US" dirty="0"/>
              <a:t>底長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方法二：</a:t>
            </a:r>
            <a:r>
              <a:rPr lang="en-US" altLang="zh-TW" dirty="0"/>
              <a:t>area( float x1</a:t>
            </a:r>
            <a:r>
              <a:rPr lang="en-US" altLang="zh-TW" dirty="0" smtClean="0"/>
              <a:t>, float y1, float x2, float y2, float x3, float y3);</a:t>
            </a:r>
          </a:p>
          <a:p>
            <a:pPr lvl="1"/>
            <a:r>
              <a:rPr lang="zh-TW" altLang="en-US" dirty="0"/>
              <a:t>方法三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area( float</a:t>
            </a:r>
            <a:r>
              <a:rPr lang="zh-TW" altLang="en-US" dirty="0" smtClean="0"/>
              <a:t> 夾角角度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1,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2);</a:t>
            </a:r>
          </a:p>
          <a:p>
            <a:r>
              <a:rPr lang="zh-TW" altLang="en-US" dirty="0" smtClean="0"/>
              <a:t>唯，必須不同</a:t>
            </a:r>
            <a:r>
              <a:rPr lang="zh-TW" altLang="en-US" dirty="0"/>
              <a:t>方法必須參數的</a:t>
            </a:r>
            <a:r>
              <a:rPr lang="zh-TW" altLang="en-US" b="1" dirty="0">
                <a:solidFill>
                  <a:srgbClr val="FF0000"/>
                </a:solidFill>
              </a:rPr>
              <a:t>個數或是型態不同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正式說法叫</a:t>
            </a:r>
            <a:r>
              <a:rPr lang="zh-TW" altLang="en-US" b="1" dirty="0" smtClean="0">
                <a:solidFill>
                  <a:srgbClr val="FF0000"/>
                </a:solidFill>
              </a:rPr>
              <a:t>簽名</a:t>
            </a:r>
            <a:r>
              <a:rPr lang="zh-TW" altLang="en-US" dirty="0" smtClean="0"/>
              <a:t>不一樣。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9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r>
              <a:rPr lang="zh-TW" altLang="en-US" dirty="0" smtClean="0"/>
              <a:t>可以看成是一個特別的類別。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只定義方法卻不實做程式</a:t>
            </a:r>
            <a:endParaRPr lang="en-US" altLang="zh-TW" dirty="0"/>
          </a:p>
          <a:p>
            <a:pPr lvl="1"/>
            <a:r>
              <a:rPr lang="zh-TW" altLang="en-US" dirty="0" smtClean="0"/>
              <a:t>實際程式由</a:t>
            </a:r>
            <a:r>
              <a:rPr lang="en-US" altLang="zh-TW" b="1" dirty="0" smtClean="0">
                <a:solidFill>
                  <a:srgbClr val="FF0000"/>
                </a:solidFill>
              </a:rPr>
              <a:t>implements</a:t>
            </a:r>
            <a:r>
              <a:rPr lang="zh-TW" altLang="en-US" dirty="0" smtClean="0"/>
              <a:t>他的類別去寫</a:t>
            </a:r>
            <a:endParaRPr lang="en-US" altLang="zh-TW" dirty="0" smtClean="0"/>
          </a:p>
          <a:p>
            <a:r>
              <a:rPr lang="zh-TW" altLang="en-US" dirty="0"/>
              <a:t>介面可以被理解為「</a:t>
            </a:r>
            <a:r>
              <a:rPr lang="zh-TW" altLang="en-US" b="1" dirty="0"/>
              <a:t>接口」</a:t>
            </a:r>
            <a:r>
              <a:rPr lang="zh-TW" altLang="en-US" dirty="0"/>
              <a:t>，讓外部可以透過這個接口與內部作溝通</a:t>
            </a:r>
            <a:r>
              <a:rPr lang="zh-TW" altLang="en-US" dirty="0" smtClean="0"/>
              <a:t>。</a:t>
            </a:r>
            <a:r>
              <a:rPr lang="en-US" altLang="zh-TW" dirty="0" smtClean="0"/>
              <a:t>	</a:t>
            </a:r>
          </a:p>
          <a:p>
            <a:r>
              <a:rPr lang="zh-TW" altLang="en-US" dirty="0"/>
              <a:t>介面的方法都是</a:t>
            </a:r>
            <a:r>
              <a:rPr lang="zh-TW" altLang="en-US" b="1" dirty="0">
                <a:solidFill>
                  <a:srgbClr val="FF0000"/>
                </a:solidFill>
              </a:rPr>
              <a:t>抽像 </a:t>
            </a:r>
            <a:r>
              <a:rPr lang="en-US" altLang="zh-TW" b="1" dirty="0">
                <a:solidFill>
                  <a:srgbClr val="FF0000"/>
                </a:solidFill>
              </a:rPr>
              <a:t>(abstract) </a:t>
            </a:r>
            <a:r>
              <a:rPr lang="zh-TW" altLang="en-US" dirty="0"/>
              <a:t>且</a:t>
            </a:r>
            <a:r>
              <a:rPr lang="zh-TW" altLang="en-US" b="1" dirty="0">
                <a:solidFill>
                  <a:srgbClr val="FF0000"/>
                </a:solidFill>
              </a:rPr>
              <a:t>公開 </a:t>
            </a:r>
            <a:r>
              <a:rPr lang="en-US" altLang="zh-TW" b="1" dirty="0">
                <a:solidFill>
                  <a:srgbClr val="FF0000"/>
                </a:solidFill>
              </a:rPr>
              <a:t>(public) 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</a:t>
            </a:r>
            <a:r>
              <a:rPr lang="zh-TW" altLang="en-US" dirty="0"/>
              <a:t>介面本身</a:t>
            </a:r>
            <a:r>
              <a:rPr lang="zh-TW" altLang="en-US" dirty="0">
                <a:solidFill>
                  <a:srgbClr val="FF0000"/>
                </a:solidFill>
              </a:rPr>
              <a:t>不實作方法</a:t>
            </a:r>
            <a:r>
              <a:rPr lang="zh-TW" altLang="en-US" dirty="0"/>
              <a:t>，而且</a:t>
            </a:r>
            <a:r>
              <a:rPr lang="zh-TW" altLang="en-US" dirty="0" smtClean="0"/>
              <a:t>為了</a:t>
            </a:r>
            <a:r>
              <a:rPr lang="zh-TW" altLang="en-US" dirty="0"/>
              <a:t>被外部使用，方法都必定是公開的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的類別中必須實做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中所定義的方法。</a:t>
            </a:r>
            <a:endParaRPr lang="en-US" altLang="zh-TW" dirty="0" smtClean="0"/>
          </a:p>
          <a:p>
            <a:pPr lvl="1"/>
            <a:r>
              <a:rPr lang="zh-TW" altLang="en-US" dirty="0"/>
              <a:t>方法必須要名稱、參數跟回傳值都要相同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有時候也是用來實現多重繼承的方式。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08984" y="1237902"/>
            <a:ext cx="31865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zh-TW" dirty="0">
                <a:solidFill>
                  <a:srgbClr val="FFFF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interface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USB {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public void </a:t>
            </a:r>
            <a:r>
              <a:rPr lang="zh-TW" altLang="zh-TW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execute()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;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public void </a:t>
            </a:r>
            <a:r>
              <a:rPr lang="zh-TW" altLang="zh-TW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stop()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;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 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8984" y="2936749"/>
            <a:ext cx="3186544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Class Mouse </a:t>
            </a:r>
            <a:r>
              <a:rPr lang="zh-TW" altLang="en-US" sz="1600" dirty="0">
                <a:solidFill>
                  <a:srgbClr val="FFFF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implements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USB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private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String state;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private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int countClick;</a:t>
            </a:r>
          </a:p>
          <a:p>
            <a:endParaRPr lang="en-US" altLang="zh-TW" sz="1600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public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void </a:t>
            </a:r>
            <a:r>
              <a:rPr lang="zh-TW" altLang="en-US" sz="1600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execute()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this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.state = "start";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}</a:t>
            </a:r>
            <a:endParaRPr lang="en-US" altLang="zh-TW" sz="1600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zh-TW" altLang="en-US" sz="16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public void </a:t>
            </a:r>
            <a:r>
              <a:rPr lang="zh-TW" altLang="en-US" sz="1600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stop()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this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.state = "stop";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}</a:t>
            </a:r>
            <a:endParaRPr lang="en-US" altLang="zh-TW" sz="1600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zh-TW" altLang="en-US" sz="16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private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void countClicking()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this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.countClick += 1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}</a:t>
            </a:r>
            <a:endParaRPr lang="zh-TW" altLang="en-US" sz="16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49989" y="1842857"/>
            <a:ext cx="7847828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interface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CShape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final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PI=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3.14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i="1" dirty="0">
                <a:solidFill>
                  <a:srgbClr val="BC9458"/>
                </a:solidFill>
                <a:latin typeface="Menlo"/>
              </a:rPr>
              <a:t>	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abstract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void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show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(); 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49988" y="3329712"/>
            <a:ext cx="7847829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class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CCircle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implementation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CShape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radius;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CCircle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>
                <a:solidFill>
                  <a:srgbClr val="D0D0FF"/>
                </a:solidFill>
                <a:latin typeface="Menlo"/>
              </a:rPr>
              <a:t> r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)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r>
              <a:rPr lang="en-US" altLang="zh-TW" sz="2000" i="1" dirty="0" smtClean="0">
                <a:solidFill>
                  <a:srgbClr val="BC9458"/>
                </a:solidFill>
                <a:latin typeface="Menlo"/>
              </a:rPr>
              <a:t>//</a:t>
            </a:r>
            <a:r>
              <a:rPr lang="en-US" altLang="zh-TW" sz="2000" i="1" dirty="0" err="1">
                <a:solidFill>
                  <a:srgbClr val="BC9458"/>
                </a:solidFill>
                <a:latin typeface="Menlo"/>
              </a:rPr>
              <a:t>CCircle</a:t>
            </a:r>
            <a:r>
              <a:rPr lang="zh-TW" altLang="en-US" sz="2000" i="1" dirty="0">
                <a:solidFill>
                  <a:srgbClr val="BC9458"/>
                </a:solidFill>
                <a:latin typeface="Menlo"/>
              </a:rPr>
              <a:t>建</a:t>
            </a:r>
            <a:r>
              <a:rPr lang="zh-TW" altLang="en-US" sz="2000" i="1" dirty="0" smtClean="0">
                <a:solidFill>
                  <a:srgbClr val="BC9458"/>
                </a:solidFill>
                <a:latin typeface="Menlo"/>
              </a:rPr>
              <a:t>構式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	radius=r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 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void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show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() { 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r>
              <a:rPr lang="en-US" altLang="zh-TW" sz="2000" i="1" dirty="0" smtClean="0">
                <a:solidFill>
                  <a:srgbClr val="BC9458"/>
                </a:solidFill>
                <a:latin typeface="Menlo"/>
              </a:rPr>
              <a:t>//</a:t>
            </a:r>
            <a:r>
              <a:rPr lang="zh-TW" altLang="en-US" sz="2000" i="1" dirty="0">
                <a:solidFill>
                  <a:srgbClr val="BC9458"/>
                </a:solidFill>
                <a:latin typeface="Menlo"/>
              </a:rPr>
              <a:t>改寫介面中抽象函數</a:t>
            </a:r>
            <a:r>
              <a:rPr lang="zh-TW" altLang="en-US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				System.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out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.println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"</a:t>
            </a:r>
            <a:r>
              <a:rPr lang="zh-TW" altLang="en-US" sz="2000" dirty="0">
                <a:solidFill>
                  <a:srgbClr val="A5C261"/>
                </a:solidFill>
                <a:latin typeface="Menlo"/>
              </a:rPr>
              <a:t>面積＝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"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+PI*radius*radius);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	} </a:t>
            </a: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16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實現多重繼承的方式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是單一繼承，但是我如果想寫的類別特性是好幾個類別共同組成，那麼就需要多重繼承！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的變通方式</a:t>
            </a:r>
            <a:endParaRPr lang="en-US" altLang="zh-TW" dirty="0" smtClean="0"/>
          </a:p>
          <a:p>
            <a:pPr lvl="1"/>
            <a:r>
              <a:rPr lang="zh-TW" altLang="en-US" dirty="0"/>
              <a:t>只有一個最主要的用</a:t>
            </a:r>
            <a:r>
              <a:rPr lang="en-US" altLang="zh-TW" dirty="0" smtClean="0"/>
              <a:t>extends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Class</a:t>
            </a:r>
          </a:p>
          <a:p>
            <a:pPr lvl="1"/>
            <a:r>
              <a:rPr lang="zh-TW" altLang="en-US" dirty="0"/>
              <a:t>其他的繼承就</a:t>
            </a:r>
            <a:r>
              <a:rPr lang="zh-TW" altLang="en-US" dirty="0" smtClean="0"/>
              <a:t>用</a:t>
            </a:r>
            <a:r>
              <a:rPr lang="en-US" altLang="zh-TW" dirty="0" smtClean="0"/>
              <a:t>implements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845" y="4235948"/>
            <a:ext cx="9192133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Public class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 smtClean="0">
                <a:solidFill>
                  <a:srgbClr val="FFC66D"/>
                </a:solidFill>
                <a:latin typeface="Menlo"/>
              </a:rPr>
              <a:t>NewClass</a:t>
            </a:r>
            <a:r>
              <a:rPr lang="en-US" altLang="zh-TW" sz="2000" dirty="0" smtClean="0">
                <a:solidFill>
                  <a:srgbClr val="FFC66D"/>
                </a:solidFill>
                <a:latin typeface="Menlo"/>
              </a:rPr>
              <a:t> extends </a:t>
            </a:r>
            <a:r>
              <a:rPr lang="en-US" altLang="zh-TW" sz="2000" dirty="0" err="1" smtClean="0">
                <a:solidFill>
                  <a:srgbClr val="FFC66D"/>
                </a:solidFill>
                <a:latin typeface="Menlo"/>
              </a:rPr>
              <a:t>PrimeClass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implementation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FFC66D"/>
                </a:solidFill>
                <a:latin typeface="Menlo"/>
              </a:rPr>
              <a:t>OtherClass1, OtherClass2,…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{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//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這邊</a:t>
            </a:r>
            <a:r>
              <a:rPr lang="zh-TW" altLang="en-US" sz="2000" dirty="0">
                <a:solidFill>
                  <a:srgbClr val="E6E1DC"/>
                </a:solidFill>
                <a:latin typeface="Menlo"/>
              </a:rPr>
              <a:t>會有主要父類別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的屬性與方法。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//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次要類別們主要是實作介面規定的方法。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24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兒子與老子的差別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/>
          </a:p>
          <a:p>
            <a:r>
              <a:rPr lang="zh-TW" altLang="en-US" dirty="0" smtClean="0"/>
              <a:t>也可以想像一家公司，有人管</a:t>
            </a:r>
            <a:r>
              <a:rPr lang="zh-TW" altLang="en-US" b="1" dirty="0" smtClean="0"/>
              <a:t>財務資料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人事資料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生產資料</a:t>
            </a:r>
            <a:r>
              <a:rPr lang="zh-TW" altLang="en-US" dirty="0" smtClean="0"/>
              <a:t>等等，各司其職，分工清楚，資料該</a:t>
            </a:r>
            <a:r>
              <a:rPr lang="zh-TW" altLang="en-US" b="1" dirty="0" smtClean="0"/>
              <a:t>找誰要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找誰更新</a:t>
            </a:r>
            <a:r>
              <a:rPr lang="zh-TW" altLang="en-US" dirty="0" smtClean="0"/>
              <a:t>，都很清楚。</a:t>
            </a:r>
            <a:endParaRPr lang="en-US" altLang="zh-TW" dirty="0" smtClean="0"/>
          </a:p>
          <a:p>
            <a:pPr lvl="1"/>
            <a:r>
              <a:rPr lang="zh-TW" altLang="en-US" dirty="0"/>
              <a:t>所有資料都有人負責</a:t>
            </a:r>
            <a:r>
              <a:rPr lang="zh-TW" altLang="en-US" dirty="0" smtClean="0"/>
              <a:t>，文件都要蓋章的！所以都會對自己的資料小心謹慎。</a:t>
            </a:r>
            <a:endParaRPr lang="en-US" altLang="zh-TW" dirty="0" smtClean="0"/>
          </a:p>
          <a:p>
            <a:pPr lvl="1"/>
            <a:r>
              <a:rPr lang="zh-TW" altLang="en-US" b="1" dirty="0"/>
              <a:t>人事看不到財務機密</a:t>
            </a:r>
            <a:r>
              <a:rPr lang="zh-TW" altLang="en-US" b="1" dirty="0" smtClean="0"/>
              <a:t>資料，財務也看不到人事機密資料！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跟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表示</a:t>
            </a:r>
            <a:r>
              <a:rPr lang="zh-TW" altLang="en-US" dirty="0"/>
              <a:t>當前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/>
              <a:t>如：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當名稱出現混淆時可以用來明確指出自己物件內的屬性與方法。</a:t>
            </a:r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/>
              <a:t>是指向</a:t>
            </a:r>
            <a:r>
              <a:rPr lang="zh-TW" altLang="en-US" dirty="0" smtClean="0"/>
              <a:t>自己父類</a:t>
            </a:r>
            <a:r>
              <a:rPr lang="zh-TW" altLang="en-US" dirty="0"/>
              <a:t>物件的一個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，呼叫父類別的建構式：</a:t>
            </a:r>
            <a:r>
              <a:rPr lang="en-US" altLang="zh-TW" dirty="0" smtClean="0"/>
              <a:t>super();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81239" y="470807"/>
            <a:ext cx="4829197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</a:t>
            </a:r>
            <a:r>
              <a:rPr lang="zh-TW" altLang="en-US" dirty="0" smtClean="0">
                <a:solidFill>
                  <a:schemeClr val="bg1"/>
                </a:solidFill>
              </a:rPr>
              <a:t>“</a:t>
            </a:r>
            <a:r>
              <a:rPr lang="en-US" altLang="zh-TW" dirty="0" smtClean="0">
                <a:solidFill>
                  <a:schemeClr val="bg1"/>
                </a:solidFill>
              </a:rPr>
              <a:t>Taiwan</a:t>
            </a:r>
            <a:r>
              <a:rPr lang="zh-TW" altLang="en-US" dirty="0" smtClean="0">
                <a:solidFill>
                  <a:schemeClr val="bg1"/>
                </a:solidFill>
              </a:rPr>
              <a:t>";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City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extends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= </a:t>
            </a:r>
            <a:r>
              <a:rPr lang="zh-TW" altLang="en-US" dirty="0" smtClean="0">
                <a:solidFill>
                  <a:schemeClr val="bg1"/>
                </a:solidFill>
              </a:rPr>
              <a:t>“台北"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super</a:t>
            </a:r>
            <a:r>
              <a:rPr lang="zh-TW" altLang="en-US" dirty="0">
                <a:solidFill>
                  <a:schemeClr val="bg1"/>
                </a:solidFill>
              </a:rPr>
              <a:t>.value();      //呼叫父類的方法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System</a:t>
            </a:r>
            <a:r>
              <a:rPr lang="zh-TW" altLang="en-US" dirty="0">
                <a:solidFill>
                  <a:schemeClr val="bg1"/>
                </a:solidFill>
              </a:rPr>
              <a:t>.out.println</a:t>
            </a:r>
            <a:r>
              <a:rPr lang="zh-TW" altLang="en-US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FF00"/>
                </a:solidFill>
              </a:rPr>
              <a:t>this.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System</a:t>
            </a:r>
            <a:r>
              <a:rPr lang="zh-TW" altLang="en-US" dirty="0">
                <a:solidFill>
                  <a:schemeClr val="bg1"/>
                </a:solidFill>
              </a:rPr>
              <a:t>.out.println(</a:t>
            </a:r>
            <a:r>
              <a:rPr lang="zh-TW" altLang="en-US" dirty="0">
                <a:solidFill>
                  <a:srgbClr val="FF00FF"/>
                </a:solidFill>
              </a:rPr>
              <a:t>super.name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City c=new City();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c.value();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803351" y="550508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這邊為了解說方便把兩個類別放在一起。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但是實務上是分開獨立的檔案</a:t>
            </a:r>
          </a:p>
        </p:txBody>
      </p:sp>
    </p:spTree>
    <p:extLst>
      <p:ext uri="{BB962C8B-B14F-4D97-AF65-F5344CB8AC3E}">
        <p14:creationId xmlns:p14="http://schemas.microsoft.com/office/powerpoint/2010/main" val="11560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靜態與最終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4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先說說</a:t>
            </a:r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表示“全域性”或者“靜態”的意思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放在屬性宣告前，表示該屬性</a:t>
            </a:r>
            <a:r>
              <a:rPr lang="zh-TW" altLang="en-US" b="1" dirty="0" smtClean="0">
                <a:solidFill>
                  <a:srgbClr val="FF0000"/>
                </a:solidFill>
              </a:rPr>
              <a:t>同類別的所有物件共用一份資料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一般的屬性是一個物件一份資料，彼此獨立，互不干擾，各自藏好。</a:t>
            </a:r>
            <a:endParaRPr lang="en-US" altLang="zh-TW" dirty="0" smtClean="0"/>
          </a:p>
          <a:p>
            <a:r>
              <a:rPr lang="zh-TW" altLang="en-US" dirty="0"/>
              <a:t>加了</a:t>
            </a:r>
            <a:r>
              <a:rPr lang="en-US" altLang="zh-TW" dirty="0"/>
              <a:t>static</a:t>
            </a:r>
            <a:r>
              <a:rPr lang="zh-TW" altLang="en-US" dirty="0"/>
              <a:t>就變成公共</a:t>
            </a:r>
            <a:r>
              <a:rPr lang="zh-TW" altLang="en-US" dirty="0" smtClean="0"/>
              <a:t>財產。</a:t>
            </a:r>
            <a:endParaRPr lang="en-US" altLang="zh-TW" dirty="0" smtClean="0"/>
          </a:p>
          <a:p>
            <a:r>
              <a:rPr lang="zh-TW" altLang="en-US" dirty="0"/>
              <a:t>有點像是同一家人</a:t>
            </a:r>
            <a:r>
              <a:rPr lang="zh-TW" altLang="en-US" dirty="0" smtClean="0"/>
              <a:t>，每個人的個資都有一個地址，但是一家人是同一個類別的不同物件，所以只要把地址屬性宣告為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，就大家共用了。</a:t>
            </a:r>
            <a:endParaRPr lang="en-US" altLang="zh-TW" dirty="0" smtClean="0"/>
          </a:p>
          <a:p>
            <a:r>
              <a:rPr lang="zh-TW" altLang="en-US" dirty="0"/>
              <a:t>好處是</a:t>
            </a:r>
            <a:r>
              <a:rPr lang="zh-TW" altLang="en-US" dirty="0" smtClean="0"/>
              <a:t>，只要某一個物件把內容變動，所有物件的那個屬性都會一起變了！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屬性不需要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出物件即可使用，用 </a:t>
            </a:r>
            <a:r>
              <a:rPr lang="zh-TW" altLang="en-US" b="1" u="sng" dirty="0" smtClean="0"/>
              <a:t>類別名稱</a:t>
            </a:r>
            <a:r>
              <a:rPr lang="en-US" altLang="zh-TW" b="1" u="sng" dirty="0" smtClean="0"/>
              <a:t>.</a:t>
            </a:r>
            <a:r>
              <a:rPr lang="zh-TW" altLang="en-US" b="1" u="sng" dirty="0" smtClean="0"/>
              <a:t>靜態屬性名 </a:t>
            </a:r>
            <a:r>
              <a:rPr lang="zh-TW" altLang="en-US" dirty="0" smtClean="0"/>
              <a:t>即可引用。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01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333206" y="942109"/>
            <a:ext cx="1737360" cy="1884218"/>
            <a:chOff x="4106988" y="1490472"/>
            <a:chExt cx="1737360" cy="1402081"/>
          </a:xfrm>
        </p:grpSpPr>
        <p:sp>
          <p:nvSpPr>
            <p:cNvPr id="6" name="圓角矩形 5"/>
            <p:cNvSpPr/>
            <p:nvPr/>
          </p:nvSpPr>
          <p:spPr>
            <a:xfrm>
              <a:off x="4106988" y="1490472"/>
              <a:ext cx="1737360" cy="39863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某個類別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06988" y="1889104"/>
              <a:ext cx="1737360" cy="10034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Static </a:t>
              </a:r>
              <a:r>
                <a:rPr lang="en-US" altLang="zh-TW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A = 1;</a:t>
              </a:r>
            </a:p>
            <a:p>
              <a:pPr algn="ctr"/>
              <a:r>
                <a:rPr lang="en-US" altLang="zh-TW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B;</a:t>
              </a:r>
            </a:p>
          </p:txBody>
        </p:sp>
      </p:grpSp>
      <p:cxnSp>
        <p:nvCxnSpPr>
          <p:cNvPr id="25" name="直線接點 24"/>
          <p:cNvCxnSpPr>
            <a:stCxn id="7" idx="2"/>
            <a:endCxn id="43" idx="0"/>
          </p:cNvCxnSpPr>
          <p:nvPr/>
        </p:nvCxnSpPr>
        <p:spPr>
          <a:xfrm>
            <a:off x="5201886" y="2826327"/>
            <a:ext cx="2511027" cy="127346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6844233" y="4099795"/>
            <a:ext cx="1737360" cy="1815521"/>
            <a:chOff x="2369628" y="1830255"/>
            <a:chExt cx="1737360" cy="1350962"/>
          </a:xfrm>
        </p:grpSpPr>
        <p:sp>
          <p:nvSpPr>
            <p:cNvPr id="43" name="圓角矩形 42"/>
            <p:cNvSpPr/>
            <p:nvPr/>
          </p:nvSpPr>
          <p:spPr>
            <a:xfrm>
              <a:off x="2369628" y="1830255"/>
              <a:ext cx="1737360" cy="39863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物件</a:t>
              </a:r>
              <a:r>
                <a:rPr lang="en-US" altLang="zh-TW" sz="2800" dirty="0" smtClean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69628" y="2177768"/>
              <a:ext cx="1737360" cy="10034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B = 9;</a:t>
              </a: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333206" y="4086516"/>
            <a:ext cx="1737360" cy="1815521"/>
            <a:chOff x="2369628" y="1830255"/>
            <a:chExt cx="1737360" cy="1350962"/>
          </a:xfrm>
        </p:grpSpPr>
        <p:sp>
          <p:nvSpPr>
            <p:cNvPr id="47" name="圓角矩形 46"/>
            <p:cNvSpPr/>
            <p:nvPr/>
          </p:nvSpPr>
          <p:spPr>
            <a:xfrm>
              <a:off x="2369628" y="1830255"/>
              <a:ext cx="1737360" cy="39863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物件</a:t>
              </a:r>
              <a:r>
                <a:rPr lang="en-US" altLang="zh-TW" sz="2800" dirty="0" smtClean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69628" y="2177768"/>
              <a:ext cx="1737360" cy="10034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B = 8;</a:t>
              </a: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822179" y="4086516"/>
            <a:ext cx="1737360" cy="1815521"/>
            <a:chOff x="2369628" y="1830255"/>
            <a:chExt cx="1737360" cy="1350962"/>
          </a:xfrm>
        </p:grpSpPr>
        <p:sp>
          <p:nvSpPr>
            <p:cNvPr id="50" name="圓角矩形 49"/>
            <p:cNvSpPr/>
            <p:nvPr/>
          </p:nvSpPr>
          <p:spPr>
            <a:xfrm>
              <a:off x="2369628" y="1830255"/>
              <a:ext cx="1737360" cy="39863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物件</a:t>
              </a:r>
              <a:r>
                <a:rPr lang="en-US" altLang="zh-TW" sz="2800" dirty="0" smtClean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69628" y="2177768"/>
              <a:ext cx="1737360" cy="10034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rgbClr val="0070C0"/>
                  </a:solidFill>
                </a:rPr>
                <a:t>Int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B = 3;</a:t>
              </a:r>
            </a:p>
          </p:txBody>
        </p:sp>
      </p:grpSp>
      <p:cxnSp>
        <p:nvCxnSpPr>
          <p:cNvPr id="53" name="直線接點 52"/>
          <p:cNvCxnSpPr>
            <a:stCxn id="7" idx="2"/>
            <a:endCxn id="47" idx="0"/>
          </p:cNvCxnSpPr>
          <p:nvPr/>
        </p:nvCxnSpPr>
        <p:spPr>
          <a:xfrm>
            <a:off x="5201886" y="2826327"/>
            <a:ext cx="0" cy="126018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7" idx="2"/>
            <a:endCxn id="50" idx="0"/>
          </p:cNvCxnSpPr>
          <p:nvPr/>
        </p:nvCxnSpPr>
        <p:spPr>
          <a:xfrm flipH="1">
            <a:off x="2690859" y="2826327"/>
            <a:ext cx="2511027" cy="126018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6402068" y="3093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228657" y="346306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63290" y="309754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new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r>
              <a:rPr lang="zh-TW" altLang="en-US" dirty="0"/>
              <a:t>有“這是無法改變的”或者“終態的”</a:t>
            </a:r>
            <a:r>
              <a:rPr lang="zh-TW" altLang="en-US" dirty="0" smtClean="0"/>
              <a:t>含義</a:t>
            </a:r>
            <a:endParaRPr lang="en-US" altLang="zh-TW" dirty="0" smtClean="0"/>
          </a:p>
          <a:p>
            <a:r>
              <a:rPr lang="zh-TW" altLang="en-US" dirty="0"/>
              <a:t>變數一旦被初始化便不可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/>
              <a:t>也就是說</a:t>
            </a:r>
            <a:r>
              <a:rPr lang="zh-TW" altLang="en-US" dirty="0" smtClean="0"/>
              <a:t>，該變數或是屬性的值，</a:t>
            </a:r>
            <a:r>
              <a:rPr lang="zh-TW" altLang="en-US" b="1" dirty="0" smtClean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 smtClean="0"/>
              <a:t>之後都不能被改變！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final</a:t>
            </a:r>
            <a:r>
              <a:rPr lang="zh-TW" altLang="en-US" dirty="0" smtClean="0"/>
              <a:t>類別不能</a:t>
            </a:r>
            <a:r>
              <a:rPr lang="zh-TW" altLang="en-US" dirty="0"/>
              <a:t>被繼承，沒有子類，</a:t>
            </a:r>
            <a:r>
              <a:rPr lang="en-US" altLang="zh-TW" dirty="0"/>
              <a:t>final</a:t>
            </a:r>
            <a:r>
              <a:rPr lang="zh-TW" altLang="en-US" dirty="0"/>
              <a:t>類中的方法預設是</a:t>
            </a:r>
            <a:r>
              <a:rPr lang="en-US" altLang="zh-TW" dirty="0"/>
              <a:t>final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/>
              <a:t>方法不能被子類的方法覆蓋，但可以被繼承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 smtClean="0"/>
              <a:t>成員屬性表示</a:t>
            </a:r>
            <a:r>
              <a:rPr lang="zh-TW" altLang="en-US" dirty="0"/>
              <a:t>常量，只能被賦值一次，賦值後值不再改變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變數或是屬性一旦</a:t>
            </a:r>
            <a:r>
              <a:rPr lang="zh-TW" altLang="en-US" dirty="0"/>
              <a:t>被初始化便不可改變</a:t>
            </a:r>
            <a:endParaRPr lang="en-US" altLang="zh-TW" dirty="0"/>
          </a:p>
          <a:p>
            <a:pPr lvl="1"/>
            <a:r>
              <a:rPr lang="zh-TW" altLang="en-US" dirty="0"/>
              <a:t>也就是說，該變數或是屬性的值，</a:t>
            </a:r>
            <a:r>
              <a:rPr lang="zh-TW" altLang="en-US" b="1" dirty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/>
              <a:t>之後都不能被改變！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9698" y="3439255"/>
            <a:ext cx="3580629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interface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CShape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final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PI=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3.14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i="1" dirty="0">
                <a:solidFill>
                  <a:srgbClr val="BC9458"/>
                </a:solidFill>
                <a:latin typeface="Menlo"/>
              </a:rPr>
              <a:t>	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abstract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void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show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(); 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05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東西通常就是繼承關係。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  <a:r>
              <a:rPr lang="zh-TW" altLang="en-US" dirty="0" smtClean="0"/>
              <a:t>貓、狗、獅、虎都</a:t>
            </a:r>
            <a:r>
              <a:rPr lang="zh-TW" altLang="en-US" b="1" dirty="0" smtClean="0">
                <a:solidFill>
                  <a:srgbClr val="FF0000"/>
                </a:solidFill>
              </a:rPr>
              <a:t>是動物</a:t>
            </a:r>
            <a:r>
              <a:rPr lang="zh-TW" altLang="en-US" dirty="0" smtClean="0">
                <a:solidFill>
                  <a:schemeClr val="tx1"/>
                </a:solidFill>
              </a:rPr>
              <a:t>，所以類別設計上就是有一個父類別叫做</a:t>
            </a:r>
            <a:r>
              <a:rPr lang="zh-TW" altLang="en-US" b="1" dirty="0" smtClean="0">
                <a:solidFill>
                  <a:srgbClr val="0070C0"/>
                </a:solidFill>
              </a:rPr>
              <a:t>動物</a:t>
            </a:r>
            <a:r>
              <a:rPr lang="zh-TW" altLang="en-US" dirty="0" smtClean="0">
                <a:solidFill>
                  <a:schemeClr val="tx1"/>
                </a:solidFill>
              </a:rPr>
              <a:t>，然後所有的</a:t>
            </a:r>
            <a:r>
              <a:rPr lang="zh-TW" altLang="en-US" dirty="0"/>
              <a:t>貓、狗、獅、</a:t>
            </a:r>
            <a:r>
              <a:rPr lang="zh-TW" altLang="en-US" dirty="0" smtClean="0"/>
              <a:t>虎都</a:t>
            </a:r>
            <a:r>
              <a:rPr lang="zh-TW" altLang="en-US" b="1" dirty="0" smtClean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了動物這個類別。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例如：汽車、機車、飛機、船都</a:t>
            </a:r>
            <a:r>
              <a:rPr lang="zh-TW" altLang="en-US" b="1" dirty="0" smtClean="0">
                <a:solidFill>
                  <a:srgbClr val="FF0000"/>
                </a:solidFill>
              </a:rPr>
              <a:t>是交通工具</a:t>
            </a:r>
            <a:r>
              <a:rPr lang="zh-TW" altLang="en-US" dirty="0" smtClean="0">
                <a:solidFill>
                  <a:schemeClr val="tx1"/>
                </a:solidFill>
              </a:rPr>
              <a:t>，所以設計類別就是有父類別</a:t>
            </a:r>
            <a:r>
              <a:rPr lang="zh-TW" altLang="en-US" b="1" dirty="0" smtClean="0">
                <a:solidFill>
                  <a:srgbClr val="0070C0"/>
                </a:solidFill>
              </a:rPr>
              <a:t>交通工具</a:t>
            </a:r>
            <a:r>
              <a:rPr lang="zh-TW" altLang="en-US" dirty="0" smtClean="0">
                <a:solidFill>
                  <a:schemeClr val="tx1"/>
                </a:solidFill>
              </a:rPr>
              <a:t>。然後</a:t>
            </a:r>
            <a:r>
              <a:rPr lang="zh-TW" altLang="en-US" dirty="0">
                <a:solidFill>
                  <a:schemeClr val="tx1"/>
                </a:solidFill>
              </a:rPr>
              <a:t>汽車、機車、飛機、</a:t>
            </a:r>
            <a:r>
              <a:rPr lang="zh-TW" altLang="en-US" dirty="0" smtClean="0">
                <a:solidFill>
                  <a:schemeClr val="tx1"/>
                </a:solidFill>
              </a:rPr>
              <a:t>船</a:t>
            </a:r>
            <a:r>
              <a:rPr lang="zh-TW" altLang="en-US" dirty="0"/>
              <a:t>都</a:t>
            </a:r>
            <a:r>
              <a:rPr lang="zh-TW" altLang="en-US" b="1" dirty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了交通工具這個</a:t>
            </a:r>
            <a:r>
              <a:rPr lang="zh-TW" altLang="en-US" dirty="0"/>
              <a:t>類別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當然要是再仔細一點</a:t>
            </a:r>
            <a:r>
              <a:rPr lang="zh-TW" altLang="en-US" dirty="0" smtClean="0"/>
              <a:t>，中間可以再加一層</a:t>
            </a:r>
            <a:r>
              <a:rPr lang="zh-TW" altLang="en-US" b="1" dirty="0" smtClean="0"/>
              <a:t>陸上交通工具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海上交通工具</a:t>
            </a:r>
            <a:r>
              <a:rPr lang="zh-TW" altLang="en-US" dirty="0" smtClean="0"/>
              <a:t>、</a:t>
            </a:r>
            <a:r>
              <a:rPr lang="zh-TW" altLang="en-US" b="1" dirty="0"/>
              <a:t>空中</a:t>
            </a:r>
            <a:r>
              <a:rPr lang="zh-TW" altLang="en-US" b="1" dirty="0" smtClean="0"/>
              <a:t>交通工具</a:t>
            </a:r>
            <a:r>
              <a:rPr lang="zh-TW" altLang="en-US" dirty="0" smtClean="0"/>
              <a:t>。變成三層的 </a:t>
            </a:r>
            <a:r>
              <a:rPr lang="zh-TW" altLang="en-US" b="1" dirty="0" smtClean="0"/>
              <a:t>祖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父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子</a:t>
            </a:r>
            <a:r>
              <a:rPr lang="zh-TW" altLang="en-US" dirty="0" smtClean="0"/>
              <a:t> 關係</a:t>
            </a:r>
            <a:endParaRPr lang="en-US" altLang="zh-TW" dirty="0"/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有一個</a:t>
            </a:r>
            <a:r>
              <a:rPr lang="en-US" altLang="zh-TW" dirty="0"/>
              <a:t>XX</a:t>
            </a:r>
            <a:r>
              <a:rPr lang="zh-TW" altLang="en-US" dirty="0" smtClean="0"/>
              <a:t>東西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，而是</a:t>
            </a:r>
            <a:r>
              <a:rPr lang="zh-TW" altLang="en-US" b="1" dirty="0" smtClean="0">
                <a:solidFill>
                  <a:srgbClr val="FF0000"/>
                </a:solidFill>
              </a:rPr>
              <a:t>組成</a:t>
            </a:r>
            <a:r>
              <a:rPr lang="zh-TW" altLang="en-US" dirty="0" smtClean="0"/>
              <a:t>。</a:t>
            </a:r>
            <a:r>
              <a:rPr lang="en-US" altLang="zh-TW" dirty="0"/>
              <a:t>(aggregation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例如：一台汽車</a:t>
            </a:r>
            <a:r>
              <a:rPr lang="zh-TW" altLang="en-US" b="1" u="sng" dirty="0" smtClean="0"/>
              <a:t>有</a:t>
            </a:r>
            <a:r>
              <a:rPr lang="zh-TW" altLang="en-US" b="1" dirty="0" smtClean="0"/>
              <a:t>車殼、輪子、引擎、車燈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…….</a:t>
            </a:r>
          </a:p>
          <a:p>
            <a:pPr lvl="1"/>
            <a:r>
              <a:rPr lang="zh-TW" altLang="en-US" dirty="0"/>
              <a:t>所以汽車是</a:t>
            </a:r>
            <a:r>
              <a:rPr lang="zh-TW" altLang="en-US" dirty="0" smtClean="0"/>
              <a:t>由那些物件所</a:t>
            </a:r>
            <a:r>
              <a:rPr lang="zh-TW" altLang="en-US" b="1" dirty="0" smtClean="0"/>
              <a:t>組成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在物件導向世界裡，組成的重要性不下於繼承。</a:t>
            </a:r>
            <a:endParaRPr lang="en-US" altLang="zh-TW" dirty="0" smtClean="0"/>
          </a:p>
          <a:p>
            <a:r>
              <a:rPr lang="zh-TW" altLang="en-US" dirty="0" smtClean="0"/>
              <a:t>適當的規劃</a:t>
            </a:r>
            <a:r>
              <a:rPr lang="zh-TW" altLang="en-US" dirty="0"/>
              <a:t>組成的物件</a:t>
            </a:r>
            <a:r>
              <a:rPr lang="zh-TW" altLang="en-US" dirty="0" smtClean="0"/>
              <a:t>，開發類組成元件的類別至關重要！</a:t>
            </a:r>
            <a:endParaRPr lang="en-US" altLang="zh-TW" dirty="0" smtClean="0"/>
          </a:p>
          <a:p>
            <a:r>
              <a:rPr lang="zh-TW" altLang="en-US" dirty="0"/>
              <a:t>規劃得好</a:t>
            </a:r>
            <a:r>
              <a:rPr lang="zh-TW" altLang="en-US" dirty="0" smtClean="0"/>
              <a:t>，個個元件的</a:t>
            </a:r>
            <a:r>
              <a:rPr lang="zh-TW" altLang="en-US" b="1" dirty="0" smtClean="0">
                <a:solidFill>
                  <a:srgbClr val="FF0000"/>
                </a:solidFill>
              </a:rPr>
              <a:t>可再使用性</a:t>
            </a:r>
            <a:r>
              <a:rPr lang="zh-TW" altLang="en-US" dirty="0" smtClean="0"/>
              <a:t>會很高。跟實體世界一樣，螺絲釘、引擎是不是一直重複在不同車子上出現。</a:t>
            </a:r>
            <a:endParaRPr lang="en-US" altLang="zh-TW" dirty="0" smtClean="0"/>
          </a:p>
          <a:p>
            <a:r>
              <a:rPr lang="zh-TW" altLang="en-US" dirty="0"/>
              <a:t>這邊強調的是</a:t>
            </a:r>
            <a:r>
              <a:rPr lang="zh-TW" altLang="en-US" dirty="0" smtClean="0"/>
              <a:t>，不是把所有東西包進一個物件就好，而是適當拆解成較小物件，重複適用的機率會提高，萬一程式出錯影響範圍也最小。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16437" y="259541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設計類別屬性時，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屬性也可以是其他類別的物件。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0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 </a:t>
            </a:r>
            <a:r>
              <a:rPr lang="zh-TW" altLang="en-US" dirty="0"/>
              <a:t>類別圖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簡單介紹而已不要緊張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 </a:t>
            </a:r>
            <a:r>
              <a:rPr lang="zh-TW" altLang="en-US" dirty="0"/>
              <a:t>類別圖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是一種用來描述</a:t>
            </a:r>
            <a:r>
              <a:rPr lang="zh-TW" altLang="en-US" b="1" dirty="0" smtClean="0"/>
              <a:t>物件導向</a:t>
            </a:r>
            <a:r>
              <a:rPr lang="zh-TW" altLang="en-US" b="1" dirty="0"/>
              <a:t>程式</a:t>
            </a:r>
            <a:r>
              <a:rPr lang="zh-TW" altLang="en-US" dirty="0" smtClean="0"/>
              <a:t>中</a:t>
            </a:r>
            <a:r>
              <a:rPr lang="zh-TW" altLang="en-US" b="1" dirty="0" smtClean="0"/>
              <a:t>類別</a:t>
            </a:r>
            <a:r>
              <a:rPr lang="zh-TW" altLang="en-US" b="1" dirty="0"/>
              <a:t>之間</a:t>
            </a:r>
            <a:r>
              <a:rPr lang="zh-TW" altLang="en-US" dirty="0"/>
              <a:t>以及</a:t>
            </a:r>
            <a:r>
              <a:rPr lang="zh-TW" altLang="en-US" b="1" dirty="0"/>
              <a:t>物件之間</a:t>
            </a:r>
            <a:r>
              <a:rPr lang="zh-TW" altLang="en-US" dirty="0"/>
              <a:t>的</a:t>
            </a:r>
            <a:r>
              <a:rPr lang="zh-TW" altLang="en-US" dirty="0" smtClean="0"/>
              <a:t>關係。</a:t>
            </a:r>
            <a:endParaRPr lang="en-US" altLang="zh-TW" dirty="0" smtClean="0"/>
          </a:p>
          <a:p>
            <a:r>
              <a:rPr lang="zh-TW" altLang="en-US" dirty="0" smtClean="0"/>
              <a:t>在程式規劃與設計分析時，有這樣的圖會比較容易了解。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3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b="1" dirty="0"/>
              <a:t>寫程式就有如寫劇本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以公司來說，</a:t>
            </a:r>
            <a:r>
              <a:rPr lang="zh-TW" altLang="en-US" dirty="0" smtClean="0">
                <a:solidFill>
                  <a:srgbClr val="0070C0"/>
                </a:solidFill>
              </a:rPr>
              <a:t>業務經理接下訂單</a:t>
            </a:r>
            <a:r>
              <a:rPr lang="zh-TW" altLang="en-US" dirty="0" smtClean="0"/>
              <a:t>，然後</a:t>
            </a:r>
            <a:r>
              <a:rPr lang="zh-TW" altLang="en-US" dirty="0" smtClean="0">
                <a:solidFill>
                  <a:srgbClr val="C00000"/>
                </a:solidFill>
              </a:rPr>
              <a:t>生產線管理接受</a:t>
            </a:r>
            <a:r>
              <a:rPr lang="en-US" altLang="zh-TW" dirty="0" smtClean="0">
                <a:solidFill>
                  <a:srgbClr val="C00000"/>
                </a:solidFill>
              </a:rPr>
              <a:t/>
            </a:r>
            <a:br>
              <a:rPr lang="en-US" altLang="zh-TW" dirty="0" smtClean="0">
                <a:solidFill>
                  <a:srgbClr val="C00000"/>
                </a:solidFill>
              </a:rPr>
            </a:br>
            <a:r>
              <a:rPr lang="zh-TW" altLang="en-US" dirty="0" smtClean="0">
                <a:solidFill>
                  <a:srgbClr val="C00000"/>
                </a:solidFill>
              </a:rPr>
              <a:t>要求後，開始向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原料管理要材料</a:t>
            </a:r>
            <a:r>
              <a:rPr lang="zh-TW" altLang="en-US" dirty="0" smtClean="0">
                <a:solidFill>
                  <a:srgbClr val="C00000"/>
                </a:solidFill>
              </a:rPr>
              <a:t>，跟</a:t>
            </a:r>
            <a:r>
              <a:rPr lang="zh-TW" altLang="en-US" b="1" dirty="0" smtClean="0">
                <a:solidFill>
                  <a:srgbClr val="002060"/>
                </a:solidFill>
              </a:rPr>
              <a:t>人事管理要人員班表</a:t>
            </a:r>
            <a:r>
              <a:rPr lang="en-US" altLang="zh-TW" b="1" dirty="0" smtClean="0">
                <a:solidFill>
                  <a:srgbClr val="002060"/>
                </a:solidFill>
              </a:rPr>
              <a:t/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zh-TW" altLang="en-US" dirty="0" smtClean="0">
                <a:solidFill>
                  <a:srgbClr val="C00000"/>
                </a:solidFill>
              </a:rPr>
              <a:t>，排好生產班表後生產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交貨後收款找財務管理</a:t>
            </a:r>
            <a:r>
              <a:rPr lang="zh-TW" altLang="en-US" dirty="0" smtClean="0"/>
              <a:t>。一個一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個獨立運行又交互合作，完成整件工作。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描述一個類別的</a:t>
            </a:r>
            <a:r>
              <a:rPr lang="en-US" altLang="zh-TW" dirty="0" smtClean="0"/>
              <a:t>UML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三個區域由上而下分別代表</a:t>
            </a:r>
          </a:p>
          <a:p>
            <a:pPr lvl="1"/>
            <a:r>
              <a:rPr lang="en-US" altLang="zh-TW" dirty="0" smtClean="0"/>
              <a:t>Name </a:t>
            </a:r>
            <a:r>
              <a:rPr lang="en-US" altLang="zh-TW" dirty="0"/>
              <a:t>— </a:t>
            </a:r>
            <a:r>
              <a:rPr lang="zh-TW" altLang="en-US" dirty="0"/>
              <a:t>必填的名稱（粗體置中且首字大寫，若表示抽象類別則使用斜體）</a:t>
            </a:r>
          </a:p>
          <a:p>
            <a:pPr lvl="1"/>
            <a:r>
              <a:rPr lang="en-US" altLang="zh-TW" dirty="0"/>
              <a:t>Attributes — </a:t>
            </a:r>
            <a:r>
              <a:rPr lang="zh-TW" altLang="en-US" dirty="0"/>
              <a:t>屬性，冒號後表示型別（置左且首字小寫）</a:t>
            </a:r>
          </a:p>
          <a:p>
            <a:pPr lvl="1"/>
            <a:r>
              <a:rPr lang="en-US" altLang="zh-TW" dirty="0"/>
              <a:t>Methods— </a:t>
            </a:r>
            <a:r>
              <a:rPr lang="zh-TW" altLang="en-US" dirty="0"/>
              <a:t>方法，冒號後表示回傳值（置左且首字小寫）</a:t>
            </a:r>
          </a:p>
          <a:p>
            <a:r>
              <a:rPr lang="zh-TW" altLang="en-US" dirty="0"/>
              <a:t>其中屬性與方法可以在前面加上前綴符號，表示其封裝層級</a:t>
            </a:r>
          </a:p>
          <a:p>
            <a:pPr lvl="1"/>
            <a:r>
              <a:rPr lang="en-US" altLang="zh-TW" dirty="0" smtClean="0"/>
              <a:t>+      </a:t>
            </a:r>
            <a:r>
              <a:rPr lang="en-US" altLang="zh-TW" dirty="0"/>
              <a:t>Public, </a:t>
            </a:r>
            <a:r>
              <a:rPr lang="zh-TW" altLang="en-US" dirty="0"/>
              <a:t>公共</a:t>
            </a:r>
          </a:p>
          <a:p>
            <a:pPr lvl="1"/>
            <a:r>
              <a:rPr lang="en-US" altLang="zh-TW" dirty="0"/>
              <a:t>-      </a:t>
            </a:r>
            <a:r>
              <a:rPr lang="en-US" altLang="zh-TW" dirty="0" smtClean="0"/>
              <a:t>Private</a:t>
            </a:r>
            <a:r>
              <a:rPr lang="en-US" altLang="zh-TW" dirty="0"/>
              <a:t>, </a:t>
            </a:r>
            <a:r>
              <a:rPr lang="zh-TW" altLang="en-US" dirty="0"/>
              <a:t>私有</a:t>
            </a:r>
          </a:p>
          <a:p>
            <a:pPr lvl="1"/>
            <a:r>
              <a:rPr lang="en-US" altLang="zh-TW" dirty="0"/>
              <a:t>#      Protected, </a:t>
            </a:r>
            <a:r>
              <a:rPr lang="zh-TW" altLang="en-US" dirty="0"/>
              <a:t>保護（即對子類可見）</a:t>
            </a:r>
          </a:p>
          <a:p>
            <a:pPr lvl="1"/>
            <a:r>
              <a:rPr lang="en-US" altLang="zh-TW" dirty="0"/>
              <a:t>~      Package, </a:t>
            </a:r>
            <a:r>
              <a:rPr lang="zh-TW" altLang="en-US" dirty="0"/>
              <a:t>包（即對包內的其他成員可見）</a:t>
            </a:r>
          </a:p>
          <a:p>
            <a:pPr lvl="1"/>
            <a:r>
              <a:rPr lang="en-US" altLang="zh-TW" dirty="0"/>
              <a:t>/      Derived, </a:t>
            </a:r>
            <a:r>
              <a:rPr lang="zh-TW" altLang="en-US" dirty="0"/>
              <a:t>推導（即由其他屬性推導得出，不需要直接給定其值）</a:t>
            </a:r>
          </a:p>
          <a:p>
            <a:pPr lvl="1"/>
            <a:r>
              <a:rPr lang="zh-TW" altLang="en-US" dirty="0"/>
              <a:t>加底線  </a:t>
            </a:r>
            <a:r>
              <a:rPr lang="en-US" altLang="zh-TW" dirty="0"/>
              <a:t>Static, </a:t>
            </a:r>
            <a:r>
              <a:rPr lang="zh-TW" altLang="en-US" dirty="0"/>
              <a:t>靜態（其屬性對任何實體來說都是相同的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pic>
        <p:nvPicPr>
          <p:cNvPr id="1026" name="Picture 2" descr="https://miro.medium.com/v2/resize:fit:423/1*lCNkeXjQXvQUe6A3gF02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24" y="1930400"/>
            <a:ext cx="3722448" cy="25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7758545" y="2336800"/>
            <a:ext cx="720437" cy="230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253018" y="2992583"/>
            <a:ext cx="2050473" cy="106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253018" y="3360730"/>
            <a:ext cx="2050473" cy="624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描述</a:t>
            </a:r>
            <a:r>
              <a:rPr lang="zh-TW" altLang="en-US" dirty="0" smtClean="0">
                <a:solidFill>
                  <a:srgbClr val="FF0000"/>
                </a:solidFill>
              </a:rPr>
              <a:t>類別之間</a:t>
            </a:r>
            <a:r>
              <a:rPr lang="zh-TW" altLang="en-US" dirty="0" smtClean="0"/>
              <a:t>以及</a:t>
            </a:r>
            <a:r>
              <a:rPr lang="zh-TW" altLang="en-US" dirty="0" smtClean="0">
                <a:solidFill>
                  <a:srgbClr val="FF0000"/>
                </a:solidFill>
              </a:rPr>
              <a:t>物件之間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pic>
        <p:nvPicPr>
          <p:cNvPr id="2052" name="Picture 4" descr="https://miro.medium.com/v2/resize:fit:875/1*uOMbGIScNWQBSfV0ZSbz3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9" y="1930400"/>
            <a:ext cx="10823316" cy="409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繼承關係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34131" y="556941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 smtClean="0"/>
              <a:t>extends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204715" y="5363470"/>
            <a:ext cx="231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用</a:t>
            </a:r>
            <a:r>
              <a:rPr lang="en-US" altLang="zh-TW" dirty="0" smtClean="0"/>
              <a:t>implements</a:t>
            </a:r>
            <a:r>
              <a:rPr lang="zh-TW" altLang="en-US" dirty="0" smtClean="0"/>
              <a:t>的關係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就是實作</a:t>
            </a:r>
            <a:r>
              <a:rPr lang="en-US" altLang="zh-TW" dirty="0" smtClean="0"/>
              <a:t>interface)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40420"/>
              </p:ext>
            </p:extLst>
          </p:nvPr>
        </p:nvGraphicFramePr>
        <p:xfrm>
          <a:off x="2551576" y="1514026"/>
          <a:ext cx="189111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1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Person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name:string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age:int</a:t>
                      </a:r>
                      <a:r>
                        <a:rPr lang="en-US" altLang="zh-TW" dirty="0" smtClean="0"/>
                        <a:t>=0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76822"/>
              </p:ext>
            </p:extLst>
          </p:nvPr>
        </p:nvGraphicFramePr>
        <p:xfrm>
          <a:off x="1212303" y="4030935"/>
          <a:ext cx="1891115" cy="1231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1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Student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grades:list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52384"/>
              </p:ext>
            </p:extLst>
          </p:nvPr>
        </p:nvGraphicFramePr>
        <p:xfrm>
          <a:off x="3494899" y="3991870"/>
          <a:ext cx="220117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172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Professor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listOfClass:list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listOfStudent:list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>
            <a:off x="3103418" y="2885626"/>
            <a:ext cx="175491" cy="1900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肘形接點 9"/>
          <p:cNvCxnSpPr>
            <a:stCxn id="8" idx="0"/>
            <a:endCxn id="5" idx="3"/>
          </p:cNvCxnSpPr>
          <p:nvPr/>
        </p:nvCxnSpPr>
        <p:spPr>
          <a:xfrm rot="5400000" flipH="1" flipV="1">
            <a:off x="2196899" y="3036670"/>
            <a:ext cx="955226" cy="10333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3828900" y="2885625"/>
            <a:ext cx="175491" cy="1900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肘形接點 14"/>
          <p:cNvCxnSpPr>
            <a:stCxn id="9" idx="0"/>
            <a:endCxn id="14" idx="3"/>
          </p:cNvCxnSpPr>
          <p:nvPr/>
        </p:nvCxnSpPr>
        <p:spPr>
          <a:xfrm rot="16200000" flipV="1">
            <a:off x="3797985" y="3194369"/>
            <a:ext cx="916162" cy="67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47755"/>
              </p:ext>
            </p:extLst>
          </p:nvPr>
        </p:nvGraphicFramePr>
        <p:xfrm>
          <a:off x="6934231" y="1389335"/>
          <a:ext cx="1891115" cy="1375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1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(interface)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IBoxingSkill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3692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+Hook():</a:t>
                      </a:r>
                      <a:r>
                        <a:rPr lang="en-US" altLang="zh-TW" baseline="0" dirty="0" smtClean="0"/>
                        <a:t> void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68367"/>
              </p:ext>
            </p:extLst>
          </p:nvPr>
        </p:nvGraphicFramePr>
        <p:xfrm>
          <a:off x="7590299" y="3843626"/>
          <a:ext cx="189111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1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Boxer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1842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+Fury():</a:t>
                      </a:r>
                      <a:r>
                        <a:rPr lang="en-US" altLang="zh-TW" baseline="0" dirty="0" smtClean="0"/>
                        <a:t>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+Hook():void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sp>
        <p:nvSpPr>
          <p:cNvPr id="20" name="等腰三角形 19"/>
          <p:cNvSpPr/>
          <p:nvPr/>
        </p:nvSpPr>
        <p:spPr>
          <a:xfrm>
            <a:off x="7792042" y="2774934"/>
            <a:ext cx="175491" cy="1900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肘形接點 20"/>
          <p:cNvCxnSpPr>
            <a:stCxn id="19" idx="0"/>
            <a:endCxn id="20" idx="3"/>
          </p:cNvCxnSpPr>
          <p:nvPr/>
        </p:nvCxnSpPr>
        <p:spPr>
          <a:xfrm rot="16200000" flipV="1">
            <a:off x="7768518" y="3076288"/>
            <a:ext cx="878609" cy="6560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Aggregation</a:t>
            </a:r>
            <a:r>
              <a:rPr lang="zh-TW" altLang="en-US" dirty="0" smtClean="0"/>
              <a:t>與</a:t>
            </a:r>
            <a:r>
              <a:rPr lang="en-US" altLang="zh-TW" dirty="0"/>
              <a:t>Composition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Aggregation</a:t>
            </a:r>
            <a:r>
              <a:rPr lang="zh-TW" altLang="en-US" dirty="0"/>
              <a:t>：</a:t>
            </a:r>
            <a:r>
              <a:rPr lang="en-US" altLang="zh-TW" dirty="0"/>
              <a:t>A </a:t>
            </a:r>
            <a:r>
              <a:rPr lang="zh-TW" altLang="en-US" dirty="0"/>
              <a:t>擁有 </a:t>
            </a:r>
            <a:r>
              <a:rPr lang="en-US" altLang="zh-TW" dirty="0"/>
              <a:t>B</a:t>
            </a:r>
            <a:r>
              <a:rPr lang="zh-TW" altLang="en-US" dirty="0"/>
              <a:t>，但為弱擁有，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有各自的生命週期。常見用來描述 </a:t>
            </a:r>
            <a:r>
              <a:rPr lang="en-US" altLang="zh-TW" dirty="0"/>
              <a:t>A </a:t>
            </a:r>
            <a:r>
              <a:rPr lang="zh-TW" altLang="en-US" dirty="0"/>
              <a:t>類別擁有 </a:t>
            </a:r>
            <a:r>
              <a:rPr lang="en-US" altLang="zh-TW" dirty="0"/>
              <a:t>B </a:t>
            </a:r>
            <a:r>
              <a:rPr lang="zh-TW" altLang="en-US" dirty="0"/>
              <a:t>的實體，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彼此協作，但又可各自單獨存在。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43070" y="2151264"/>
            <a:ext cx="4184034" cy="3880773"/>
          </a:xfrm>
        </p:spPr>
        <p:txBody>
          <a:bodyPr/>
          <a:lstStyle/>
          <a:p>
            <a:r>
              <a:rPr lang="en-US" altLang="zh-TW" dirty="0"/>
              <a:t>Composition</a:t>
            </a:r>
            <a:r>
              <a:rPr lang="zh-TW" altLang="en-US" dirty="0"/>
              <a:t>：</a:t>
            </a:r>
            <a:r>
              <a:rPr lang="en-US" altLang="zh-TW" dirty="0"/>
              <a:t>B </a:t>
            </a:r>
            <a:r>
              <a:rPr lang="zh-TW" altLang="en-US" dirty="0"/>
              <a:t>為 </a:t>
            </a:r>
            <a:r>
              <a:rPr lang="en-US" altLang="zh-TW" dirty="0"/>
              <a:t>A </a:t>
            </a:r>
            <a:r>
              <a:rPr lang="zh-TW" altLang="en-US" dirty="0"/>
              <a:t>的一部分，若 </a:t>
            </a:r>
            <a:r>
              <a:rPr lang="en-US" altLang="zh-TW" dirty="0"/>
              <a:t>A </a:t>
            </a:r>
            <a:r>
              <a:rPr lang="zh-TW" altLang="en-US" dirty="0"/>
              <a:t>消失則 </a:t>
            </a:r>
            <a:r>
              <a:rPr lang="en-US" altLang="zh-TW" dirty="0"/>
              <a:t>B </a:t>
            </a:r>
            <a:r>
              <a:rPr lang="zh-TW" altLang="en-US" dirty="0"/>
              <a:t>也不會繼續存在。用來描述強烈的相依關係，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同時存在也同時消滅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81441"/>
              </p:ext>
            </p:extLst>
          </p:nvPr>
        </p:nvGraphicFramePr>
        <p:xfrm>
          <a:off x="2189018" y="3562204"/>
          <a:ext cx="1323874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874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63842"/>
              </p:ext>
            </p:extLst>
          </p:nvPr>
        </p:nvGraphicFramePr>
        <p:xfrm>
          <a:off x="1188103" y="5316250"/>
          <a:ext cx="1210741" cy="73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741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99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Engine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17038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198838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24791"/>
              </p:ext>
            </p:extLst>
          </p:nvPr>
        </p:nvGraphicFramePr>
        <p:xfrm>
          <a:off x="3232419" y="5306381"/>
          <a:ext cx="1169215" cy="73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21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99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Wheel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17038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198838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sp>
        <p:nvSpPr>
          <p:cNvPr id="8" name="菱形 7"/>
          <p:cNvSpPr/>
          <p:nvPr/>
        </p:nvSpPr>
        <p:spPr>
          <a:xfrm>
            <a:off x="2512547" y="4383823"/>
            <a:ext cx="168617" cy="23018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菱形 8"/>
          <p:cNvSpPr/>
          <p:nvPr/>
        </p:nvSpPr>
        <p:spPr>
          <a:xfrm>
            <a:off x="3134658" y="4393148"/>
            <a:ext cx="168617" cy="23018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stCxn id="8" idx="2"/>
            <a:endCxn id="6" idx="0"/>
          </p:cNvCxnSpPr>
          <p:nvPr/>
        </p:nvCxnSpPr>
        <p:spPr>
          <a:xfrm rot="5400000">
            <a:off x="1844046" y="4563440"/>
            <a:ext cx="702238" cy="8033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9" idx="2"/>
            <a:endCxn id="7" idx="0"/>
          </p:cNvCxnSpPr>
          <p:nvPr/>
        </p:nvCxnSpPr>
        <p:spPr>
          <a:xfrm rot="16200000" flipH="1">
            <a:off x="3176474" y="4665829"/>
            <a:ext cx="683044" cy="5980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20962"/>
              </p:ext>
            </p:extLst>
          </p:nvPr>
        </p:nvGraphicFramePr>
        <p:xfrm>
          <a:off x="7509608" y="3552334"/>
          <a:ext cx="1590509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509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Person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56412"/>
              </p:ext>
            </p:extLst>
          </p:nvPr>
        </p:nvGraphicFramePr>
        <p:xfrm>
          <a:off x="7658801" y="5296512"/>
          <a:ext cx="1189635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Hand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24792"/>
              </p:ext>
            </p:extLst>
          </p:nvPr>
        </p:nvGraphicFramePr>
        <p:xfrm>
          <a:off x="9274002" y="5296511"/>
          <a:ext cx="1221472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472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Leg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91844"/>
              </p:ext>
            </p:extLst>
          </p:nvPr>
        </p:nvGraphicFramePr>
        <p:xfrm>
          <a:off x="6170608" y="5296512"/>
          <a:ext cx="1124512" cy="82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12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20779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4249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sp>
        <p:nvSpPr>
          <p:cNvPr id="25" name="菱形 24"/>
          <p:cNvSpPr/>
          <p:nvPr/>
        </p:nvSpPr>
        <p:spPr>
          <a:xfrm>
            <a:off x="7991882" y="4373954"/>
            <a:ext cx="195522" cy="23018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菱形 25"/>
          <p:cNvSpPr/>
          <p:nvPr/>
        </p:nvSpPr>
        <p:spPr>
          <a:xfrm>
            <a:off x="8781056" y="4383278"/>
            <a:ext cx="195522" cy="23018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菱形 26"/>
          <p:cNvSpPr/>
          <p:nvPr/>
        </p:nvSpPr>
        <p:spPr>
          <a:xfrm>
            <a:off x="7247957" y="3797550"/>
            <a:ext cx="261651" cy="1754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stCxn id="27" idx="1"/>
            <a:endCxn id="24" idx="0"/>
          </p:cNvCxnSpPr>
          <p:nvPr/>
        </p:nvCxnSpPr>
        <p:spPr>
          <a:xfrm rot="10800000" flipV="1">
            <a:off x="6732865" y="3885282"/>
            <a:ext cx="515093" cy="14112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25" idx="2"/>
            <a:endCxn id="22" idx="0"/>
          </p:cNvCxnSpPr>
          <p:nvPr/>
        </p:nvCxnSpPr>
        <p:spPr>
          <a:xfrm rot="16200000" flipH="1">
            <a:off x="7825446" y="4868339"/>
            <a:ext cx="692369" cy="1639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6" idx="2"/>
            <a:endCxn id="23" idx="0"/>
          </p:cNvCxnSpPr>
          <p:nvPr/>
        </p:nvCxnSpPr>
        <p:spPr>
          <a:xfrm rot="16200000" flipH="1">
            <a:off x="9040255" y="4452028"/>
            <a:ext cx="683044" cy="10059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608244" y="409157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有時候還會加上數字，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用來表示數量關係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041238" y="38245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437251" y="49648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728636" y="43832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179424" y="49702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0..2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967508" y="4387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858809" y="4950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0..2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232350" y="4374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398732" y="497900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1..*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223620" y="43944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741305" y="495032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0..*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</a:t>
            </a:r>
            <a:r>
              <a:rPr lang="zh-TW" altLang="en-US" dirty="0" smtClean="0"/>
              <a:t>與</a:t>
            </a:r>
            <a:r>
              <a:rPr lang="en-US" altLang="zh-TW" dirty="0"/>
              <a:t>Association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Dependency</a:t>
            </a:r>
            <a:r>
              <a:rPr lang="zh-TW" altLang="en-US" dirty="0"/>
              <a:t>：</a:t>
            </a:r>
            <a:r>
              <a:rPr lang="en-US" altLang="zh-TW" dirty="0"/>
              <a:t>A </a:t>
            </a:r>
            <a:r>
              <a:rPr lang="zh-TW" altLang="en-US" dirty="0"/>
              <a:t>使用 </a:t>
            </a:r>
            <a:r>
              <a:rPr lang="en-US" altLang="zh-TW" dirty="0"/>
              <a:t>B</a:t>
            </a:r>
            <a:r>
              <a:rPr lang="zh-TW" altLang="en-US" dirty="0"/>
              <a:t>，</a:t>
            </a:r>
            <a:r>
              <a:rPr lang="en-US" altLang="zh-TW" dirty="0"/>
              <a:t>B </a:t>
            </a:r>
            <a:r>
              <a:rPr lang="zh-TW" altLang="en-US" dirty="0"/>
              <a:t>的變化有可能會影響到 </a:t>
            </a:r>
            <a:r>
              <a:rPr lang="en-US" altLang="zh-TW" dirty="0"/>
              <a:t>A</a:t>
            </a:r>
            <a:r>
              <a:rPr lang="zh-TW" altLang="en-US" dirty="0"/>
              <a:t>。常見描述 </a:t>
            </a:r>
            <a:r>
              <a:rPr lang="en-US" altLang="zh-TW" dirty="0"/>
              <a:t>A </a:t>
            </a:r>
            <a:r>
              <a:rPr lang="zh-TW" altLang="en-US" dirty="0"/>
              <a:t>在使用某些方法時，會將 </a:t>
            </a:r>
            <a:r>
              <a:rPr lang="en-US" altLang="zh-TW" dirty="0"/>
              <a:t>B </a:t>
            </a:r>
            <a:r>
              <a:rPr lang="zh-TW" altLang="en-US" dirty="0"/>
              <a:t>作為參數傳入，但並不持有 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06374" y="2160589"/>
            <a:ext cx="4184034" cy="3880773"/>
          </a:xfrm>
        </p:spPr>
        <p:txBody>
          <a:bodyPr/>
          <a:lstStyle/>
          <a:p>
            <a:r>
              <a:rPr lang="en-US" altLang="zh-TW" dirty="0"/>
              <a:t>Association</a:t>
            </a:r>
            <a:r>
              <a:rPr lang="zh-TW" altLang="en-US" dirty="0"/>
              <a:t>：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有直接關聯，是個通用定義，若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的關聯符合其他關聯定義，則使用其他關聯表示較為妥當。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8027"/>
              </p:ext>
            </p:extLst>
          </p:nvPr>
        </p:nvGraphicFramePr>
        <p:xfrm>
          <a:off x="472681" y="3680691"/>
          <a:ext cx="2694223" cy="132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223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Student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</a:t>
                      </a:r>
                      <a:r>
                        <a:rPr lang="en-US" altLang="zh-TW" sz="1400" dirty="0" err="1" smtClean="0"/>
                        <a:t>m_course_id:vector</a:t>
                      </a:r>
                      <a:r>
                        <a:rPr lang="en-US" altLang="zh-TW" sz="1400" dirty="0" smtClean="0"/>
                        <a:t>&lt;string&gt;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addCourse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en-US" altLang="zh-TW" sz="1400" dirty="0" err="1" smtClean="0"/>
                        <a:t>inout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en-US" altLang="zh-TW" sz="1400" dirty="0" err="1" smtClean="0"/>
                        <a:t>value:</a:t>
                      </a:r>
                      <a:r>
                        <a:rPr lang="en-US" altLang="zh-TW" sz="1400" dirty="0" err="1" smtClean="0">
                          <a:solidFill>
                            <a:srgbClr val="FF0000"/>
                          </a:solidFill>
                        </a:rPr>
                        <a:t>Course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isEnrolled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en-US" altLang="zh-TW" sz="1400" dirty="0" err="1" smtClean="0"/>
                        <a:t>value:</a:t>
                      </a:r>
                      <a:r>
                        <a:rPr lang="en-US" altLang="zh-TW" sz="1400" dirty="0" err="1" smtClean="0">
                          <a:solidFill>
                            <a:srgbClr val="FF0000"/>
                          </a:solidFill>
                        </a:rPr>
                        <a:t>Course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30490"/>
              </p:ext>
            </p:extLst>
          </p:nvPr>
        </p:nvGraphicFramePr>
        <p:xfrm>
          <a:off x="3959054" y="3564677"/>
          <a:ext cx="149963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637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177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Course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m_id:string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m_name:string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m_credit:int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m_count:int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>
            <a:stCxn id="7" idx="3"/>
            <a:endCxn id="8" idx="1"/>
          </p:cNvCxnSpPr>
          <p:nvPr/>
        </p:nvCxnSpPr>
        <p:spPr>
          <a:xfrm>
            <a:off x="3166904" y="4341917"/>
            <a:ext cx="7921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43579"/>
              </p:ext>
            </p:extLst>
          </p:nvPr>
        </p:nvGraphicFramePr>
        <p:xfrm>
          <a:off x="5955218" y="3930687"/>
          <a:ext cx="162326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260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Person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name:string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age:int</a:t>
                      </a:r>
                      <a:r>
                        <a:rPr lang="en-US" altLang="zh-TW" dirty="0" smtClean="0"/>
                        <a:t>=0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06120"/>
              </p:ext>
            </p:extLst>
          </p:nvPr>
        </p:nvGraphicFramePr>
        <p:xfrm>
          <a:off x="9274002" y="3793527"/>
          <a:ext cx="162326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260">
                  <a:extLst>
                    <a:ext uri="{9D8B030D-6E8A-4147-A177-3AD203B41FA5}">
                      <a16:colId xmlns:a16="http://schemas.microsoft.com/office/drawing/2014/main" val="27480226"/>
                    </a:ext>
                  </a:extLst>
                </a:gridCol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5238"/>
                  </a:ext>
                </a:extLst>
              </a:tr>
              <a:tr h="4994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street:String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city:String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zip:String</a:t>
                      </a:r>
                      <a:endParaRPr lang="en-US" altLang="zh-TW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8471"/>
                  </a:ext>
                </a:extLst>
              </a:tr>
              <a:tr h="2854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76516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>
            <a:stCxn id="18" idx="3"/>
            <a:endCxn id="19" idx="1"/>
          </p:cNvCxnSpPr>
          <p:nvPr/>
        </p:nvCxnSpPr>
        <p:spPr>
          <a:xfrm>
            <a:off x="7578478" y="4616487"/>
            <a:ext cx="169552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62527" y="39725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898391" y="424715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association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3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Final………</a:t>
            </a:r>
            <a:br>
              <a:rPr lang="en-US" altLang="zh-TW" dirty="0" smtClean="0"/>
            </a:br>
            <a:r>
              <a:rPr lang="zh-TW" altLang="en-US" dirty="0" smtClean="0"/>
              <a:t>有沒有鬆一口氣了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其實這只是物件導向的入門，後面的學問還很深，</a:t>
            </a:r>
            <a:endParaRPr lang="en-US" altLang="zh-TW" dirty="0" smtClean="0"/>
          </a:p>
          <a:p>
            <a:r>
              <a:rPr lang="zh-TW" altLang="en-US"/>
              <a:t>需要各位同學自己再</a:t>
            </a:r>
            <a:r>
              <a:rPr lang="zh-TW" altLang="en-US" smtClean="0"/>
              <a:t>努力了！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前面描述</a:t>
            </a:r>
            <a:r>
              <a:rPr lang="zh-TW" altLang="en-US" dirty="0" smtClean="0"/>
              <a:t>的故事與運作方式很美好，</a:t>
            </a:r>
            <a:r>
              <a:rPr lang="zh-TW" altLang="en-US" dirty="0"/>
              <a:t>可是軟體程式如何達到前面描述呢？</a:t>
            </a:r>
            <a:endParaRPr lang="en-US" altLang="zh-TW" dirty="0"/>
          </a:p>
          <a:p>
            <a:r>
              <a:rPr lang="zh-TW" altLang="en-US" dirty="0"/>
              <a:t>靠的</a:t>
            </a:r>
            <a:r>
              <a:rPr lang="zh-TW" altLang="en-US" dirty="0" smtClean="0"/>
              <a:t>就是下面所列：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/>
              <a:t>(property)</a:t>
            </a:r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(method)</a:t>
            </a:r>
          </a:p>
          <a:p>
            <a:pPr lvl="1"/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dirty="0" smtClean="0"/>
              <a:t>event, callback)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6035</TotalTime>
  <Words>5670</Words>
  <Application>Microsoft Office PowerPoint</Application>
  <PresentationFormat>寬螢幕</PresentationFormat>
  <Paragraphs>648</Paragraphs>
  <Slides>75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4" baseType="lpstr">
      <vt:lpstr>Menlo</vt:lpstr>
      <vt:lpstr>微軟正黑體</vt:lpstr>
      <vt:lpstr>Adobe Hebrew</vt:lpstr>
      <vt:lpstr>Arial</vt:lpstr>
      <vt:lpstr>Cambria Math</vt:lpstr>
      <vt:lpstr>Trebuchet MS</vt:lpstr>
      <vt:lpstr>Wingdings</vt:lpstr>
      <vt:lpstr>Wingdings 3</vt:lpstr>
      <vt:lpstr>多面向</vt:lpstr>
      <vt:lpstr>物件導向程式設計</vt:lpstr>
      <vt:lpstr>物件導向初探</vt:lpstr>
      <vt:lpstr>為什麼要物件導向？</vt:lpstr>
      <vt:lpstr>物件導向三大特性</vt:lpstr>
      <vt:lpstr>談談變數之封裝 個人套餐vs.自助餐或合菜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Card的建構函式</vt:lpstr>
      <vt:lpstr>主程式Example10_01的修改</vt:lpstr>
      <vt:lpstr>主程式Example10_01的再修改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  <vt:lpstr>練習1 學生成績類別</vt:lpstr>
      <vt:lpstr>練習1參考程式碼(類別部分)</vt:lpstr>
      <vt:lpstr>課後練習 Car class</vt:lpstr>
      <vt:lpstr> 繼往開來    承先啟後</vt:lpstr>
      <vt:lpstr>淺談繼承基本概念</vt:lpstr>
      <vt:lpstr>淺談繼承(續)</vt:lpstr>
      <vt:lpstr>繼承後新增</vt:lpstr>
      <vt:lpstr>繼承後改變(override,覆蓋)</vt:lpstr>
      <vt:lpstr>繼承後限縮(也是override,覆蓋)</vt:lpstr>
      <vt:lpstr>Java中繼承的語法  --完整的類別宣告架構</vt:lpstr>
      <vt:lpstr>Extends與implements</vt:lpstr>
      <vt:lpstr>範例：員工類別</vt:lpstr>
      <vt:lpstr>實際範例 EmployeeManager</vt:lpstr>
      <vt:lpstr>員工類別</vt:lpstr>
      <vt:lpstr>主程式部分</vt:lpstr>
      <vt:lpstr>SetXXX()方法可以用來限制屬性的範圍</vt:lpstr>
      <vt:lpstr>測試一下Employee類別吧！</vt:lpstr>
      <vt:lpstr>增加一個類別Manager</vt:lpstr>
      <vt:lpstr>Manager class的新問題</vt:lpstr>
      <vt:lpstr>把bonus遺忘了嗎？</vt:lpstr>
      <vt:lpstr>談談overriding(覆寫)</vt:lpstr>
      <vt:lpstr>Manager class目前為止程式碼</vt:lpstr>
      <vt:lpstr>回顧繼承二三事</vt:lpstr>
      <vt:lpstr>Interface介面</vt:lpstr>
      <vt:lpstr>Override vs. overload</vt:lpstr>
      <vt:lpstr>overloading</vt:lpstr>
      <vt:lpstr>Interface是甚麼？</vt:lpstr>
      <vt:lpstr>再一個例子</vt:lpstr>
      <vt:lpstr>實現多重繼承的方式</vt:lpstr>
      <vt:lpstr>this與super</vt:lpstr>
      <vt:lpstr>談談this跟super</vt:lpstr>
      <vt:lpstr>Static與final</vt:lpstr>
      <vt:lpstr>先說說static</vt:lpstr>
      <vt:lpstr>PowerPoint 簡報</vt:lpstr>
      <vt:lpstr>final</vt:lpstr>
      <vt:lpstr>是一個XX東西 vs. 有一個XX東西</vt:lpstr>
      <vt:lpstr>是一個XX東西</vt:lpstr>
      <vt:lpstr>有一個XX東西</vt:lpstr>
      <vt:lpstr>UML 類別圖</vt:lpstr>
      <vt:lpstr>UML 類別圖</vt:lpstr>
      <vt:lpstr>描述一個類別的UML</vt:lpstr>
      <vt:lpstr>描述類別之間以及物件之間的關係</vt:lpstr>
      <vt:lpstr>繼承關係</vt:lpstr>
      <vt:lpstr>Aggregation與Composition</vt:lpstr>
      <vt:lpstr>Dependency與Association</vt:lpstr>
      <vt:lpstr>Final……… 有沒有鬆一口氣了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147</cp:revision>
  <dcterms:created xsi:type="dcterms:W3CDTF">2020-12-09T08:06:07Z</dcterms:created>
  <dcterms:modified xsi:type="dcterms:W3CDTF">2024-05-29T13:49:51Z</dcterms:modified>
</cp:coreProperties>
</file>