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93" r:id="rId7"/>
    <p:sldId id="260" r:id="rId8"/>
    <p:sldId id="267" r:id="rId9"/>
    <p:sldId id="261" r:id="rId10"/>
    <p:sldId id="262" r:id="rId11"/>
    <p:sldId id="268" r:id="rId12"/>
    <p:sldId id="263" r:id="rId13"/>
    <p:sldId id="264" r:id="rId14"/>
    <p:sldId id="265" r:id="rId15"/>
    <p:sldId id="269" r:id="rId16"/>
    <p:sldId id="280" r:id="rId17"/>
    <p:sldId id="266" r:id="rId18"/>
    <p:sldId id="270" r:id="rId19"/>
    <p:sldId id="281" r:id="rId20"/>
    <p:sldId id="282" r:id="rId21"/>
    <p:sldId id="283" r:id="rId22"/>
    <p:sldId id="292" r:id="rId23"/>
    <p:sldId id="291" r:id="rId24"/>
    <p:sldId id="284" r:id="rId25"/>
    <p:sldId id="285" r:id="rId26"/>
    <p:sldId id="286" r:id="rId27"/>
    <p:sldId id="29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38"/>
      </p:cViewPr>
      <p:guideLst>
        <p:guide orient="horz" pos="2636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60238745.html" TargetMode="External"/><Relationship Id="rId2" Type="http://schemas.openxmlformats.org/officeDocument/2006/relationships/hyperlink" Target="https://iter01.com/59757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集合與泛型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113年5月31日星期五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r>
              <a:rPr lang="zh-TW" altLang="en-US" dirty="0"/>
              <a:t>使用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3832" y="3055241"/>
            <a:ext cx="786079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527612" y="5698462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72264" y="60202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456432" y="2611499"/>
            <a:ext cx="2231136" cy="102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117336" y="2611499"/>
            <a:ext cx="628542" cy="1122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84264" y="2275788"/>
            <a:ext cx="567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不能用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, float, double</a:t>
            </a:r>
            <a:r>
              <a:rPr lang="zh-TW" altLang="en-US" dirty="0" smtClean="0">
                <a:solidFill>
                  <a:srgbClr val="FF0000"/>
                </a:solidFill>
              </a:rPr>
              <a:t>，要用</a:t>
            </a:r>
            <a:r>
              <a:rPr lang="en-US" altLang="zh-TW" dirty="0" smtClean="0">
                <a:solidFill>
                  <a:srgbClr val="FF0000"/>
                </a:solidFill>
              </a:rPr>
              <a:t>Integer, Float, Double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其他範例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038" y="1776541"/>
            <a:ext cx="9253050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96" y="4638863"/>
            <a:ext cx="3639504" cy="14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vs. 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Double vs. double</a:t>
            </a:r>
            <a:br>
              <a:rPr lang="en-US" altLang="zh-TW" dirty="0" smtClean="0"/>
            </a:br>
            <a:r>
              <a:rPr lang="en-US" altLang="zh-TW" dirty="0" smtClean="0"/>
              <a:t>Float vs. 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4430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, float, double</a:t>
            </a:r>
            <a:r>
              <a:rPr lang="zh-TW" altLang="en-US" dirty="0" smtClean="0"/>
              <a:t>等都是基礎型別。</a:t>
            </a:r>
            <a:endParaRPr lang="en-US" altLang="zh-TW" dirty="0" smtClean="0"/>
          </a:p>
          <a:p>
            <a:pPr lvl="1"/>
            <a:r>
              <a:rPr lang="zh-TW" altLang="en-US" dirty="0"/>
              <a:t>直接</a:t>
            </a:r>
            <a:r>
              <a:rPr lang="zh-TW" altLang="en-US" dirty="0" smtClean="0"/>
              <a:t>存放值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到</a:t>
            </a:r>
            <a:r>
              <a:rPr lang="zh-TW" altLang="en-US" dirty="0"/>
              <a:t>盒子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0</a:t>
            </a:r>
            <a:endParaRPr lang="en-US" altLang="zh-TW" dirty="0" smtClean="0"/>
          </a:p>
          <a:p>
            <a:r>
              <a:rPr lang="en-US" altLang="zh-TW" dirty="0" smtClean="0"/>
              <a:t>Integer, Float, Double</a:t>
            </a:r>
            <a:r>
              <a:rPr lang="zh-TW" altLang="en-US" dirty="0" smtClean="0"/>
              <a:t>是把基礎型別包裝起來的類別。</a:t>
            </a:r>
            <a:endParaRPr lang="en-US" altLang="zh-TW" dirty="0" smtClean="0"/>
          </a:p>
          <a:p>
            <a:pPr lvl="1"/>
            <a:r>
              <a:rPr lang="zh-TW" altLang="en-US" dirty="0"/>
              <a:t>他需要被製造出來</a:t>
            </a:r>
            <a:r>
              <a:rPr lang="zh-TW" altLang="en-US" dirty="0" smtClean="0"/>
              <a:t>，成為一個物件。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null  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</a:t>
            </a:r>
            <a:r>
              <a:rPr lang="zh-TW" altLang="en-US" dirty="0" smtClean="0">
                <a:sym typeface="Wingdings" panose="05000000000000000000" pitchFamily="2" charset="2"/>
              </a:rPr>
              <a:t> 很明顯是個指標，指向物件。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9512" y="4538602"/>
            <a:ext cx="8098536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false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，因為物件與物件不會相同！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3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vs. </a:t>
            </a:r>
            <a:r>
              <a:rPr lang="en-US" altLang="zh-TW" dirty="0" err="1" smtClean="0"/>
              <a:t>LinkedList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-- </a:t>
            </a:r>
            <a:r>
              <a:rPr lang="zh-TW" altLang="en-US" dirty="0" smtClean="0"/>
              <a:t>當插入資料</a:t>
            </a:r>
            <a:r>
              <a:rPr lang="en-US" altLang="zh-TW" dirty="0" smtClean="0"/>
              <a:t>A</a:t>
            </a:r>
            <a:r>
              <a:rPr lang="zh-TW" altLang="en-US" dirty="0" smtClean="0"/>
              <a:t>時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295776" y="2273367"/>
            <a:ext cx="2590800" cy="640930"/>
            <a:chOff x="1876426" y="2064170"/>
            <a:chExt cx="2590800" cy="640930"/>
          </a:xfrm>
        </p:grpSpPr>
        <p:sp>
          <p:nvSpPr>
            <p:cNvPr id="3" name="矩形 2"/>
            <p:cNvSpPr/>
            <p:nvPr/>
          </p:nvSpPr>
          <p:spPr>
            <a:xfrm>
              <a:off x="1876426" y="2066925"/>
              <a:ext cx="64770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24126" y="2066924"/>
              <a:ext cx="64770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71826" y="2064170"/>
              <a:ext cx="64770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19526" y="2064170"/>
              <a:ext cx="64770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橢圓 6"/>
          <p:cNvSpPr/>
          <p:nvPr/>
        </p:nvSpPr>
        <p:spPr>
          <a:xfrm>
            <a:off x="4338638" y="2313534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986338" y="2323690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638801" y="2327260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181" y="2258848"/>
            <a:ext cx="1369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Array:</a:t>
            </a:r>
            <a:endParaRPr lang="zh-TW" altLang="en-US" sz="3200" b="1" dirty="0"/>
          </a:p>
        </p:txBody>
      </p:sp>
      <p:sp>
        <p:nvSpPr>
          <p:cNvPr id="16" name="橢圓 15"/>
          <p:cNvSpPr/>
          <p:nvPr/>
        </p:nvSpPr>
        <p:spPr>
          <a:xfrm>
            <a:off x="4986338" y="2323690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11940" y="4356880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LinkedList</a:t>
            </a:r>
            <a:r>
              <a:rPr lang="en-US" altLang="zh-TW" sz="3200" b="1" dirty="0" smtClean="0"/>
              <a:t>:</a:t>
            </a:r>
            <a:endParaRPr lang="zh-TW" altLang="en-US" sz="3200" b="1" dirty="0"/>
          </a:p>
        </p:txBody>
      </p:sp>
      <p:sp>
        <p:nvSpPr>
          <p:cNvPr id="18" name="橢圓 17"/>
          <p:cNvSpPr/>
          <p:nvPr/>
        </p:nvSpPr>
        <p:spPr>
          <a:xfrm>
            <a:off x="4185553" y="4275684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701398" y="4275683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7217243" y="4275682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>
            <a:stCxn id="18" idx="6"/>
            <a:endCxn id="19" idx="2"/>
          </p:cNvCxnSpPr>
          <p:nvPr/>
        </p:nvCxnSpPr>
        <p:spPr>
          <a:xfrm flipV="1">
            <a:off x="4747528" y="4552912"/>
            <a:ext cx="95387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6"/>
            <a:endCxn id="20" idx="2"/>
          </p:cNvCxnSpPr>
          <p:nvPr/>
        </p:nvCxnSpPr>
        <p:spPr>
          <a:xfrm flipV="1">
            <a:off x="6263373" y="4552911"/>
            <a:ext cx="95387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4943475" y="5343115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>
            <a:stCxn id="27" idx="7"/>
            <a:endCxn id="19" idx="3"/>
          </p:cNvCxnSpPr>
          <p:nvPr/>
        </p:nvCxnSpPr>
        <p:spPr>
          <a:xfrm flipV="1">
            <a:off x="5423151" y="4748942"/>
            <a:ext cx="360546" cy="67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8" idx="5"/>
            <a:endCxn id="27" idx="1"/>
          </p:cNvCxnSpPr>
          <p:nvPr/>
        </p:nvCxnSpPr>
        <p:spPr>
          <a:xfrm>
            <a:off x="4665229" y="4748943"/>
            <a:ext cx="360545" cy="675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943475" y="29705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當插入的位置後面資料很多的時候，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搬移資料的動作會花很多時間。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902827" y="507407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即使插入的位置後面資料很多，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也只花固定的時間改連結即可。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6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05273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5352 0.00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7" grpId="0" animBg="1"/>
      <p:bldP spid="32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vs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資料可重複，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資料不可重複。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要是加入一樣的資料，會只留一份。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971799"/>
            <a:ext cx="7997952" cy="35394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1600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3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 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2   !!!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9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中的唯一性要如何達成的細節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一般基本型別，不需額外處理，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就會維護好唯一性。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前輩工程師很辛苦地寫好了，感恩～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但是</a:t>
            </a:r>
            <a:r>
              <a:rPr lang="zh-TW" altLang="en-US" dirty="0" smtClean="0"/>
              <a:t>如果存放的是自己</a:t>
            </a:r>
            <a:r>
              <a:rPr lang="zh-TW" altLang="en-US" dirty="0"/>
              <a:t>定義</a:t>
            </a:r>
            <a:r>
              <a:rPr lang="zh-TW" altLang="en-US" dirty="0" smtClean="0"/>
              <a:t>的類別，就需要做</a:t>
            </a:r>
            <a:r>
              <a:rPr lang="zh-TW" altLang="en-US" b="1" dirty="0" smtClean="0"/>
              <a:t>兩件事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撰寫該類別的</a:t>
            </a:r>
            <a:r>
              <a:rPr lang="en-US" altLang="zh-TW" dirty="0" err="1" smtClean="0"/>
              <a:t>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方法，傳回唯一的碼。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</a:t>
            </a:r>
            <a:r>
              <a:rPr lang="zh-TW" altLang="en-US" dirty="0"/>
              <a:t>該類別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equals()</a:t>
            </a:r>
            <a:r>
              <a:rPr lang="zh-TW" altLang="en-US" dirty="0" smtClean="0"/>
              <a:t>方法，判定物件是否相同。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這個請再上網找</a:t>
            </a:r>
            <a:r>
              <a:rPr lang="zh-TW" altLang="en-US" dirty="0" smtClean="0">
                <a:solidFill>
                  <a:srgbClr val="FF0000"/>
                </a:solidFill>
              </a:rPr>
              <a:t>資料看。基礎課程不學這麼深的。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適合的場合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</a:t>
            </a:r>
            <a:r>
              <a:rPr lang="zh-TW" altLang="en-US" b="1" dirty="0"/>
              <a:t>依序讀取或產生</a:t>
            </a:r>
            <a:r>
              <a:rPr lang="zh-TW" altLang="en-US" dirty="0" smtClean="0"/>
              <a:t>，存放之後不需要經常變更順序。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適合資料會</a:t>
            </a:r>
            <a:r>
              <a:rPr lang="zh-TW" altLang="en-US" b="1" dirty="0"/>
              <a:t>經常</a:t>
            </a:r>
            <a:r>
              <a:rPr lang="zh-TW" altLang="en-US" b="1" dirty="0" smtClean="0"/>
              <a:t>變動</a:t>
            </a:r>
            <a:r>
              <a:rPr lang="en-US" altLang="zh-TW" dirty="0"/>
              <a:t>(</a:t>
            </a:r>
            <a:r>
              <a:rPr lang="zh-TW" altLang="en-US" dirty="0" smtClean="0"/>
              <a:t>插入或刪除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適合需要</a:t>
            </a:r>
            <a:r>
              <a:rPr lang="zh-TW" altLang="en-US" b="1" dirty="0"/>
              <a:t>資料</a:t>
            </a:r>
            <a:r>
              <a:rPr lang="zh-TW" altLang="en-US" b="1" dirty="0" smtClean="0"/>
              <a:t>唯一</a:t>
            </a:r>
            <a:r>
              <a:rPr lang="zh-TW" altLang="en-US" dirty="0" smtClean="0"/>
              <a:t>的存放的情況。有重複的會自動排除。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5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Map</a:t>
            </a:r>
            <a:r>
              <a:rPr lang="zh-TW" altLang="en-US" dirty="0"/>
              <a:t>是一種方便使用者儲</a:t>
            </a:r>
            <a:r>
              <a:rPr lang="zh-TW" altLang="en-US" dirty="0" smtClean="0"/>
              <a:t>放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key,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這樣的資料對的</a:t>
            </a:r>
            <a:r>
              <a:rPr lang="zh-TW" altLang="en-US" dirty="0"/>
              <a:t>一種</a:t>
            </a:r>
            <a:r>
              <a:rPr lang="zh-TW" altLang="en-US" dirty="0" smtClean="0"/>
              <a:t>集合。</a:t>
            </a:r>
            <a:endParaRPr lang="en-US" altLang="zh-TW" dirty="0" smtClean="0"/>
          </a:p>
          <a:p>
            <a:pPr lvl="1"/>
            <a:r>
              <a:rPr lang="zh-TW" altLang="en-US" dirty="0"/>
              <a:t>每一個</a:t>
            </a:r>
            <a:r>
              <a:rPr lang="en-US" altLang="zh-TW" dirty="0" smtClean="0"/>
              <a:t>key</a:t>
            </a:r>
            <a:r>
              <a:rPr lang="zh-TW" altLang="en-US" dirty="0"/>
              <a:t>都會對應一個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意思就是把</a:t>
            </a:r>
            <a:r>
              <a:rPr lang="en-US" altLang="zh-TW" dirty="0"/>
              <a:t>key</a:t>
            </a:r>
            <a:r>
              <a:rPr lang="en-US" altLang="zh-TW" dirty="0" smtClean="0"/>
              <a:t>, value</a:t>
            </a:r>
            <a:r>
              <a:rPr lang="zh-TW" altLang="en-US" dirty="0" smtClean="0"/>
              <a:t>綁在一起，放進</a:t>
            </a:r>
            <a:r>
              <a:rPr lang="en-US" altLang="zh-TW" dirty="0" smtClean="0"/>
              <a:t>map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很接近</a:t>
            </a:r>
            <a:r>
              <a:rPr lang="en-US" altLang="zh-TW" dirty="0"/>
              <a:t>Set</a:t>
            </a:r>
            <a:r>
              <a:rPr lang="zh-TW" altLang="en-US" dirty="0"/>
              <a:t>與</a:t>
            </a:r>
            <a:r>
              <a:rPr lang="en-US" altLang="zh-TW" dirty="0"/>
              <a:t>List</a:t>
            </a:r>
            <a:r>
              <a:rPr lang="zh-TW" altLang="en-US" dirty="0"/>
              <a:t>的集合體，儲放</a:t>
            </a:r>
            <a:r>
              <a:rPr lang="en-US" altLang="zh-TW" dirty="0"/>
              <a:t>key</a:t>
            </a:r>
            <a:r>
              <a:rPr lang="zh-TW" altLang="en-US" dirty="0"/>
              <a:t>時使用</a:t>
            </a:r>
            <a:r>
              <a:rPr lang="en-US" altLang="zh-TW" dirty="0"/>
              <a:t>Set</a:t>
            </a:r>
            <a:r>
              <a:rPr lang="zh-TW" altLang="en-US" dirty="0"/>
              <a:t>，儲放</a:t>
            </a:r>
            <a:r>
              <a:rPr lang="en-US" altLang="zh-TW" dirty="0"/>
              <a:t>Value</a:t>
            </a:r>
            <a:r>
              <a:rPr lang="zh-TW" altLang="en-US" dirty="0"/>
              <a:t>時使用</a:t>
            </a:r>
            <a:r>
              <a:rPr lang="en-US" altLang="zh-TW" dirty="0"/>
              <a:t>List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Key</a:t>
            </a:r>
            <a:r>
              <a:rPr lang="zh-TW" altLang="en-US" dirty="0"/>
              <a:t>是不能重覆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所以</a:t>
            </a:r>
            <a:r>
              <a:rPr lang="en-US" altLang="zh-TW" dirty="0"/>
              <a:t>Value</a:t>
            </a:r>
            <a:r>
              <a:rPr lang="zh-TW" altLang="en-US" dirty="0"/>
              <a:t>是可以重覆的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例如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電話號碼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 人名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，電話號碼唯一，但是人名可能重複。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的新增方法：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Put(Object key, Object item)</a:t>
            </a:r>
            <a:r>
              <a:rPr lang="zh-TW" altLang="en-US" dirty="0" smtClean="0"/>
              <a:t>：</a:t>
            </a:r>
            <a:r>
              <a:rPr lang="zh-TW" altLang="en-US" dirty="0"/>
              <a:t>把成對的</a:t>
            </a:r>
            <a:r>
              <a:rPr lang="en-US" altLang="zh-TW" dirty="0"/>
              <a:t>(key</a:t>
            </a:r>
            <a:r>
              <a:rPr lang="en-US" altLang="zh-TW" dirty="0" smtClean="0"/>
              <a:t>, value)</a:t>
            </a:r>
            <a:r>
              <a:rPr lang="zh-TW" altLang="en-US" dirty="0" smtClean="0"/>
              <a:t>存放到</a:t>
            </a:r>
            <a:r>
              <a:rPr lang="en-US" altLang="zh-TW" dirty="0" smtClean="0"/>
              <a:t>map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Get(Object key)</a:t>
            </a:r>
            <a:r>
              <a:rPr lang="zh-TW" altLang="en-US" dirty="0" smtClean="0"/>
              <a:t>：依照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去取出相對的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Remove(Object key)</a:t>
            </a:r>
            <a:r>
              <a:rPr lang="zh-TW" altLang="en-US" dirty="0" smtClean="0"/>
              <a:t>：</a:t>
            </a:r>
            <a:r>
              <a:rPr lang="zh-TW" altLang="en-US" dirty="0"/>
              <a:t>依照</a:t>
            </a:r>
            <a:r>
              <a:rPr lang="en-US" altLang="zh-TW" dirty="0"/>
              <a:t>key</a:t>
            </a:r>
            <a:r>
              <a:rPr lang="zh-TW" altLang="en-US" dirty="0" smtClean="0"/>
              <a:t>去移除相對的 </a:t>
            </a:r>
            <a:r>
              <a:rPr lang="en-US" altLang="zh-TW" dirty="0" smtClean="0"/>
              <a:t>(key, value)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23289"/>
              </p:ext>
            </p:extLst>
          </p:nvPr>
        </p:nvGraphicFramePr>
        <p:xfrm>
          <a:off x="8659368" y="2063835"/>
          <a:ext cx="3009346" cy="258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4673">
                  <a:extLst>
                    <a:ext uri="{9D8B030D-6E8A-4147-A177-3AD203B41FA5}">
                      <a16:colId xmlns:a16="http://schemas.microsoft.com/office/drawing/2014/main" val="4023947"/>
                    </a:ext>
                  </a:extLst>
                </a:gridCol>
                <a:gridCol w="1504673">
                  <a:extLst>
                    <a:ext uri="{9D8B030D-6E8A-4147-A177-3AD203B41FA5}">
                      <a16:colId xmlns:a16="http://schemas.microsoft.com/office/drawing/2014/main" val="2125577619"/>
                    </a:ext>
                  </a:extLst>
                </a:gridCol>
              </a:tblGrid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Key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Value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7797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5151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A001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01307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81892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610360"/>
            <a:ext cx="86106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4859410"/>
            <a:ext cx="3575304" cy="15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也可以寫成這樣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其實我比較推薦這樣寫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 </a:t>
            </a:r>
            <a:r>
              <a:rPr lang="zh-TW" altLang="en-US" dirty="0" smtClean="0"/>
              <a:t>有指定</a:t>
            </a:r>
            <a:r>
              <a:rPr lang="en-US" altLang="zh-TW" dirty="0" err="1" smtClean="0"/>
              <a:t>key,value</a:t>
            </a:r>
            <a:r>
              <a:rPr lang="zh-TW" altLang="en-US" dirty="0" smtClean="0"/>
              <a:t>的型別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0575" y="2605499"/>
            <a:ext cx="8875776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7" idx="2"/>
          </p:cNvCxnSpPr>
          <p:nvPr/>
        </p:nvCxnSpPr>
        <p:spPr>
          <a:xfrm flipH="1">
            <a:off x="3515451" y="2299732"/>
            <a:ext cx="669414" cy="997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8028432" y="2299732"/>
            <a:ext cx="333378" cy="951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515451" y="1930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92396" y="1930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集合～～集合～～開飯啦～～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個數字，算出不重複的有幾個？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想一下，用哪個集合很好用？</a:t>
            </a:r>
            <a:endParaRPr lang="en-US" altLang="zh-TW" dirty="0" smtClean="0"/>
          </a:p>
          <a:p>
            <a:pPr lvl="1"/>
            <a:r>
              <a:rPr lang="zh-TW" altLang="en-US" dirty="0"/>
              <a:t>有一個會自動排除重複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….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0" y="1659064"/>
            <a:ext cx="26670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87184" y="2642616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7184" y="3692080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Example11_01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6090" y="1727675"/>
            <a:ext cx="7677912" cy="42473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number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不重複的有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種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Example11_01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堆疊</a:t>
            </a:r>
            <a:r>
              <a:rPr lang="zh-TW" altLang="en-US" dirty="0"/>
              <a:t>是一個先進後出</a:t>
            </a:r>
            <a:r>
              <a:rPr lang="zh-TW" altLang="en-US" dirty="0" smtClean="0"/>
              <a:t>，後進先出的資料結構。</a:t>
            </a:r>
            <a:endParaRPr lang="en-US" altLang="zh-TW" dirty="0" smtClean="0"/>
          </a:p>
          <a:p>
            <a:r>
              <a:rPr lang="zh-TW" altLang="en-US" dirty="0"/>
              <a:t>提供兩個主要動作</a:t>
            </a:r>
            <a:r>
              <a:rPr lang="en-US" altLang="zh-TW" dirty="0"/>
              <a:t>push</a:t>
            </a:r>
            <a:r>
              <a:rPr lang="en-US" altLang="zh-TW" dirty="0" smtClean="0"/>
              <a:t>()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pop()</a:t>
            </a:r>
          </a:p>
          <a:p>
            <a:endParaRPr lang="zh-TW" altLang="en-US" dirty="0"/>
          </a:p>
        </p:txBody>
      </p:sp>
      <p:sp>
        <p:nvSpPr>
          <p:cNvPr id="3" name="圓柱 2"/>
          <p:cNvSpPr/>
          <p:nvPr/>
        </p:nvSpPr>
        <p:spPr>
          <a:xfrm>
            <a:off x="6191250" y="2717137"/>
            <a:ext cx="1133475" cy="2978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472237" y="1496224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C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堆疊的用法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472237" y="1481140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B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6472237" y="1493045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A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96349" y="570957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PUSH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1" name="圓柱 10"/>
          <p:cNvSpPr/>
          <p:nvPr/>
        </p:nvSpPr>
        <p:spPr>
          <a:xfrm>
            <a:off x="8458200" y="2730760"/>
            <a:ext cx="1133475" cy="2978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739187" y="3494220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C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79107" y="575877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POP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724899" y="4220166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B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739187" y="4977275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A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00195 0.5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5.55112E-17 L 0.00195 0.396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00117 0.288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0.00039 -0.298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0078 -0.405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-0.00039 -0.5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  <p:bldP spid="14" grpId="0" animBg="1"/>
      <p:bldP spid="13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利用集合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，試用一下堆疊資料結構。</a:t>
            </a:r>
            <a:endParaRPr lang="en-US" altLang="zh-TW" dirty="0" smtClean="0"/>
          </a:p>
          <a:p>
            <a:r>
              <a:rPr lang="zh-TW" altLang="en-US" dirty="0" smtClean="0"/>
              <a:t>試著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五筆資料，在</a:t>
            </a:r>
            <a:r>
              <a:rPr lang="en-US" altLang="zh-TW" dirty="0" smtClean="0"/>
              <a:t>pop</a:t>
            </a:r>
            <a:r>
              <a:rPr lang="zh-TW" altLang="en-US" dirty="0" smtClean="0"/>
              <a:t>出來看看。</a:t>
            </a:r>
            <a:endParaRPr lang="en-US" altLang="zh-TW" dirty="0" smtClean="0"/>
          </a:p>
          <a:p>
            <a:r>
              <a:rPr lang="zh-TW" altLang="en-US" dirty="0"/>
              <a:t>多</a:t>
            </a:r>
            <a:r>
              <a:rPr lang="en-US" altLang="zh-TW" dirty="0"/>
              <a:t>pop</a:t>
            </a:r>
            <a:r>
              <a:rPr lang="zh-TW" altLang="en-US" dirty="0"/>
              <a:t>一個看看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7375" y="1838817"/>
            <a:ext cx="60960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Stack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"11"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"22"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"33"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"44"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"55"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Example11_02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For- 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集合用特殊迴圈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zh-TW" altLang="en-US" dirty="0"/>
              <a:t>集合</a:t>
            </a:r>
            <a:r>
              <a:rPr lang="zh-TW" altLang="en-US" dirty="0" smtClean="0"/>
              <a:t>存放的內容一一取出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</a:t>
            </a:r>
            <a:r>
              <a:rPr lang="zh-TW" altLang="en-US" dirty="0" smtClean="0"/>
              <a:t>迴圈專門用來把集合物件存放的資料一一取出應用。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Java</a:t>
            </a:r>
            <a:r>
              <a:rPr lang="zh-TW" altLang="en-US" dirty="0" smtClean="0">
                <a:solidFill>
                  <a:srgbClr val="C00000"/>
                </a:solidFill>
              </a:rPr>
              <a:t>中的</a:t>
            </a:r>
            <a:r>
              <a:rPr lang="en-US" altLang="zh-TW" dirty="0" smtClean="0">
                <a:solidFill>
                  <a:srgbClr val="C00000"/>
                </a:solidFill>
              </a:rPr>
              <a:t>for-each</a:t>
            </a:r>
            <a:r>
              <a:rPr lang="zh-TW" altLang="en-US" dirty="0" smtClean="0">
                <a:solidFill>
                  <a:srgbClr val="C00000"/>
                </a:solidFill>
              </a:rPr>
              <a:t>迴圈沒有用到</a:t>
            </a:r>
            <a:r>
              <a:rPr lang="en-US" altLang="zh-TW" dirty="0" smtClean="0">
                <a:solidFill>
                  <a:srgbClr val="C00000"/>
                </a:solidFill>
              </a:rPr>
              <a:t>each</a:t>
            </a:r>
            <a:r>
              <a:rPr lang="zh-TW" altLang="en-US" dirty="0" smtClean="0">
                <a:solidFill>
                  <a:srgbClr val="C00000"/>
                </a:solidFill>
              </a:rPr>
              <a:t>這個字喔！</a:t>
            </a:r>
            <a:r>
              <a:rPr lang="zh-TW" altLang="en-US" dirty="0" smtClean="0"/>
              <a:t>別的語言會有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這個關鍵字。</a:t>
            </a:r>
            <a:endParaRPr lang="en-US" altLang="zh-TW" dirty="0" smtClean="0"/>
          </a:p>
          <a:p>
            <a:r>
              <a:rPr lang="zh-TW" altLang="en-US" dirty="0" smtClean="0"/>
              <a:t>因為有些集合不容易像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可以用</a:t>
            </a:r>
            <a:r>
              <a:rPr lang="en-US" altLang="zh-TW" dirty="0" smtClean="0"/>
              <a:t>get(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取得特定位置的資料。</a:t>
            </a:r>
            <a:endParaRPr lang="en-US" altLang="zh-TW" dirty="0" smtClean="0"/>
          </a:p>
          <a:p>
            <a:r>
              <a:rPr lang="zh-TW" altLang="en-US" dirty="0"/>
              <a:t>所以有了</a:t>
            </a:r>
            <a:r>
              <a:rPr lang="en-US" altLang="zh-TW" dirty="0"/>
              <a:t>for 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如下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6460" y="3639310"/>
            <a:ext cx="7563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for(</a:t>
            </a:r>
            <a:r>
              <a:rPr lang="zh-TW" altLang="en-US" dirty="0">
                <a:solidFill>
                  <a:srgbClr val="0070C0"/>
                </a:solidFill>
              </a:rPr>
              <a:t>集合或者陣列元素的型別 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 ： </a:t>
            </a:r>
            <a:r>
              <a:rPr lang="zh-TW" altLang="en-US" dirty="0">
                <a:solidFill>
                  <a:srgbClr val="7030A0"/>
                </a:solidFill>
              </a:rPr>
              <a:t>集合物件或者陣列物件</a:t>
            </a:r>
            <a:r>
              <a:rPr lang="en-US" altLang="zh-TW" dirty="0"/>
              <a:t>){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引用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68424" y="4954617"/>
            <a:ext cx="4450080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5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再一個例子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5463" y="2219974"/>
            <a:ext cx="6987709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"c"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66AFF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66AFF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4400" y="3382200"/>
            <a:ext cx="4530390" cy="98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4400" y="4817872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白話說法：把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裡面存的字串，</a:t>
            </a:r>
            <a:r>
              <a:rPr lang="zh-TW" altLang="en-US" b="1" dirty="0" smtClean="0">
                <a:solidFill>
                  <a:srgbClr val="FF0000"/>
                </a:solidFill>
              </a:rPr>
              <a:t>一個一個輪流放到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theItem</a:t>
            </a:r>
            <a:r>
              <a:rPr lang="zh-TW" altLang="en-US" b="1" dirty="0" smtClean="0">
                <a:solidFill>
                  <a:srgbClr val="FF0000"/>
                </a:solidFill>
              </a:rPr>
              <a:t>變數裏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然後</a:t>
            </a:r>
            <a:r>
              <a:rPr lang="zh-TW" altLang="en-US" dirty="0" smtClean="0"/>
              <a:t>執行大括號裏的程式碼，即執行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theItem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10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把練習一的程式再拿出來，把不重複的數字</a:t>
            </a:r>
            <a:r>
              <a:rPr lang="zh-TW" altLang="en-US" dirty="0"/>
              <a:t>全部顯示出來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如右邊的例子</a:t>
            </a:r>
            <a:r>
              <a:rPr lang="zh-TW" altLang="en-US" dirty="0" smtClean="0"/>
              <a:t>，會顯示：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2,3,4,5,6,7,8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foreach</a:t>
            </a:r>
            <a:r>
              <a:rPr lang="zh-TW" altLang="en-US" dirty="0"/>
              <a:t>迴圈依序取出並顯示。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502" y="1725739"/>
            <a:ext cx="26670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56426" y="2709291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856426" y="3758755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608688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Example11_01+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泛型概要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泛型的英文是</a:t>
            </a:r>
            <a:r>
              <a:rPr lang="en-US" altLang="zh-TW" dirty="0"/>
              <a:t>Generics</a:t>
            </a:r>
            <a:r>
              <a:rPr lang="zh-TW" altLang="en-US" dirty="0"/>
              <a:t>，是指在</a:t>
            </a:r>
            <a:r>
              <a:rPr lang="zh-TW" altLang="en-US" b="1" dirty="0"/>
              <a:t>定義方法、介面或</a:t>
            </a:r>
            <a:r>
              <a:rPr lang="zh-TW" altLang="en-US" b="1" dirty="0" smtClean="0"/>
              <a:t>類</a:t>
            </a:r>
            <a:r>
              <a:rPr lang="zh-TW" altLang="en-US" b="1" dirty="0"/>
              <a:t>別</a:t>
            </a:r>
            <a:r>
              <a:rPr lang="zh-TW" altLang="en-US" dirty="0" smtClean="0"/>
              <a:t>的</a:t>
            </a:r>
            <a:r>
              <a:rPr lang="zh-TW" altLang="en-US" dirty="0"/>
              <a:t>時候，</a:t>
            </a:r>
            <a:r>
              <a:rPr lang="zh-TW" altLang="en-US" b="1" dirty="0"/>
              <a:t>不預先指定具體的型別</a:t>
            </a:r>
            <a:r>
              <a:rPr lang="zh-TW" altLang="en-US" dirty="0"/>
              <a:t>，而使用的時候再指定一個型別的一個特性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就像前面的集合</a:t>
            </a:r>
            <a:r>
              <a:rPr lang="zh-TW" altLang="en-US" dirty="0" smtClean="0"/>
              <a:t>，可以在需要時於 </a:t>
            </a:r>
            <a:r>
              <a:rPr lang="en-US" altLang="zh-TW" dirty="0" smtClean="0"/>
              <a:t>&lt; &gt;</a:t>
            </a:r>
            <a:r>
              <a:rPr lang="zh-TW" altLang="en-US" dirty="0" smtClean="0"/>
              <a:t>內指定型別，而不是在寫</a:t>
            </a:r>
            <a:r>
              <a:rPr lang="zh-TW" altLang="en-US" u="sng" dirty="0" smtClean="0"/>
              <a:t>類別程式碼</a:t>
            </a:r>
            <a:r>
              <a:rPr lang="zh-TW" altLang="en-US" dirty="0" smtClean="0"/>
              <a:t>時決定。</a:t>
            </a:r>
            <a:endParaRPr lang="en-US" altLang="zh-TW" dirty="0" smtClean="0"/>
          </a:p>
          <a:p>
            <a:pPr lvl="1"/>
            <a:r>
              <a:rPr lang="zh-TW" altLang="en-US" dirty="0"/>
              <a:t>如果針對一種資料型態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 smtClean="0"/>
              <a:t>, float…)</a:t>
            </a:r>
            <a:r>
              <a:rPr lang="zh-TW" altLang="en-US" dirty="0" smtClean="0"/>
              <a:t>就要寫一份程式碼，就太過浪費時間了。</a:t>
            </a:r>
            <a:endParaRPr lang="en-US" altLang="zh-TW" dirty="0" smtClean="0"/>
          </a:p>
          <a:p>
            <a:pPr lvl="2"/>
            <a:r>
              <a:rPr lang="zh-TW" altLang="en-US" dirty="0"/>
              <a:t>例如</a:t>
            </a:r>
            <a:r>
              <a:rPr lang="en-US" altLang="zh-TW" dirty="0" err="1"/>
              <a:t>ArrayList</a:t>
            </a:r>
            <a:r>
              <a:rPr lang="zh-TW" altLang="en-US" dirty="0"/>
              <a:t>需要寫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IntegerArrayList</a:t>
            </a:r>
            <a:r>
              <a:rPr lang="en-US" altLang="zh-TW" dirty="0"/>
              <a:t>, </a:t>
            </a:r>
            <a:r>
              <a:rPr lang="en-US" altLang="zh-TW" dirty="0" err="1" smtClean="0"/>
              <a:t>StringArrayList</a:t>
            </a:r>
            <a:r>
              <a:rPr lang="en-US" altLang="zh-TW" dirty="0" smtClean="0"/>
              <a:t>, …….</a:t>
            </a:r>
          </a:p>
          <a:p>
            <a:pPr lvl="1"/>
            <a:r>
              <a:rPr lang="zh-TW" altLang="en-US" dirty="0"/>
              <a:t>而且</a:t>
            </a:r>
            <a:r>
              <a:rPr lang="zh-TW" altLang="en-US" dirty="0" smtClean="0"/>
              <a:t>，使用者還可以自訂類別，這樣一來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怎麼樣也無法滿足！</a:t>
            </a:r>
            <a:endParaRPr lang="en-US" altLang="zh-TW" dirty="0" smtClean="0"/>
          </a:p>
          <a:p>
            <a:r>
              <a:rPr lang="zh-TW" altLang="en-US" dirty="0" smtClean="0"/>
              <a:t>所以，泛型就因應而生。</a:t>
            </a:r>
            <a:endParaRPr lang="en-US" altLang="zh-TW" dirty="0" smtClean="0"/>
          </a:p>
          <a:p>
            <a:r>
              <a:rPr lang="zh-TW" altLang="en-US" dirty="0"/>
              <a:t>為了解決型別的問題，我們必須把</a:t>
            </a:r>
            <a:r>
              <a:rPr lang="en-US" altLang="zh-TW" dirty="0" err="1"/>
              <a:t>ArrayList</a:t>
            </a:r>
            <a:r>
              <a:rPr lang="zh-TW" altLang="en-US" dirty="0"/>
              <a:t>變成一種模板：</a:t>
            </a:r>
            <a:r>
              <a:rPr lang="en-US" altLang="zh-TW" dirty="0" err="1"/>
              <a:t>ArrayList</a:t>
            </a:r>
            <a:r>
              <a:rPr lang="en-US" altLang="zh-TW" dirty="0"/>
              <a:t>&lt;T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T</a:t>
            </a:r>
            <a:r>
              <a:rPr lang="zh-TW" altLang="en-US" dirty="0" smtClean="0"/>
              <a:t>即為各種類別的代替品。</a:t>
            </a:r>
            <a:endParaRPr lang="en-US" altLang="zh-TW" dirty="0" smtClean="0"/>
          </a:p>
          <a:p>
            <a:pPr lvl="1"/>
            <a:r>
              <a:rPr lang="zh-TW" altLang="en-US" dirty="0"/>
              <a:t>這種類別宣告或定義方式即為泛</a:t>
            </a:r>
            <a:r>
              <a:rPr lang="zh-TW" altLang="en-US" dirty="0" smtClean="0"/>
              <a:t>型。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5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先從資料結構談起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在電腦科學中，資料結構（英語：</a:t>
            </a:r>
            <a:r>
              <a:rPr lang="en-US" altLang="zh-TW" dirty="0"/>
              <a:t>data structure</a:t>
            </a:r>
            <a:r>
              <a:rPr lang="zh-TW" altLang="en-US" dirty="0"/>
              <a:t>）是電腦中</a:t>
            </a:r>
            <a:r>
              <a:rPr lang="zh-TW" altLang="en-US" b="1" dirty="0">
                <a:solidFill>
                  <a:srgbClr val="FF0000"/>
                </a:solidFill>
              </a:rPr>
              <a:t>儲存、組織資料</a:t>
            </a:r>
            <a:r>
              <a:rPr lang="zh-TW" altLang="en-US" dirty="0"/>
              <a:t>的方式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不同種類的資料結構適合不同種類的應用，部分資料結構甚至是為了解決特定問題而設計出來的。</a:t>
            </a:r>
            <a:endParaRPr lang="en-US" altLang="zh-TW" dirty="0" smtClean="0"/>
          </a:p>
          <a:p>
            <a:r>
              <a:rPr lang="zh-TW" altLang="en-US" dirty="0"/>
              <a:t>常見的資料結構</a:t>
            </a:r>
          </a:p>
          <a:p>
            <a:pPr lvl="1"/>
            <a:r>
              <a:rPr lang="zh-TW" altLang="en-US" dirty="0"/>
              <a:t>堆疊（</a:t>
            </a:r>
            <a:r>
              <a:rPr lang="en-US" altLang="zh-TW" dirty="0"/>
              <a:t>Stack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佇列（</a:t>
            </a:r>
            <a:r>
              <a:rPr lang="en-US" altLang="zh-TW" dirty="0"/>
              <a:t>Queue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陣列（</a:t>
            </a:r>
            <a:r>
              <a:rPr lang="en-US" altLang="zh-TW" dirty="0"/>
              <a:t>Array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連結串列（</a:t>
            </a:r>
            <a:r>
              <a:rPr lang="en-US" altLang="zh-TW" dirty="0"/>
              <a:t>Linked List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樹（</a:t>
            </a:r>
            <a:r>
              <a:rPr lang="en-US" altLang="zh-TW" dirty="0"/>
              <a:t>Tree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圖（</a:t>
            </a:r>
            <a:r>
              <a:rPr lang="en-US" altLang="zh-TW" dirty="0"/>
              <a:t>Graph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堆積（</a:t>
            </a:r>
            <a:r>
              <a:rPr lang="en-US" altLang="zh-TW" dirty="0"/>
              <a:t>Heap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雜湊表（</a:t>
            </a:r>
            <a:r>
              <a:rPr lang="en-US" altLang="zh-TW" dirty="0"/>
              <a:t>Hash table</a:t>
            </a:r>
            <a:r>
              <a:rPr lang="zh-TW" altLang="en-US" dirty="0"/>
              <a:t>）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45152" y="3694176"/>
            <a:ext cx="5601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70C0"/>
                </a:solidFill>
              </a:rPr>
              <a:t>資料結構與演算法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對於初學者來說太過複雜了！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zh-TW" altLang="en-US" sz="2000" b="1" dirty="0">
                <a:solidFill>
                  <a:srgbClr val="FF0000"/>
                </a:solidFill>
              </a:rPr>
              <a:t>所以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，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提供了一些基本且常用的資料結構，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</a:rPr>
              <a:t>讓大家輕鬆利用。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泛型以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4291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程式碼主要架構如下：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3500" b="1" dirty="0" smtClean="0">
                <a:solidFill>
                  <a:srgbClr val="C00000"/>
                </a:solidFill>
              </a:rPr>
              <a:t>T</a:t>
            </a:r>
            <a:r>
              <a:rPr lang="zh-TW" altLang="en-US" dirty="0" smtClean="0"/>
              <a:t>即為可以</a:t>
            </a:r>
            <a:r>
              <a:rPr lang="zh-TW" altLang="en-US" dirty="0"/>
              <a:t>代</a:t>
            </a:r>
            <a:r>
              <a:rPr lang="zh-TW" altLang="en-US" dirty="0" smtClean="0"/>
              <a:t>入任何</a:t>
            </a:r>
            <a:r>
              <a:rPr lang="zh-TW" altLang="en-US" dirty="0"/>
              <a:t>類別的</a:t>
            </a:r>
            <a:r>
              <a:rPr lang="zh-TW" altLang="en-US" dirty="0" smtClean="0"/>
              <a:t>替代品</a:t>
            </a:r>
            <a:r>
              <a:rPr lang="zh-TW" altLang="en-US" dirty="0"/>
              <a:t>。這樣寫類別也就是泛型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泛型使用過程中，</a:t>
            </a:r>
            <a:r>
              <a:rPr lang="zh-TW" altLang="en-US" b="1" dirty="0"/>
              <a:t>操作的資料型別被指定為一個引數</a:t>
            </a:r>
            <a:r>
              <a:rPr lang="zh-TW" altLang="en-US" dirty="0"/>
              <a:t>，這種引數型別，可以在</a:t>
            </a:r>
            <a:r>
              <a:rPr lang="zh-TW" altLang="en-US" dirty="0" smtClean="0"/>
              <a:t>類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、介面</a:t>
            </a:r>
            <a:r>
              <a:rPr lang="en-US" altLang="zh-TW" dirty="0" smtClean="0"/>
              <a:t>(interface)</a:t>
            </a:r>
            <a:r>
              <a:rPr lang="zh-TW" altLang="en-US" dirty="0" smtClean="0"/>
              <a:t>和方法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中</a:t>
            </a:r>
            <a:r>
              <a:rPr lang="zh-TW" altLang="en-US" dirty="0"/>
              <a:t>，分別被稱為</a:t>
            </a:r>
            <a:r>
              <a:rPr lang="zh-TW" altLang="en-US" b="1" dirty="0"/>
              <a:t>泛型</a:t>
            </a:r>
            <a:r>
              <a:rPr lang="zh-TW" altLang="en-US" b="1" dirty="0" smtClean="0"/>
              <a:t>類別，</a:t>
            </a:r>
            <a:r>
              <a:rPr lang="zh-TW" altLang="en-US" b="1" dirty="0"/>
              <a:t>泛型介面，泛型方法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6048" y="2623650"/>
            <a:ext cx="5318760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T 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remove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T get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82560" y="2374884"/>
            <a:ext cx="5382884" cy="2280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建立可以儲存String的ArrayList: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strList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建立可以儲存Float的ArrayList: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Float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floatList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Float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建立可以儲存Person的ArrayList: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Person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personList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Person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82560" y="1951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使用的時候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為什麼要使用泛型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在編譯時會有更強的型別</a:t>
            </a:r>
            <a:r>
              <a:rPr lang="zh-TW" altLang="en-US" b="1" dirty="0" smtClean="0"/>
              <a:t>檢查</a:t>
            </a:r>
            <a:endParaRPr lang="en-US" altLang="zh-TW" b="1" dirty="0" smtClean="0"/>
          </a:p>
          <a:p>
            <a:pPr lvl="1"/>
            <a:r>
              <a:rPr lang="en-US" altLang="zh-TW" b="1" dirty="0"/>
              <a:t>Java</a:t>
            </a:r>
            <a:r>
              <a:rPr lang="zh-TW" altLang="en-US" b="1" dirty="0"/>
              <a:t>編譯器對泛型程式碼進行強型別檢查，如果程式碼違反型別安全，則會發出錯誤。修復編譯時的錯誤比修復執行時的錯誤會更加簡單，執行時的錯誤會更難找到。</a:t>
            </a:r>
            <a:endParaRPr lang="en-US" altLang="zh-TW" b="1" dirty="0" smtClean="0"/>
          </a:p>
          <a:p>
            <a:r>
              <a:rPr lang="zh-TW" altLang="en-US" b="1" dirty="0"/>
              <a:t>消除型別</a:t>
            </a:r>
            <a:r>
              <a:rPr lang="zh-TW" altLang="en-US" b="1" dirty="0" smtClean="0"/>
              <a:t>轉換</a:t>
            </a:r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b="1" dirty="0"/>
              <a:t>可以實現更通用的演算法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6152" y="3604138"/>
            <a:ext cx="2532888" cy="710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660066"/>
                </a:solidFill>
                <a:latin typeface="Arial Unicode MS"/>
                <a:ea typeface="Menlo"/>
              </a:rPr>
              <a:t> </a:t>
            </a:r>
            <a:r>
              <a:rPr lang="en-US" altLang="zh-TW" sz="1400" dirty="0" smtClean="0">
                <a:solidFill>
                  <a:srgbClr val="660066"/>
                </a:solidFill>
                <a:latin typeface="Arial Unicode MS"/>
                <a:ea typeface="Menlo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add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  <a:ea typeface="Menlo"/>
              </a:rPr>
              <a:t>"hello"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4840" y="3604138"/>
            <a:ext cx="3319272" cy="710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add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  <a:ea typeface="Menlo"/>
              </a:rPr>
              <a:t>"hello"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no cast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42512" y="377468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2121408" y="4277993"/>
            <a:ext cx="502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典型的泛型類別宣告範例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8304" y="1930400"/>
            <a:ext cx="6260592" cy="3592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1290C3"/>
                </a:solidFill>
                <a:latin typeface="Consolas" panose="020B0609020204030204" pitchFamily="49" charset="0"/>
              </a:rPr>
              <a:t>Info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setValue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多引數泛型的類別範例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2312" y="1604415"/>
            <a:ext cx="6096000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1290C3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getFirst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2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泛型的侷限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侷限一：</a:t>
            </a:r>
            <a:r>
              <a:rPr lang="en-US" altLang="zh-TW" dirty="0">
                <a:solidFill>
                  <a:srgbClr val="C00000"/>
                </a:solidFill>
              </a:rPr>
              <a:t>&lt;T&gt;</a:t>
            </a:r>
            <a:r>
              <a:rPr lang="zh-TW" altLang="en-US" dirty="0">
                <a:solidFill>
                  <a:srgbClr val="C00000"/>
                </a:solidFill>
              </a:rPr>
              <a:t>不能是基本型別</a:t>
            </a:r>
            <a:r>
              <a:rPr lang="zh-TW" altLang="en-US" dirty="0"/>
              <a:t>，例如</a:t>
            </a:r>
            <a:r>
              <a:rPr lang="en-US" altLang="zh-TW" dirty="0" err="1"/>
              <a:t>int</a:t>
            </a:r>
            <a:r>
              <a:rPr lang="zh-TW" altLang="en-US" dirty="0"/>
              <a:t>，因為實際型別是</a:t>
            </a:r>
            <a:r>
              <a:rPr lang="en-US" altLang="zh-TW" dirty="0"/>
              <a:t>Object</a:t>
            </a:r>
            <a:r>
              <a:rPr lang="zh-TW" altLang="en-US" dirty="0"/>
              <a:t>，</a:t>
            </a:r>
            <a:r>
              <a:rPr lang="en-US" altLang="zh-TW" dirty="0"/>
              <a:t>Object</a:t>
            </a:r>
            <a:r>
              <a:rPr lang="zh-TW" altLang="en-US" dirty="0"/>
              <a:t>型別無法持有基本型</a:t>
            </a:r>
            <a:r>
              <a:rPr lang="zh-TW" altLang="en-US" dirty="0" smtClean="0"/>
              <a:t>別。</a:t>
            </a:r>
            <a:endParaRPr lang="en-US" altLang="zh-TW" dirty="0" smtClean="0"/>
          </a:p>
          <a:p>
            <a:r>
              <a:rPr lang="zh-TW" altLang="en-US" dirty="0"/>
              <a:t>侷限二：無法取得帶泛型的</a:t>
            </a:r>
            <a:r>
              <a:rPr lang="en-US" altLang="zh-TW" dirty="0"/>
              <a:t>Class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侷限三：無法判斷帶泛型的型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pPr lvl="1"/>
            <a:r>
              <a:rPr lang="zh-TW" altLang="en-US" dirty="0"/>
              <a:t>原因和前面</a:t>
            </a:r>
            <a:r>
              <a:rPr lang="zh-TW" altLang="en-US" dirty="0" smtClean="0"/>
              <a:t>一樣，所有泛型的型別都是相同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4415" y="3293689"/>
            <a:ext cx="4374596" cy="6180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list1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list2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9793" y="3234678"/>
            <a:ext cx="3153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7254E"/>
                </a:solidFill>
                <a:latin typeface="Menlo"/>
              </a:rPr>
              <a:t>getClass</a:t>
            </a:r>
            <a:r>
              <a:rPr lang="en-US" altLang="zh-TW" dirty="0" smtClean="0">
                <a:solidFill>
                  <a:srgbClr val="C7254E"/>
                </a:solidFill>
                <a:latin typeface="Menlo"/>
              </a:rPr>
              <a:t>()</a:t>
            </a:r>
            <a:r>
              <a:rPr lang="zh-TW" altLang="en-US" dirty="0" smtClean="0">
                <a:latin typeface="Menlo"/>
              </a:rPr>
              <a:t>後</a:t>
            </a:r>
            <a:r>
              <a:rPr lang="zh-TW" altLang="en-US" dirty="0">
                <a:latin typeface="Menlo"/>
              </a:rPr>
              <a:t>都得到同一個</a:t>
            </a:r>
            <a:r>
              <a:rPr lang="en-US" altLang="zh-TW" dirty="0" smtClean="0">
                <a:latin typeface="Menlo"/>
              </a:rPr>
              <a:t>Class</a:t>
            </a:r>
          </a:p>
          <a:p>
            <a:r>
              <a:rPr lang="zh-TW" altLang="en-US" dirty="0"/>
              <a:t>全部都是</a:t>
            </a:r>
            <a:r>
              <a:rPr lang="en-US" altLang="zh-TW" dirty="0" err="1"/>
              <a:t>ArrayList</a:t>
            </a:r>
            <a:r>
              <a:rPr lang="en-US" altLang="zh-TW" dirty="0"/>
              <a:t>&lt;Object&gt;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>
            <a:off x="5563604" y="3324467"/>
            <a:ext cx="182880" cy="5565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zh-TW" altLang="en-US" dirty="0" smtClean="0"/>
              <a:t>命名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泛型一些約定俗成的命名（實際並無意義，但是建議對應著來命名泛型）：</a:t>
            </a:r>
          </a:p>
          <a:p>
            <a:r>
              <a:rPr lang="en-US" altLang="zh-TW" dirty="0"/>
              <a:t>E - Element</a:t>
            </a:r>
          </a:p>
          <a:p>
            <a:r>
              <a:rPr lang="en-US" altLang="zh-TW" dirty="0"/>
              <a:t>K - Key</a:t>
            </a:r>
          </a:p>
          <a:p>
            <a:r>
              <a:rPr lang="en-US" altLang="zh-TW" dirty="0"/>
              <a:t>N - Number</a:t>
            </a:r>
          </a:p>
          <a:p>
            <a:r>
              <a:rPr lang="en-US" altLang="zh-TW" dirty="0"/>
              <a:t>T - Type</a:t>
            </a:r>
          </a:p>
          <a:p>
            <a:r>
              <a:rPr lang="en-US" altLang="zh-TW" dirty="0"/>
              <a:t>V - Value</a:t>
            </a:r>
          </a:p>
          <a:p>
            <a:r>
              <a:rPr lang="en-US" altLang="zh-TW" dirty="0"/>
              <a:t>S,U,V etc. - 2nd, 3rd, 4th types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0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關於泛型的一點想法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理解</a:t>
            </a:r>
            <a:r>
              <a:rPr lang="zh-TW" altLang="en-US" dirty="0"/>
              <a:t>泛型之後可以方便我們</a:t>
            </a:r>
            <a:r>
              <a:rPr lang="zh-TW" altLang="en-US" b="1" dirty="0"/>
              <a:t>更好的閱讀</a:t>
            </a:r>
            <a:r>
              <a:rPr lang="en-US" altLang="zh-TW" b="1" dirty="0"/>
              <a:t>Java</a:t>
            </a:r>
            <a:r>
              <a:rPr lang="zh-TW" altLang="en-US" b="1" dirty="0"/>
              <a:t>框架的原始碼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實際程式設計來</a:t>
            </a:r>
            <a:r>
              <a:rPr lang="zh-TW" altLang="en-US" dirty="0" smtClean="0">
                <a:solidFill>
                  <a:srgbClr val="FF0000"/>
                </a:solidFill>
              </a:rPr>
              <a:t>說初學者大多用不到</a:t>
            </a:r>
            <a:r>
              <a:rPr lang="zh-TW" altLang="en-US" dirty="0" smtClean="0"/>
              <a:t>，</a:t>
            </a:r>
            <a:r>
              <a:rPr lang="zh-TW" altLang="en-US" dirty="0"/>
              <a:t>但是可以用到泛型程式設計的地方，建議使用，可以簡化程式碼。</a:t>
            </a:r>
          </a:p>
        </p:txBody>
      </p:sp>
    </p:spTree>
    <p:extLst>
      <p:ext uri="{BB962C8B-B14F-4D97-AF65-F5344CB8AC3E}">
        <p14:creationId xmlns:p14="http://schemas.microsoft.com/office/powerpoint/2010/main" val="7074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網路資源，看更多關於泛型的說明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iter01.com/597570.html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www.itread01.com/content/1560238745.html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2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關於集合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Java </a:t>
            </a:r>
            <a:r>
              <a:rPr lang="zh-TW" altLang="en-US" dirty="0"/>
              <a:t>的集合就像一個</a:t>
            </a:r>
            <a:r>
              <a:rPr lang="zh-TW" altLang="en-US" b="1" dirty="0">
                <a:solidFill>
                  <a:srgbClr val="FF0000"/>
                </a:solidFill>
              </a:rPr>
              <a:t>容器</a:t>
            </a:r>
            <a:r>
              <a:rPr lang="zh-TW" altLang="en-US" dirty="0"/>
              <a:t>，用來儲存 </a:t>
            </a:r>
            <a:r>
              <a:rPr lang="en-US" altLang="zh-TW" dirty="0"/>
              <a:t>Java </a:t>
            </a:r>
            <a:r>
              <a:rPr lang="zh-TW" altLang="en-US" dirty="0"/>
              <a:t>類的物件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可以想像成有額外</a:t>
            </a:r>
            <a:r>
              <a:rPr lang="zh-TW" altLang="en-US" b="1" dirty="0"/>
              <a:t>特異功能的陣列</a:t>
            </a:r>
            <a:r>
              <a:rPr lang="zh-TW" altLang="en-US" dirty="0" smtClean="0"/>
              <a:t>。</a:t>
            </a:r>
            <a:r>
              <a:rPr lang="zh-TW" altLang="en-US" dirty="0"/>
              <a:t>就像 </a:t>
            </a:r>
            <a:r>
              <a:rPr lang="zh-TW" altLang="en-US" dirty="0" smtClean="0"/>
              <a:t>凡人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) vs. </a:t>
            </a:r>
            <a:r>
              <a:rPr lang="zh-TW" altLang="en-US" dirty="0" smtClean="0"/>
              <a:t>超人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集合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提供</a:t>
            </a:r>
            <a:r>
              <a:rPr lang="zh-TW" altLang="en-US" dirty="0"/>
              <a:t>了一個</a:t>
            </a:r>
            <a:r>
              <a:rPr lang="zh-TW" altLang="en-US" b="1" dirty="0">
                <a:solidFill>
                  <a:srgbClr val="FF0000"/>
                </a:solidFill>
              </a:rPr>
              <a:t>表示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操作</a:t>
            </a:r>
            <a:r>
              <a:rPr lang="zh-TW" altLang="en-US" dirty="0"/>
              <a:t>物件集合的統一構架，包含大量</a:t>
            </a:r>
            <a:r>
              <a:rPr lang="zh-TW" altLang="en-US" b="1" dirty="0"/>
              <a:t>集合介面</a:t>
            </a:r>
            <a:r>
              <a:rPr lang="zh-TW" altLang="en-US" dirty="0"/>
              <a:t>，以及這些介面的實現類和操作它們的演算法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像鋼鐵</a:t>
            </a:r>
            <a:r>
              <a:rPr lang="zh-TW" altLang="en-US" dirty="0"/>
              <a:t>人</a:t>
            </a:r>
            <a:r>
              <a:rPr lang="zh-TW" altLang="en-US" dirty="0" smtClean="0"/>
              <a:t>，凡人穿上武裝功力大增！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幫陣列</a:t>
            </a:r>
            <a:r>
              <a:rPr lang="zh-TW" altLang="en-US" dirty="0"/>
              <a:t>加上一堆功能強大的方法</a:t>
            </a:r>
            <a:r>
              <a:rPr lang="zh-TW" altLang="en-US" dirty="0" smtClean="0"/>
              <a:t>，包裝成各種</a:t>
            </a:r>
            <a:r>
              <a:rPr lang="zh-TW" altLang="en-US" b="1" dirty="0" smtClean="0"/>
              <a:t>功能各異的容器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</a:t>
            </a:r>
            <a:r>
              <a:rPr lang="zh-TW" altLang="en-US" b="1" dirty="0"/>
              <a:t>陣列的長度是不可修改的</a:t>
            </a:r>
            <a:r>
              <a:rPr lang="zh-TW" altLang="en-US" dirty="0"/>
              <a:t>。然而在實際應用</a:t>
            </a:r>
            <a:r>
              <a:rPr lang="zh-TW" altLang="en-US" dirty="0" smtClean="0"/>
              <a:t>的時候，很多</a:t>
            </a:r>
            <a:r>
              <a:rPr lang="zh-TW" altLang="en-US" dirty="0"/>
              <a:t>情況</a:t>
            </a:r>
            <a:r>
              <a:rPr lang="zh-TW" altLang="en-US" dirty="0" smtClean="0"/>
              <a:t>下是</a:t>
            </a:r>
            <a:r>
              <a:rPr lang="zh-TW" altLang="en-US" b="1" dirty="0" smtClean="0"/>
              <a:t>無法事先確定</a:t>
            </a:r>
            <a:r>
              <a:rPr lang="zh-TW" altLang="en-US" b="1" dirty="0"/>
              <a:t>資料數量</a:t>
            </a:r>
            <a:r>
              <a:rPr lang="zh-TW" altLang="en-US" dirty="0"/>
              <a:t>。</a:t>
            </a:r>
            <a:r>
              <a:rPr lang="zh-TW" altLang="en-US" dirty="0" smtClean="0"/>
              <a:t>這些種情況就</a:t>
            </a:r>
            <a:r>
              <a:rPr lang="zh-TW" altLang="en-US" b="1" dirty="0" smtClean="0"/>
              <a:t>不</a:t>
            </a:r>
            <a:r>
              <a:rPr lang="zh-TW" altLang="en-US" b="1" dirty="0"/>
              <a:t>適合使用陣列來</a:t>
            </a:r>
            <a:r>
              <a:rPr lang="zh-TW" altLang="en-US" b="1" dirty="0" smtClean="0"/>
              <a:t>儲存資料</a:t>
            </a:r>
            <a:r>
              <a:rPr lang="zh-TW" altLang="en-US" dirty="0" smtClean="0"/>
              <a:t>，</a:t>
            </a:r>
            <a:r>
              <a:rPr lang="zh-TW" altLang="en-US" dirty="0"/>
              <a:t>這時候就需要使用集合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陣列的限制</a:t>
            </a:r>
            <a:r>
              <a:rPr lang="zh-TW" altLang="en-US" dirty="0" smtClean="0"/>
              <a:t>：支援</a:t>
            </a:r>
            <a:r>
              <a:rPr lang="zh-TW" altLang="en-US" dirty="0"/>
              <a:t>的資料型別</a:t>
            </a:r>
            <a:r>
              <a:rPr lang="zh-TW" altLang="en-US" dirty="0" smtClean="0"/>
              <a:t>單一。</a:t>
            </a:r>
            <a:endParaRPr lang="zh-TW" altLang="en-US" dirty="0"/>
          </a:p>
          <a:p>
            <a:pPr lvl="1"/>
            <a:r>
              <a:rPr lang="zh-TW" altLang="en-US" dirty="0"/>
              <a:t>宣告時需要指定大小，大小固定，可</a:t>
            </a:r>
            <a:r>
              <a:rPr lang="zh-TW" altLang="en-US" dirty="0" smtClean="0"/>
              <a:t>擴充性差。</a:t>
            </a:r>
            <a:endParaRPr lang="zh-TW" altLang="en-US" dirty="0"/>
          </a:p>
          <a:p>
            <a:pPr lvl="1"/>
            <a:r>
              <a:rPr lang="zh-TW" altLang="en-US" dirty="0"/>
              <a:t>連續的儲存單元，對記憶體要求</a:t>
            </a:r>
            <a:r>
              <a:rPr lang="zh-TW" altLang="en-US" dirty="0" smtClean="0"/>
              <a:t>苛刻。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616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各個集合類別的關係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9149" y="3797097"/>
            <a:ext cx="8002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n-ea"/>
              </a:rPr>
              <a:t>集合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47959" y="2385020"/>
            <a:ext cx="1683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Collection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7959" y="5212017"/>
            <a:ext cx="8627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Map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8218" y="4831988"/>
            <a:ext cx="11384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4098" y="5827347"/>
            <a:ext cx="10506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29034" y="1651720"/>
            <a:ext cx="522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29034" y="3500783"/>
            <a:ext cx="5004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19" name="肘形接點 18"/>
          <p:cNvCxnSpPr>
            <a:stCxn id="4" idx="3"/>
            <a:endCxn id="5" idx="1"/>
          </p:cNvCxnSpPr>
          <p:nvPr/>
        </p:nvCxnSpPr>
        <p:spPr>
          <a:xfrm flipV="1">
            <a:off x="1109368" y="2615853"/>
            <a:ext cx="638591" cy="14120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" idx="3"/>
            <a:endCxn id="6" idx="1"/>
          </p:cNvCxnSpPr>
          <p:nvPr/>
        </p:nvCxnSpPr>
        <p:spPr>
          <a:xfrm>
            <a:off x="1109368" y="4027930"/>
            <a:ext cx="638591" cy="1414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5" idx="3"/>
            <a:endCxn id="15" idx="1"/>
          </p:cNvCxnSpPr>
          <p:nvPr/>
        </p:nvCxnSpPr>
        <p:spPr>
          <a:xfrm flipV="1">
            <a:off x="3431433" y="1820997"/>
            <a:ext cx="597601" cy="7948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5" idx="3"/>
            <a:endCxn id="16" idx="1"/>
          </p:cNvCxnSpPr>
          <p:nvPr/>
        </p:nvCxnSpPr>
        <p:spPr>
          <a:xfrm>
            <a:off x="3431433" y="2615853"/>
            <a:ext cx="597601" cy="10542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3"/>
            <a:endCxn id="8" idx="1"/>
          </p:cNvCxnSpPr>
          <p:nvPr/>
        </p:nvCxnSpPr>
        <p:spPr>
          <a:xfrm flipV="1">
            <a:off x="2610696" y="5001265"/>
            <a:ext cx="647522" cy="4415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6" idx="3"/>
            <a:endCxn id="36" idx="1"/>
          </p:cNvCxnSpPr>
          <p:nvPr/>
        </p:nvCxnSpPr>
        <p:spPr>
          <a:xfrm>
            <a:off x="2610696" y="5442850"/>
            <a:ext cx="660621" cy="551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549159" y="4852725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258217" y="5277355"/>
            <a:ext cx="12047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HashTable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43" name="肘形接點 42"/>
          <p:cNvCxnSpPr>
            <a:stCxn id="6" idx="3"/>
            <a:endCxn id="42" idx="1"/>
          </p:cNvCxnSpPr>
          <p:nvPr/>
        </p:nvCxnSpPr>
        <p:spPr>
          <a:xfrm>
            <a:off x="2610696" y="5442850"/>
            <a:ext cx="647521" cy="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624871" y="5258183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value), 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且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不可為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null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220820" y="5794461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D3D3D"/>
                </a:solidFill>
                <a:latin typeface="-apple-system"/>
              </a:rPr>
              <a:t>(Key, value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),</a:t>
            </a:r>
            <a:r>
              <a:rPr lang="zh-TW" altLang="en-US" dirty="0">
                <a:solidFill>
                  <a:srgbClr val="3D3D3D"/>
                </a:solidFill>
                <a:latin typeface="-apple-system"/>
              </a:rPr>
              <a:t>根據</a:t>
            </a:r>
            <a:r>
              <a:rPr lang="en-US" altLang="zh-TW" dirty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dirty="0" smtClean="0">
                <a:solidFill>
                  <a:srgbClr val="3D3D3D"/>
                </a:solidFill>
                <a:latin typeface="-apple-system"/>
              </a:rPr>
              <a:t>排序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 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88324" y="1253193"/>
            <a:ext cx="8230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Vector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87852" y="1758326"/>
            <a:ext cx="11757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99896" y="2299688"/>
            <a:ext cx="10615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ArrayList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90752" y="3027823"/>
            <a:ext cx="10021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88817" y="3614242"/>
            <a:ext cx="9143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626232" y="4135751"/>
            <a:ext cx="165500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92115" y="4135751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271317" y="5825239"/>
            <a:ext cx="130343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SortedMap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39" name="肘形接點 38"/>
          <p:cNvCxnSpPr>
            <a:stCxn id="16" idx="3"/>
            <a:endCxn id="30" idx="1"/>
          </p:cNvCxnSpPr>
          <p:nvPr/>
        </p:nvCxnSpPr>
        <p:spPr>
          <a:xfrm flipV="1">
            <a:off x="4529492" y="3197100"/>
            <a:ext cx="561260" cy="472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6" idx="3"/>
            <a:endCxn id="31" idx="1"/>
          </p:cNvCxnSpPr>
          <p:nvPr/>
        </p:nvCxnSpPr>
        <p:spPr>
          <a:xfrm>
            <a:off x="4529492" y="3670060"/>
            <a:ext cx="559325" cy="1134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16" idx="3"/>
            <a:endCxn id="34" idx="1"/>
          </p:cNvCxnSpPr>
          <p:nvPr/>
        </p:nvCxnSpPr>
        <p:spPr>
          <a:xfrm>
            <a:off x="4529492" y="3670060"/>
            <a:ext cx="562623" cy="63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5" idx="3"/>
            <a:endCxn id="25" idx="1"/>
          </p:cNvCxnSpPr>
          <p:nvPr/>
        </p:nvCxnSpPr>
        <p:spPr>
          <a:xfrm flipV="1">
            <a:off x="4551934" y="1422470"/>
            <a:ext cx="536390" cy="398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15" idx="3"/>
            <a:endCxn id="27" idx="1"/>
          </p:cNvCxnSpPr>
          <p:nvPr/>
        </p:nvCxnSpPr>
        <p:spPr>
          <a:xfrm>
            <a:off x="4551934" y="1820997"/>
            <a:ext cx="535918" cy="106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5" idx="3"/>
            <a:endCxn id="28" idx="1"/>
          </p:cNvCxnSpPr>
          <p:nvPr/>
        </p:nvCxnSpPr>
        <p:spPr>
          <a:xfrm>
            <a:off x="4551934" y="1820997"/>
            <a:ext cx="547962" cy="647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34" idx="3"/>
            <a:endCxn id="33" idx="1"/>
          </p:cNvCxnSpPr>
          <p:nvPr/>
        </p:nvCxnSpPr>
        <p:spPr>
          <a:xfrm>
            <a:off x="6259294" y="4305028"/>
            <a:ext cx="366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36" idx="3"/>
            <a:endCxn id="9" idx="1"/>
          </p:cNvCxnSpPr>
          <p:nvPr/>
        </p:nvCxnSpPr>
        <p:spPr>
          <a:xfrm>
            <a:off x="4574751" y="5994516"/>
            <a:ext cx="459347" cy="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626232" y="1465938"/>
            <a:ext cx="3843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是有序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集合。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允許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有相同的元素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能夠精確地控制每個元素</a:t>
            </a:r>
          </a:p>
        </p:txBody>
      </p:sp>
      <p:sp>
        <p:nvSpPr>
          <p:cNvPr id="105" name="右大括弧 104"/>
          <p:cNvSpPr/>
          <p:nvPr/>
        </p:nvSpPr>
        <p:spPr>
          <a:xfrm>
            <a:off x="6259294" y="1422470"/>
            <a:ext cx="450073" cy="10464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6578149" y="3193006"/>
            <a:ext cx="408368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set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不能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包含重複的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元素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SortedSet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Set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8150608" y="4852725"/>
            <a:ext cx="3092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包含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鍵值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對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不能包含重複的鍵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90484" y="6290743"/>
            <a:ext cx="484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SortedMap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是一個按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5842968" y="106381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Thread-safe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補充說明 </a:t>
            </a:r>
            <a:r>
              <a:rPr lang="en-US" altLang="zh-TW" dirty="0" smtClean="0"/>
              <a:t>Abstract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補充說明一下</a:t>
            </a:r>
            <a:r>
              <a:rPr lang="zh-TW" altLang="en-US" dirty="0" smtClean="0"/>
              <a:t>，前頁中白色的框框，表示是一個</a:t>
            </a:r>
            <a:r>
              <a:rPr lang="en-US" altLang="zh-TW" dirty="0" smtClean="0"/>
              <a:t>Abstract class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Abstract class</a:t>
            </a:r>
            <a:r>
              <a:rPr lang="zh-TW" altLang="en-US" dirty="0" smtClean="0"/>
              <a:t>是指這個類別中有部分方法還是</a:t>
            </a:r>
            <a:r>
              <a:rPr lang="en-US" altLang="zh-TW" dirty="0" smtClean="0"/>
              <a:t>abstract</a:t>
            </a:r>
            <a:r>
              <a:rPr lang="zh-TW" altLang="en-US" dirty="0" smtClean="0"/>
              <a:t>，也就是尚未實作程式碼！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Abstract class</a:t>
            </a:r>
            <a:r>
              <a:rPr lang="zh-TW" altLang="en-US" dirty="0" smtClean="0"/>
              <a:t>是無法用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去產生物件的喔！</a:t>
            </a:r>
            <a:endParaRPr lang="en-US" altLang="zh-TW" dirty="0" smtClean="0"/>
          </a:p>
          <a:p>
            <a:r>
              <a:rPr lang="en-US" altLang="zh-TW" dirty="0" smtClean="0"/>
              <a:t>Abstract class</a:t>
            </a:r>
            <a:r>
              <a:rPr lang="zh-TW" altLang="en-US" dirty="0" smtClean="0"/>
              <a:t>是用來規劃類別架構時的一個中間產物，它可以讓整個類別的規畫更清楚。</a:t>
            </a:r>
            <a:endParaRPr lang="en-US" altLang="zh-TW" dirty="0" smtClean="0"/>
          </a:p>
          <a:p>
            <a:r>
              <a:rPr lang="zh-TW" altLang="en-US" dirty="0"/>
              <a:t>當然中間也有部分程式碼是可以實作</a:t>
            </a:r>
            <a:r>
              <a:rPr lang="zh-TW" altLang="en-US" dirty="0" smtClean="0"/>
              <a:t>在</a:t>
            </a:r>
            <a:r>
              <a:rPr lang="en-US" altLang="zh-TW" dirty="0" smtClean="0"/>
              <a:t>Abstract class</a:t>
            </a:r>
            <a:r>
              <a:rPr lang="zh-TW" altLang="en-US" dirty="0" smtClean="0"/>
              <a:t>的。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640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 </a:t>
            </a:r>
            <a:r>
              <a:rPr lang="zh-TW" altLang="en-US" dirty="0" smtClean="0"/>
              <a:t>所提供的標準方法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----- List, set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add</a:t>
            </a:r>
            <a:r>
              <a:rPr lang="en-US" altLang="zh-TW" dirty="0">
                <a:solidFill>
                  <a:schemeClr val="tx1"/>
                </a:solidFill>
              </a:rPr>
              <a:t>(E e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/>
              <a:t>：向</a:t>
            </a:r>
            <a:r>
              <a:rPr lang="zh-TW" altLang="en-US" dirty="0"/>
              <a:t>集合中新增一個元素，</a:t>
            </a:r>
            <a:r>
              <a:rPr lang="en-US" altLang="zh-TW" dirty="0"/>
              <a:t>E </a:t>
            </a:r>
            <a:r>
              <a:rPr lang="zh-TW" altLang="en-US" dirty="0"/>
              <a:t>是元素的資料型別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addAll</a:t>
            </a:r>
            <a:r>
              <a:rPr lang="en-US" altLang="zh-TW" dirty="0"/>
              <a:t>(Collection c) </a:t>
            </a:r>
            <a:r>
              <a:rPr lang="zh-TW" altLang="en-US" dirty="0"/>
              <a:t>：</a:t>
            </a:r>
            <a:r>
              <a:rPr lang="zh-TW" altLang="en-US" dirty="0" smtClean="0"/>
              <a:t>向</a:t>
            </a:r>
            <a:r>
              <a:rPr lang="zh-TW" altLang="en-US" dirty="0"/>
              <a:t>集合中新增集合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clear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刪除</a:t>
            </a:r>
            <a:r>
              <a:rPr lang="zh-TW" altLang="en-US" dirty="0"/>
              <a:t>集合中的所有元素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判斷集合中是否存在指定元素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containsAll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判斷集合中是否包含集合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isEmpty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判斷集合是否為空</a:t>
            </a:r>
          </a:p>
          <a:p>
            <a:r>
              <a:rPr lang="en-US" altLang="zh-TW" dirty="0"/>
              <a:t>Iterator&lt;E&gt;iterator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返回一個 </a:t>
            </a:r>
            <a:r>
              <a:rPr lang="en-US" altLang="zh-TW" dirty="0"/>
              <a:t>Iterator </a:t>
            </a:r>
            <a:r>
              <a:rPr lang="zh-TW" altLang="en-US" dirty="0"/>
              <a:t>物件，用於</a:t>
            </a:r>
            <a:r>
              <a:rPr lang="zh-TW" altLang="en-US" dirty="0" smtClean="0"/>
              <a:t>遍歷</a:t>
            </a:r>
            <a:r>
              <a:rPr lang="en-US" altLang="zh-TW" sz="1400" dirty="0" smtClean="0">
                <a:solidFill>
                  <a:srgbClr val="7030A0"/>
                </a:solidFill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</a:rPr>
              <a:t>完全遊歷一次</a:t>
            </a:r>
            <a:r>
              <a:rPr lang="en-US" altLang="zh-TW" sz="1400" dirty="0" smtClean="0">
                <a:solidFill>
                  <a:srgbClr val="7030A0"/>
                </a:solidFill>
              </a:rPr>
              <a:t>)</a:t>
            </a:r>
            <a:r>
              <a:rPr lang="zh-TW" altLang="en-US" dirty="0" smtClean="0"/>
              <a:t>集合</a:t>
            </a:r>
            <a:r>
              <a:rPr lang="zh-TW" altLang="en-US" dirty="0"/>
              <a:t>中的元素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remove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集合中刪除一個指定元素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removeAll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retainAll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僅僅</a:t>
            </a:r>
            <a:r>
              <a:rPr lang="zh-TW" altLang="en-US" dirty="0"/>
              <a:t>保留集合中所有在集合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集合中元素的個數</a:t>
            </a:r>
          </a:p>
          <a:p>
            <a:r>
              <a:rPr lang="en-US" altLang="zh-TW" dirty="0"/>
              <a:t>Object[] </a:t>
            </a:r>
            <a:r>
              <a:rPr lang="en-US" altLang="zh-TW" dirty="0" err="1">
                <a:solidFill>
                  <a:srgbClr val="FF0000"/>
                </a:solidFill>
              </a:rPr>
              <a:t>toArray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包含此集合中所有元素的陣列</a:t>
            </a:r>
          </a:p>
        </p:txBody>
      </p:sp>
      <p:sp>
        <p:nvSpPr>
          <p:cNvPr id="2" name="橢圓 1"/>
          <p:cNvSpPr/>
          <p:nvPr/>
        </p:nvSpPr>
        <p:spPr>
          <a:xfrm>
            <a:off x="7633855" y="1795753"/>
            <a:ext cx="2032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868111" y="2157920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194039" y="1999928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629419" y="1917775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568873" y="1403208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537459" y="17457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062075" y="2937673"/>
            <a:ext cx="1724256" cy="57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549437" y="3105173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898153" y="3167574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262918" y="3105173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354309" y="26269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addAll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04492 0.0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4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2291 -0.098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49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02005 -0.10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-53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02787 -0.112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-56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的新增功能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除了前面所說的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標準法外，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多了幾個</a:t>
            </a:r>
            <a:r>
              <a:rPr lang="zh-TW" altLang="en-US" u="sng" dirty="0" smtClean="0"/>
              <a:t>凸顯其特性的法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ArrayList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有順序編號</a:t>
            </a:r>
            <a:r>
              <a:rPr lang="zh-TW" altLang="en-US" dirty="0" smtClean="0"/>
              <a:t>的資料，類似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陣列直接用 </a:t>
            </a:r>
            <a:r>
              <a:rPr lang="en-US" altLang="zh-TW" dirty="0"/>
              <a:t>[n]</a:t>
            </a:r>
            <a:r>
              <a:rPr lang="zh-TW" altLang="en-US" dirty="0"/>
              <a:t>去存取資料</a:t>
            </a:r>
            <a:r>
              <a:rPr lang="zh-TW" altLang="en-US" dirty="0" smtClean="0"/>
              <a:t>，而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則是提供方法去存取。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中第</a:t>
            </a:r>
            <a:r>
              <a:rPr lang="en-US" altLang="zh-TW" dirty="0" err="1" smtClean="0"/>
              <a:t>idx</a:t>
            </a:r>
            <a:r>
              <a:rPr lang="zh-TW" altLang="en-US" dirty="0" smtClean="0"/>
              <a:t>筆資料。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：取得物件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中的位置。也就是搜尋的意思。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lastIndexOf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zh-TW" altLang="en-US" dirty="0"/>
              <a:t>物件</a:t>
            </a:r>
            <a:r>
              <a:rPr lang="en-US" altLang="zh-TW" dirty="0" err="1"/>
              <a:t>obj</a:t>
            </a:r>
            <a:r>
              <a:rPr lang="zh-TW" altLang="en-US" dirty="0"/>
              <a:t>在</a:t>
            </a:r>
            <a:r>
              <a:rPr lang="en-US" altLang="zh-TW" dirty="0"/>
              <a:t>List</a:t>
            </a:r>
            <a:r>
              <a:rPr lang="zh-TW" altLang="en-US" dirty="0" smtClean="0"/>
              <a:t>中的最後一個位置。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：移除</a:t>
            </a:r>
            <a:r>
              <a:rPr lang="en-US" altLang="zh-TW" dirty="0" smtClean="0"/>
              <a:t>List</a:t>
            </a:r>
            <a:r>
              <a:rPr lang="zh-TW" altLang="en-US" dirty="0"/>
              <a:t>中第</a:t>
            </a:r>
            <a:r>
              <a:rPr lang="en-US" altLang="zh-TW" dirty="0" err="1"/>
              <a:t>idx</a:t>
            </a:r>
            <a:r>
              <a:rPr lang="zh-TW" altLang="en-US" dirty="0" smtClean="0"/>
              <a:t>筆資料。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(Object </a:t>
            </a:r>
            <a:r>
              <a:rPr lang="en-US" altLang="zh-TW" dirty="0" err="1"/>
              <a:t>obj</a:t>
            </a:r>
            <a:r>
              <a:rPr lang="en-US" altLang="zh-TW" dirty="0" smtClean="0"/>
              <a:t>)</a:t>
            </a:r>
            <a:r>
              <a:rPr lang="zh-TW" altLang="en-US" dirty="0"/>
              <a:t>：移除</a:t>
            </a:r>
            <a:r>
              <a:rPr lang="en-US" altLang="zh-TW" dirty="0"/>
              <a:t>List</a:t>
            </a:r>
            <a:r>
              <a:rPr lang="zh-TW" altLang="en-US" dirty="0" smtClean="0"/>
              <a:t>中內容為</a:t>
            </a:r>
            <a:r>
              <a:rPr lang="en-US" altLang="zh-TW" dirty="0" err="1"/>
              <a:t>obj</a:t>
            </a:r>
            <a:r>
              <a:rPr lang="zh-TW" altLang="en-US" dirty="0" smtClean="0"/>
              <a:t>的</a:t>
            </a:r>
            <a:r>
              <a:rPr lang="zh-TW" altLang="en-US" dirty="0"/>
              <a:t>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883315" y="5198054"/>
            <a:ext cx="618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其他</a:t>
            </a:r>
            <a:r>
              <a:rPr lang="en-US" altLang="zh-TW" sz="2800" b="1" dirty="0">
                <a:solidFill>
                  <a:srgbClr val="FF0000"/>
                </a:solidFill>
              </a:rPr>
              <a:t>Collection</a:t>
            </a:r>
            <a:r>
              <a:rPr lang="zh-TW" altLang="en-US" sz="2800" b="1" dirty="0">
                <a:solidFill>
                  <a:srgbClr val="FF0000"/>
                </a:solidFill>
              </a:rPr>
              <a:t>集合也有各自的擴充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。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簡易使用範例：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6692" y="3053862"/>
            <a:ext cx="799795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"1"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"3"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"4"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655628" y="5689317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00280" y="601110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456432" y="2437150"/>
            <a:ext cx="2990088" cy="1202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745878" y="2529921"/>
            <a:ext cx="34594" cy="120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46520" y="2139479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要宣告存在</a:t>
            </a:r>
            <a:r>
              <a:rPr lang="en-US" altLang="zh-TW" dirty="0" err="1" smtClean="0">
                <a:solidFill>
                  <a:srgbClr val="FF0000"/>
                </a:solidFill>
              </a:rPr>
              <a:t>ArrayList</a:t>
            </a:r>
            <a:r>
              <a:rPr lang="zh-TW" altLang="en-US" dirty="0" smtClean="0">
                <a:solidFill>
                  <a:srgbClr val="FF0000"/>
                </a:solidFill>
              </a:rPr>
              <a:t>內的資料型態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5367</TotalTime>
  <Words>3216</Words>
  <Application>Microsoft Office PowerPoint</Application>
  <PresentationFormat>寬螢幕</PresentationFormat>
  <Paragraphs>431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-apple-system</vt:lpstr>
      <vt:lpstr>Arial Unicode MS</vt:lpstr>
      <vt:lpstr>Menlo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集合與泛型</vt:lpstr>
      <vt:lpstr>集合</vt:lpstr>
      <vt:lpstr>先從資料結構談起</vt:lpstr>
      <vt:lpstr>關於集合</vt:lpstr>
      <vt:lpstr>各個集合類別的關係</vt:lpstr>
      <vt:lpstr>補充說明 Abstract class</vt:lpstr>
      <vt:lpstr>Collection 所提供的標準方法   ----- List, set</vt:lpstr>
      <vt:lpstr>ArrayList的新增功能</vt:lpstr>
      <vt:lpstr>ArrayList使用範例         存放字串</vt:lpstr>
      <vt:lpstr>ArrayList使用範例         存放數字</vt:lpstr>
      <vt:lpstr>ArrayList其他範例</vt:lpstr>
      <vt:lpstr>Integer vs. int       Double vs. double Float vs. float</vt:lpstr>
      <vt:lpstr>Array vs. LinkedList    -- 當插入資料A時</vt:lpstr>
      <vt:lpstr>List vs Set</vt:lpstr>
      <vt:lpstr>Set中的唯一性要如何達成的細節</vt:lpstr>
      <vt:lpstr>各種Collection適合的場合</vt:lpstr>
      <vt:lpstr>Map概述</vt:lpstr>
      <vt:lpstr>Map範例程式</vt:lpstr>
      <vt:lpstr>也可以寫成這樣(其實我比較推薦這樣寫)  -- 有指定key,value的型別</vt:lpstr>
      <vt:lpstr>練習1</vt:lpstr>
      <vt:lpstr>練習1參考程式碼</vt:lpstr>
      <vt:lpstr>堆疊的用法</vt:lpstr>
      <vt:lpstr>練習2</vt:lpstr>
      <vt:lpstr>For- each迴圈</vt:lpstr>
      <vt:lpstr>把集合存放的內容一一取出</vt:lpstr>
      <vt:lpstr>再一個例子</vt:lpstr>
      <vt:lpstr>練習2</vt:lpstr>
      <vt:lpstr>泛型概要</vt:lpstr>
      <vt:lpstr>泛型是甚麼？</vt:lpstr>
      <vt:lpstr>泛型以ArrayList為例</vt:lpstr>
      <vt:lpstr>為什麼要使用泛型？</vt:lpstr>
      <vt:lpstr>典型的泛型類別宣告範例</vt:lpstr>
      <vt:lpstr>多引數泛型的類別範例</vt:lpstr>
      <vt:lpstr>泛型的侷限</vt:lpstr>
      <vt:lpstr>泛型命名</vt:lpstr>
      <vt:lpstr>關於泛型的一點想法</vt:lpstr>
      <vt:lpstr>網路資源，看更多關於泛型的說明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169</cp:revision>
  <dcterms:created xsi:type="dcterms:W3CDTF">2020-12-09T08:06:07Z</dcterms:created>
  <dcterms:modified xsi:type="dcterms:W3CDTF">2024-05-31T09:11:55Z</dcterms:modified>
</cp:coreProperties>
</file>