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3" r:id="rId5"/>
    <p:sldId id="264" r:id="rId6"/>
    <p:sldId id="265" r:id="rId7"/>
    <p:sldId id="277" r:id="rId8"/>
    <p:sldId id="279" r:id="rId9"/>
    <p:sldId id="258" r:id="rId10"/>
    <p:sldId id="259" r:id="rId11"/>
    <p:sldId id="261" r:id="rId12"/>
    <p:sldId id="262" r:id="rId13"/>
    <p:sldId id="281" r:id="rId14"/>
    <p:sldId id="267" r:id="rId15"/>
    <p:sldId id="266" r:id="rId16"/>
    <p:sldId id="260" r:id="rId17"/>
    <p:sldId id="268" r:id="rId18"/>
    <p:sldId id="269" r:id="rId19"/>
    <p:sldId id="271" r:id="rId20"/>
    <p:sldId id="270" r:id="rId21"/>
    <p:sldId id="273" r:id="rId22"/>
    <p:sldId id="274" r:id="rId23"/>
    <p:sldId id="275" r:id="rId24"/>
    <p:sldId id="276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2F6"/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概要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113年6月5日星期三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先從樹狀結構談起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開檔前先要知道檔案系統的結構！</a:t>
            </a:r>
            <a:endParaRPr lang="en-US" altLang="zh-TW" dirty="0" smtClean="0"/>
          </a:p>
          <a:p>
            <a:r>
              <a:rPr lang="zh-TW" altLang="en-US" dirty="0" smtClean="0"/>
              <a:t>了解 </a:t>
            </a:r>
            <a:r>
              <a:rPr lang="en-US" altLang="zh-TW" dirty="0" smtClean="0"/>
              <a:t>directory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File</a:t>
            </a:r>
          </a:p>
          <a:p>
            <a:pPr lvl="1"/>
            <a:r>
              <a:rPr lang="en-US" altLang="zh-TW" dirty="0"/>
              <a:t>directory </a:t>
            </a:r>
            <a:r>
              <a:rPr lang="zh-TW" altLang="en-US" dirty="0" smtClean="0"/>
              <a:t>：也就是目錄、資料夾、路徑</a:t>
            </a:r>
            <a:r>
              <a:rPr lang="en-US" altLang="zh-TW" dirty="0" smtClean="0"/>
              <a:t>….</a:t>
            </a:r>
          </a:p>
          <a:p>
            <a:pPr lvl="1"/>
            <a:r>
              <a:rPr lang="en-US" altLang="zh-TW" dirty="0" smtClean="0"/>
              <a:t>File</a:t>
            </a:r>
            <a:r>
              <a:rPr lang="zh-TW" altLang="en-US" dirty="0" smtClean="0"/>
              <a:t>：檔案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/>
              <a:t>樹狀結構</a:t>
            </a:r>
            <a:r>
              <a:rPr lang="zh-TW" altLang="en-US" dirty="0" smtClean="0"/>
              <a:t>是基本常識！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即是用來表示這個路徑的所有訊息。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86" y="1729524"/>
            <a:ext cx="6627114" cy="4740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6272784" y="1729524"/>
            <a:ext cx="3355848" cy="35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773168" y="2006157"/>
            <a:ext cx="1316736" cy="1046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1181" y="3465576"/>
            <a:ext cx="5629275" cy="4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</a:t>
            </a:r>
            <a:r>
              <a:rPr lang="zh-TW" altLang="en-US" dirty="0" smtClean="0"/>
              <a:t>試用一下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Path </a:t>
            </a:r>
            <a:r>
              <a:rPr lang="zh-TW" altLang="en-US" dirty="0"/>
              <a:t>是</a:t>
            </a:r>
            <a:r>
              <a:rPr lang="en-US" altLang="zh-TW" dirty="0"/>
              <a:t>NIO.2 </a:t>
            </a:r>
            <a:r>
              <a:rPr lang="zh-TW" altLang="en-US" dirty="0"/>
              <a:t>中</a:t>
            </a:r>
            <a:r>
              <a:rPr lang="zh-TW" altLang="en-US" b="1" dirty="0">
                <a:solidFill>
                  <a:srgbClr val="FF0000"/>
                </a:solidFill>
              </a:rPr>
              <a:t>描述檔案的方式</a:t>
            </a:r>
            <a:r>
              <a:rPr lang="zh-TW" altLang="en-US" dirty="0"/>
              <a:t>，主要是用來取得檔案資訊。</a:t>
            </a:r>
            <a:r>
              <a:rPr lang="zh-TW" altLang="en-US" b="1" dirty="0">
                <a:solidFill>
                  <a:srgbClr val="FF0000"/>
                </a:solidFill>
              </a:rPr>
              <a:t>不直接對檔案操作。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預先把</a:t>
            </a:r>
            <a:r>
              <a:rPr lang="zh-TW" altLang="en-US" dirty="0"/>
              <a:t>下載的</a:t>
            </a:r>
            <a:r>
              <a:rPr lang="en-US" altLang="zh-TW" b="1" dirty="0"/>
              <a:t>score.csv</a:t>
            </a:r>
            <a:r>
              <a:rPr lang="zh-TW" altLang="en-US" b="1" dirty="0"/>
              <a:t>放在</a:t>
            </a:r>
            <a:r>
              <a:rPr lang="en-US" altLang="zh-TW" b="1" dirty="0"/>
              <a:t>D:</a:t>
            </a:r>
            <a:r>
              <a:rPr lang="zh-TW" altLang="en-US" b="1" dirty="0" smtClean="0"/>
              <a:t>的根目錄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如果沒有</a:t>
            </a:r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r>
              <a:rPr lang="zh-TW" altLang="en-US" dirty="0" smtClean="0">
                <a:solidFill>
                  <a:srgbClr val="0070C0"/>
                </a:solidFill>
              </a:rPr>
              <a:t>碟也請注意不要用系統碟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TW" altLang="en-US" dirty="0"/>
              <a:t>首先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nio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library</a:t>
            </a:r>
          </a:p>
          <a:p>
            <a:endParaRPr lang="en-US" altLang="zh-TW" dirty="0"/>
          </a:p>
          <a:p>
            <a:r>
              <a:rPr lang="zh-TW" altLang="en-US" dirty="0" smtClean="0"/>
              <a:t>再來</a:t>
            </a:r>
            <a:r>
              <a:rPr lang="zh-TW" altLang="en-US" dirty="0"/>
              <a:t>主程式中</a:t>
            </a:r>
            <a:r>
              <a:rPr lang="zh-TW" altLang="en-US" dirty="0" smtClean="0"/>
              <a:t>宣告變數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theCSVPath</a:t>
            </a:r>
            <a:r>
              <a:rPr lang="zh-TW" altLang="en-US" dirty="0" smtClean="0"/>
              <a:t>是一個檔案的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我們可以透過</a:t>
            </a:r>
            <a:r>
              <a:rPr lang="en-US" altLang="zh-TW" dirty="0" smtClean="0"/>
              <a:t>theCSVPath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D:\\score.csv</a:t>
            </a:r>
            <a:r>
              <a:rPr lang="zh-TW" altLang="en-US" dirty="0" smtClean="0"/>
              <a:t>檔案的各種資訊。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9472" y="3731643"/>
            <a:ext cx="669036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java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nio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file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9472" y="4496198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80F2F6"/>
                </a:solidFill>
                <a:latin typeface="Consolas" panose="020B0609020204030204" pitchFamily="49" charset="0"/>
              </a:rPr>
              <a:t>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</a:t>
            </a:r>
            <a:r>
              <a:rPr lang="en-US" altLang="zh-TW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0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</a:t>
            </a:r>
            <a:r>
              <a:rPr lang="zh-TW" altLang="en-US" dirty="0"/>
              <a:t>試用</a:t>
            </a:r>
            <a:r>
              <a:rPr lang="zh-TW" altLang="en-US" dirty="0" smtClean="0"/>
              <a:t>一下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742" y="2151445"/>
            <a:ext cx="3620346" cy="3880773"/>
          </a:xfrm>
        </p:spPr>
        <p:txBody>
          <a:bodyPr/>
          <a:lstStyle/>
          <a:p>
            <a:r>
              <a:rPr lang="zh-TW" altLang="en-US" dirty="0" smtClean="0"/>
              <a:t>再來主程式中輸入右邊程式碼。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段程式碼</a:t>
            </a:r>
            <a:r>
              <a:rPr lang="zh-TW" altLang="en-US" dirty="0" smtClean="0"/>
              <a:t>顯示如何取得一個檔案的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基本資訊。</a:t>
            </a:r>
            <a:endParaRPr lang="en-US" altLang="zh-TW" dirty="0" smtClean="0"/>
          </a:p>
          <a:p>
            <a:r>
              <a:rPr lang="en-US" altLang="zh-TW" dirty="0" smtClean="0"/>
              <a:t>Path</a:t>
            </a:r>
            <a:r>
              <a:rPr lang="zh-TW" altLang="en-US" dirty="0" smtClean="0"/>
              <a:t>沒有讀寫檔案的功能喔～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56" y="1270000"/>
            <a:ext cx="7800023" cy="27904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56" y="4091831"/>
            <a:ext cx="4166985" cy="24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Path</a:t>
            </a:r>
            <a:r>
              <a:rPr lang="zh-TW" altLang="en-US" dirty="0" smtClean="0"/>
              <a:t>產生的兩個方式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用絕對路</a:t>
            </a:r>
            <a:r>
              <a:rPr lang="en-US" altLang="zh-TW" dirty="0"/>
              <a:t>(Absolute Path</a:t>
            </a:r>
            <a:r>
              <a:rPr lang="en-US" altLang="zh-TW" dirty="0" smtClean="0"/>
              <a:t>)`: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用相對路徑</a:t>
            </a:r>
            <a:r>
              <a:rPr lang="en-US" altLang="zh-TW" dirty="0"/>
              <a:t>(Relative </a:t>
            </a:r>
            <a:r>
              <a:rPr lang="en-US" altLang="zh-TW" dirty="0" smtClean="0"/>
              <a:t>Path)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當程式有一個共同</a:t>
            </a:r>
            <a:r>
              <a:rPr lang="en-US" altLang="zh-TW" dirty="0" smtClean="0"/>
              <a:t>base path</a:t>
            </a:r>
            <a:r>
              <a:rPr lang="zh-TW" altLang="en-US" dirty="0" smtClean="0"/>
              <a:t>時好用，例如安裝在某個資料夾，這個就是</a:t>
            </a:r>
            <a:r>
              <a:rPr lang="en-US" altLang="zh-TW" dirty="0" smtClean="0"/>
              <a:t>base path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5321" y="3768466"/>
            <a:ext cx="772069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Path projects = </a:t>
            </a:r>
            <a:r>
              <a:rPr lang="en-US" altLang="zh-TW" dirty="0" err="1">
                <a:solidFill>
                  <a:schemeClr val="bg1"/>
                </a:solidFill>
              </a:rPr>
              <a:t>Paths.get</a:t>
            </a:r>
            <a:r>
              <a:rPr lang="en-US" altLang="zh-TW" dirty="0">
                <a:solidFill>
                  <a:schemeClr val="bg1"/>
                </a:solidFill>
              </a:rPr>
              <a:t>("d:\\data", "projects");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Path file     = </a:t>
            </a:r>
            <a:r>
              <a:rPr lang="en-US" altLang="zh-TW" dirty="0" err="1">
                <a:solidFill>
                  <a:schemeClr val="bg1"/>
                </a:solidFill>
              </a:rPr>
              <a:t>Paths.get</a:t>
            </a:r>
            <a:r>
              <a:rPr lang="en-US" altLang="zh-TW" dirty="0">
                <a:solidFill>
                  <a:schemeClr val="bg1"/>
                </a:solidFill>
              </a:rPr>
              <a:t>("d:\\data", "projects\\a-project\\myfile.txt");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5836" y="2714586"/>
            <a:ext cx="4835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Path </a:t>
            </a:r>
            <a:r>
              <a:rPr lang="en-US" altLang="zh-TW" dirty="0" err="1">
                <a:solidFill>
                  <a:schemeClr val="bg1"/>
                </a:solidFill>
              </a:rPr>
              <a:t>path</a:t>
            </a:r>
            <a:r>
              <a:rPr lang="en-US" altLang="zh-TW" dirty="0">
                <a:solidFill>
                  <a:schemeClr val="bg1"/>
                </a:solidFill>
              </a:rPr>
              <a:t> = </a:t>
            </a:r>
            <a:r>
              <a:rPr lang="en-US" altLang="zh-TW" dirty="0" err="1">
                <a:solidFill>
                  <a:schemeClr val="bg1"/>
                </a:solidFill>
              </a:rPr>
              <a:t>Paths.get</a:t>
            </a:r>
            <a:r>
              <a:rPr lang="en-US" altLang="zh-TW" dirty="0">
                <a:solidFill>
                  <a:schemeClr val="bg1"/>
                </a:solidFill>
              </a:rPr>
              <a:t>("c:\\data\\myfile.txt");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2743" y="3169159"/>
            <a:ext cx="4722515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d:\</a:t>
            </a:r>
            <a:r>
              <a:rPr lang="en-US" altLang="zh-TW" dirty="0" smtClean="0"/>
              <a:t>data\projects</a:t>
            </a:r>
          </a:p>
          <a:p>
            <a:endParaRPr lang="en-US" altLang="zh-TW" dirty="0"/>
          </a:p>
          <a:p>
            <a:r>
              <a:rPr lang="en-US" altLang="zh-TW" dirty="0" smtClean="0"/>
              <a:t>d</a:t>
            </a:r>
            <a:r>
              <a:rPr lang="en-US" altLang="zh-TW" dirty="0"/>
              <a:t>:\data\projects\a-project\myfile.txt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66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的精華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Files</a:t>
            </a:r>
            <a:r>
              <a:rPr lang="zh-TW" altLang="en-US" sz="4400" dirty="0" smtClean="0"/>
              <a:t>的功用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200" dirty="0" smtClean="0"/>
              <a:t>NIO2 </a:t>
            </a:r>
            <a:r>
              <a:rPr lang="zh-TW" altLang="en-US" sz="2200" dirty="0"/>
              <a:t>的精華在於 </a:t>
            </a:r>
            <a:r>
              <a:rPr lang="en-US" altLang="zh-TW" sz="2200" dirty="0" err="1"/>
              <a:t>java.nio.file.</a:t>
            </a:r>
            <a:r>
              <a:rPr lang="en-US" altLang="zh-TW" sz="2200" dirty="0" err="1">
                <a:solidFill>
                  <a:srgbClr val="FF0000"/>
                </a:solidFill>
              </a:rPr>
              <a:t>Files</a:t>
            </a:r>
            <a:r>
              <a:rPr lang="zh-TW" altLang="en-US" sz="2200" dirty="0"/>
              <a:t>這個 </a:t>
            </a:r>
            <a:r>
              <a:rPr lang="en-US" altLang="zh-TW" sz="2200" dirty="0">
                <a:solidFill>
                  <a:srgbClr val="FF0000"/>
                </a:solidFill>
              </a:rPr>
              <a:t>utility class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copy</a:t>
            </a:r>
            <a:r>
              <a:rPr lang="en-US" altLang="zh-TW" dirty="0"/>
              <a:t>(sourcePath, targetPath, copyOptions)</a:t>
            </a:r>
          </a:p>
          <a:p>
            <a:pPr lvl="1"/>
            <a:r>
              <a:rPr lang="en-US" altLang="zh-TW" dirty="0"/>
              <a:t>copyOptions </a:t>
            </a:r>
            <a:r>
              <a:rPr lang="zh-TW" altLang="en-US" dirty="0"/>
              <a:t>參閱 </a:t>
            </a:r>
            <a:r>
              <a:rPr lang="en-US" altLang="zh-TW" dirty="0"/>
              <a:t>java.nio.file.StandardCopyOption</a:t>
            </a:r>
          </a:p>
          <a:p>
            <a:r>
              <a:rPr lang="zh-TW" altLang="en-US" dirty="0"/>
              <a:t>刪除檔案或目錄：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delete</a:t>
            </a:r>
            <a:r>
              <a:rPr lang="en-US" altLang="zh-TW" dirty="0"/>
              <a:t>(path)</a:t>
            </a:r>
          </a:p>
          <a:p>
            <a:r>
              <a:rPr lang="zh-TW" altLang="en-US" dirty="0"/>
              <a:t>移動檔案或目錄：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move</a:t>
            </a:r>
            <a:r>
              <a:rPr lang="en-US" altLang="zh-TW" dirty="0"/>
              <a:t>(sourcePath, targetPath, copyOptions)</a:t>
            </a:r>
          </a:p>
          <a:p>
            <a:r>
              <a:rPr lang="zh-TW" altLang="en-US" dirty="0"/>
              <a:t>取得檔案大小：</a:t>
            </a:r>
            <a:r>
              <a:rPr lang="en-US" altLang="zh-TW" dirty="0"/>
              <a:t>Files.</a:t>
            </a:r>
            <a:r>
              <a:rPr lang="en-US" altLang="zh-TW" dirty="0">
                <a:solidFill>
                  <a:srgbClr val="FF0000"/>
                </a:solidFill>
              </a:rPr>
              <a:t>size</a:t>
            </a:r>
            <a:r>
              <a:rPr lang="en-US" altLang="zh-TW" dirty="0"/>
              <a:t>(path)</a:t>
            </a:r>
            <a:r>
              <a:rPr lang="zh-TW" altLang="en-US" dirty="0"/>
              <a:t>，單位是 </a:t>
            </a:r>
            <a:r>
              <a:rPr lang="en-US" altLang="zh-TW" dirty="0"/>
              <a:t>byte</a:t>
            </a:r>
          </a:p>
          <a:p>
            <a:r>
              <a:rPr lang="zh-TW" altLang="en-US" dirty="0"/>
              <a:t>讀取檔案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readAllBytes</a:t>
            </a:r>
            <a:r>
              <a:rPr lang="en-US" altLang="zh-TW" dirty="0" smtClean="0"/>
              <a:t>(path</a:t>
            </a:r>
            <a:r>
              <a:rPr lang="en-US" altLang="zh-TW" dirty="0"/>
              <a:t>) </a:t>
            </a:r>
            <a:r>
              <a:rPr lang="zh-TW" altLang="en-US" dirty="0"/>
              <a:t>會回傳 </a:t>
            </a:r>
            <a:r>
              <a:rPr lang="en-US" altLang="zh-TW" dirty="0"/>
              <a:t>byte</a:t>
            </a:r>
            <a:r>
              <a:rPr lang="en-US" altLang="zh-TW" dirty="0" smtClean="0"/>
              <a:t>[]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readAllLines</a:t>
            </a:r>
            <a:r>
              <a:rPr lang="en-US" altLang="zh-TW" dirty="0" smtClean="0"/>
              <a:t>(path</a:t>
            </a:r>
            <a:r>
              <a:rPr lang="en-US" altLang="zh-TW" dirty="0"/>
              <a:t>, charset) </a:t>
            </a:r>
            <a:r>
              <a:rPr lang="zh-TW" altLang="en-US" dirty="0"/>
              <a:t>會回傳 </a:t>
            </a:r>
            <a:r>
              <a:rPr lang="en-US" altLang="zh-TW" dirty="0"/>
              <a:t>List&lt;String&gt;</a:t>
            </a:r>
            <a:r>
              <a:rPr lang="zh-TW" altLang="en-US" dirty="0"/>
              <a:t>，</a:t>
            </a:r>
            <a:r>
              <a:rPr lang="en-US" altLang="zh-TW" dirty="0"/>
              <a:t>charset </a:t>
            </a:r>
            <a:r>
              <a:rPr lang="zh-TW" altLang="en-US" dirty="0"/>
              <a:t>參閱 </a:t>
            </a:r>
            <a:r>
              <a:rPr lang="en-US" altLang="zh-TW" dirty="0" err="1"/>
              <a:t>java.nio.charset.Charset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寫入檔案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bytes, openOptions)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Files.</a:t>
            </a:r>
            <a:r>
              <a:rPr lang="en-US" altLang="zh-TW" dirty="0" smtClean="0">
                <a:solidFill>
                  <a:srgbClr val="FF0000"/>
                </a:solidFill>
              </a:rPr>
              <a:t>write</a:t>
            </a:r>
            <a:r>
              <a:rPr lang="en-US" altLang="zh-TW" dirty="0" smtClean="0"/>
              <a:t>(path</a:t>
            </a:r>
            <a:r>
              <a:rPr lang="en-US" altLang="zh-TW" dirty="0"/>
              <a:t>, lines, charset, openOptions)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其中的</a:t>
            </a:r>
            <a:r>
              <a:rPr lang="en-US" altLang="zh-TW" dirty="0" err="1" smtClean="0"/>
              <a:t>openOptions</a:t>
            </a:r>
            <a:r>
              <a:rPr lang="en-US" altLang="zh-TW" dirty="0" smtClean="0"/>
              <a:t> </a:t>
            </a:r>
            <a:r>
              <a:rPr lang="zh-TW" altLang="en-US" dirty="0"/>
              <a:t>參閱 </a:t>
            </a:r>
            <a:r>
              <a:rPr lang="en-US" altLang="zh-TW" dirty="0" err="1"/>
              <a:t>java.nio.file.StandardOpenOption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21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類別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不需要</a:t>
            </a:r>
            <a:r>
              <a:rPr lang="en-US" altLang="zh-TW" dirty="0" smtClean="0"/>
              <a:t>new </a:t>
            </a:r>
            <a:r>
              <a:rPr lang="zh-TW" altLang="en-US" dirty="0" smtClean="0"/>
              <a:t>物件！是直接用！</a:t>
            </a:r>
            <a:endParaRPr lang="en-US" altLang="zh-TW" dirty="0" smtClean="0"/>
          </a:p>
          <a:p>
            <a:r>
              <a:rPr lang="zh-TW" altLang="en-US" dirty="0"/>
              <a:t>也就是說直接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Files.exists(thePath);</a:t>
            </a:r>
            <a:r>
              <a:rPr lang="zh-TW" altLang="en-US" dirty="0" smtClean="0"/>
              <a:t> 像這樣的方法。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2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Files.copy(Path1, Path2, option)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4209"/>
            <a:ext cx="8596668" cy="3983962"/>
          </a:xfrm>
        </p:spPr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複製為</a:t>
            </a:r>
            <a:r>
              <a:rPr lang="en-US" altLang="zh-TW" dirty="0" smtClean="0"/>
              <a:t>score_copy.csv</a:t>
            </a:r>
            <a:r>
              <a:rPr lang="zh-TW" altLang="en-US" dirty="0" smtClean="0"/>
              <a:t>，程式碼如下：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1184" y="2032844"/>
            <a:ext cx="853744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if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exists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存在，所以可以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copy"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copy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else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 </a:t>
            </a:r>
            <a:r>
              <a:rPr lang="zh-TW" alt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不存在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Files.creatDirectory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建立新資料夾的簡單範例</a:t>
            </a:r>
            <a:endParaRPr lang="en-US" altLang="zh-TW" dirty="0" smtClean="0"/>
          </a:p>
          <a:p>
            <a:pPr lvl="1"/>
            <a:r>
              <a:rPr lang="zh-TW" altLang="en-US" dirty="0"/>
              <a:t>下面程式碼會在</a:t>
            </a:r>
            <a:r>
              <a:rPr lang="en-US" altLang="zh-TW" dirty="0"/>
              <a:t>D:\</a:t>
            </a:r>
            <a:r>
              <a:rPr lang="zh-TW" altLang="en-US" dirty="0"/>
              <a:t>建立</a:t>
            </a:r>
            <a:r>
              <a:rPr lang="zh-TW" altLang="en-US" dirty="0" smtClean="0"/>
              <a:t>一個新的</a:t>
            </a:r>
            <a:r>
              <a:rPr lang="en-US" altLang="zh-TW" dirty="0" err="1" smtClean="0"/>
              <a:t>TestDir</a:t>
            </a:r>
            <a:r>
              <a:rPr lang="zh-TW" altLang="en-US" dirty="0"/>
              <a:t>資料夾</a:t>
            </a:r>
          </a:p>
        </p:txBody>
      </p:sp>
      <p:sp>
        <p:nvSpPr>
          <p:cNvPr id="5" name="矩形 4"/>
          <p:cNvSpPr/>
          <p:nvPr/>
        </p:nvSpPr>
        <p:spPr>
          <a:xfrm>
            <a:off x="1466088" y="3005019"/>
            <a:ext cx="6690360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createDirectory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Files.move()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產生新的資料夾，並且把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移動到新資料夾中。程式碼如下：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9536" y="2530638"/>
            <a:ext cx="93726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"D:\\TestDir"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theNewPath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>
                <a:solidFill>
                  <a:srgbClr val="80F6A7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17C6A3"/>
                </a:solidFill>
                <a:latin typeface="Consolas" panose="020B0609020204030204" pitchFamily="49" charset="0"/>
              </a:rPr>
              <a:t>"score.csv"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createDirectories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theNewDirPath</a:t>
            </a:r>
            <a:r>
              <a:rPr lang="en-US" altLang="zh-TW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Files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i="1" dirty="0" smtClean="0">
                <a:solidFill>
                  <a:srgbClr val="96EC3F"/>
                </a:solidFill>
                <a:latin typeface="Consolas" panose="020B0609020204030204" pitchFamily="49" charset="0"/>
              </a:rPr>
              <a:t>move</a:t>
            </a:r>
            <a:r>
              <a:rPr lang="en-US" altLang="zh-TW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theNewPath</a:t>
            </a:r>
            <a:endParaRPr lang="en-US" altLang="zh-TW" i="1" dirty="0">
              <a:solidFill>
                <a:srgbClr val="F3EC79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					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CC81BA"/>
                </a:solidFill>
                <a:latin typeface="Consolas" panose="020B0609020204030204" pitchFamily="49" charset="0"/>
              </a:rPr>
              <a:t>StandardCopyOption</a:t>
            </a:r>
            <a:r>
              <a:rPr lang="en-US" altLang="zh-TW" i="1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>
                <a:solidFill>
                  <a:srgbClr val="8DDAF8"/>
                </a:solidFill>
                <a:latin typeface="Consolas" panose="020B0609020204030204" pitchFamily="49" charset="0"/>
              </a:rPr>
              <a:t>REPLACE_EXISTING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e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9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NIO2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一直到 </a:t>
            </a:r>
            <a:r>
              <a:rPr lang="en-US" altLang="zh-TW" dirty="0"/>
              <a:t>JDK 1.3 </a:t>
            </a:r>
            <a:r>
              <a:rPr lang="zh-TW" altLang="en-US" dirty="0"/>
              <a:t>為止，都是使用 </a:t>
            </a:r>
            <a:r>
              <a:rPr lang="en-US" altLang="zh-TW" dirty="0"/>
              <a:t>java.io </a:t>
            </a:r>
            <a:r>
              <a:rPr lang="zh-TW" altLang="en-US" dirty="0"/>
              <a:t>下的類別進行 </a:t>
            </a:r>
            <a:r>
              <a:rPr lang="en-US" altLang="zh-TW" dirty="0"/>
              <a:t>I/O </a:t>
            </a:r>
            <a:r>
              <a:rPr lang="zh-TW" altLang="en-US" dirty="0"/>
              <a:t>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r>
              <a:rPr lang="en-US" altLang="zh-TW" dirty="0" smtClean="0"/>
              <a:t>JDK </a:t>
            </a:r>
            <a:r>
              <a:rPr lang="en-US" altLang="zh-TW" dirty="0"/>
              <a:t>1.4 </a:t>
            </a:r>
            <a:r>
              <a:rPr lang="zh-TW" altLang="en-US" dirty="0"/>
              <a:t>之後提供了 </a:t>
            </a:r>
            <a:r>
              <a:rPr lang="en-US" altLang="zh-TW" dirty="0"/>
              <a:t>NIO</a:t>
            </a:r>
            <a:endParaRPr lang="en-US" altLang="zh-TW" dirty="0" smtClean="0"/>
          </a:p>
          <a:p>
            <a:r>
              <a:rPr lang="en-US" altLang="zh-TW" dirty="0" smtClean="0"/>
              <a:t>JDK1.7</a:t>
            </a:r>
            <a:r>
              <a:rPr lang="zh-TW" altLang="en-US" dirty="0"/>
              <a:t>提出了</a:t>
            </a:r>
            <a:r>
              <a:rPr lang="en-US" altLang="zh-TW" dirty="0"/>
              <a:t>NIO2</a:t>
            </a:r>
            <a:r>
              <a:rPr lang="zh-TW" altLang="en-US" dirty="0"/>
              <a:t>檔案系統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這些類別都被放在 </a:t>
            </a:r>
            <a:r>
              <a:rPr lang="en-US" altLang="zh-TW" dirty="0"/>
              <a:t>java.nio </a:t>
            </a:r>
            <a:r>
              <a:rPr lang="zh-TW" altLang="en-US" dirty="0"/>
              <a:t>下，一般來說，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使用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java.nio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類別操作檔案系統，會比使用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java.io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效率來的高且方便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dirty="0" smtClean="0"/>
              <a:t>特色：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取代了</a:t>
            </a:r>
            <a:r>
              <a:rPr lang="zh-TW" altLang="en-US" dirty="0"/>
              <a:t>預設檔案系統進行各種輸入</a:t>
            </a:r>
            <a:r>
              <a:rPr lang="en-US" altLang="zh-TW" dirty="0"/>
              <a:t>/</a:t>
            </a:r>
            <a:r>
              <a:rPr lang="zh-TW" altLang="en-US" dirty="0"/>
              <a:t>輸出的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簡化</a:t>
            </a:r>
            <a:r>
              <a:rPr lang="zh-TW" altLang="en-US" dirty="0"/>
              <a:t>現有的文件輸入</a:t>
            </a:r>
            <a:r>
              <a:rPr lang="en-US" altLang="zh-TW" dirty="0"/>
              <a:t>/</a:t>
            </a:r>
            <a:r>
              <a:rPr lang="zh-TW" altLang="en-US" dirty="0"/>
              <a:t>輸出</a:t>
            </a:r>
            <a:r>
              <a:rPr lang="en-US" altLang="zh-TW" dirty="0"/>
              <a:t>API</a:t>
            </a:r>
            <a:r>
              <a:rPr lang="zh-TW" altLang="en-US" dirty="0" smtClean="0"/>
              <a:t>操作。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zh-TW" altLang="en-US" dirty="0"/>
              <a:t>了許多過去沒有提供的檔案系統存取功能。</a:t>
            </a:r>
          </a:p>
        </p:txBody>
      </p:sp>
    </p:spTree>
    <p:extLst>
      <p:ext uri="{BB962C8B-B14F-4D97-AF65-F5344CB8AC3E}">
        <p14:creationId xmlns:p14="http://schemas.microsoft.com/office/powerpoint/2010/main" val="13819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Files.delete(Path);</a:t>
            </a:r>
            <a:br>
              <a:rPr lang="en-US" altLang="zh-TW" dirty="0" smtClean="0"/>
            </a:br>
            <a:r>
              <a:rPr lang="en-US" altLang="zh-TW" dirty="0" err="1" smtClean="0"/>
              <a:t>Files.deleteIfExists</a:t>
            </a:r>
            <a:r>
              <a:rPr lang="en-US" altLang="zh-TW" dirty="0" smtClean="0"/>
              <a:t>(Path);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兩個方法，前者沒有回傳值，後者會回傳是否刪除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程式大同小異，就不再示範嘍！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最重要的 </a:t>
            </a:r>
            <a:r>
              <a:rPr lang="en-US" altLang="zh-TW" dirty="0" smtClean="0"/>
              <a:t>--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/</a:t>
            </a:r>
            <a:r>
              <a:rPr lang="zh-TW" altLang="en-US" dirty="0" smtClean="0"/>
              <a:t>寫一個檔案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810513"/>
            <a:ext cx="8596668" cy="4230850"/>
          </a:xfrm>
        </p:spPr>
        <p:txBody>
          <a:bodyPr/>
          <a:lstStyle/>
          <a:p>
            <a:r>
              <a:rPr lang="zh-TW" altLang="en-US" dirty="0" smtClean="0"/>
              <a:t>讓我們來讀取</a:t>
            </a:r>
            <a:r>
              <a:rPr lang="en-US" altLang="zh-TW" dirty="0" smtClean="0"/>
              <a:t>score.csv</a:t>
            </a:r>
            <a:r>
              <a:rPr lang="zh-TW" altLang="en-US" dirty="0" smtClean="0"/>
              <a:t>檔，並且顯示出來。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08304" y="2201455"/>
            <a:ext cx="8903208" cy="40318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</a:t>
            </a:r>
            <a:r>
              <a:rPr lang="en-US" altLang="zh-TW" sz="1600" i="1" dirty="0" smtClean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600" i="1" dirty="0">
              <a:solidFill>
                <a:srgbClr val="E6E6FA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9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讀取後再寫出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----</a:t>
            </a:r>
            <a:r>
              <a:rPr lang="zh-TW" altLang="en-US" dirty="0" smtClean="0"/>
              <a:t> 也就是複製的意思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6864" y="1927352"/>
            <a:ext cx="8363712" cy="46474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Path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Paths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get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"D:\\score_copy.csv"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3EABE6"/>
                </a:solidFill>
                <a:latin typeface="Consolas" panose="020B0609020204030204" pitchFamily="49" charset="0"/>
              </a:rPr>
              <a:t>	Charset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3EABE6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17C6A3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try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nsolas" panose="020B0609020204030204" pitchFamily="49" charset="0"/>
              </a:rPr>
              <a:t>		List</a:t>
            </a:r>
            <a:r>
              <a:rPr lang="en-US" altLang="zh-TW" sz="1600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nsolas" panose="020B0609020204030204" pitchFamily="49" charset="0"/>
              </a:rPr>
              <a:t>readAllLines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F3EC79"/>
                </a:solidFill>
                <a:latin typeface="Consolas" panose="020B0609020204030204" pitchFamily="49" charset="0"/>
              </a:rPr>
              <a:t>theCSVPath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for</a:t>
            </a:r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sz="1600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sz="1600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aLine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Files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theCopyPath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scores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F3EC79"/>
                </a:solidFill>
                <a:latin typeface="Consolas" panose="020B0609020204030204" pitchFamily="49" charset="0"/>
              </a:rPr>
              <a:t>charset</a:t>
            </a:r>
            <a:r>
              <a:rPr lang="en-US" altLang="zh-TW" sz="1600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		new</a:t>
            </a:r>
            <a:r>
              <a:rPr lang="en-US" altLang="zh-TW" sz="1600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80F2F6"/>
                </a:solidFill>
                <a:latin typeface="Consolas" panose="020B0609020204030204" pitchFamily="49" charset="0"/>
              </a:rPr>
              <a:t>OpenOption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1600" i="1" dirty="0" smtClean="0">
                <a:solidFill>
                  <a:srgbClr val="CC81BA"/>
                </a:solidFill>
                <a:latin typeface="Consolas" panose="020B0609020204030204" pitchFamily="49" charset="0"/>
              </a:rPr>
              <a:t>								</a:t>
            </a:r>
            <a:r>
              <a:rPr lang="en-US" altLang="zh-TW" sz="1600" i="1" dirty="0" err="1" smtClean="0">
                <a:solidFill>
                  <a:srgbClr val="CC81BA"/>
                </a:solidFill>
                <a:latin typeface="Consolas" panose="020B0609020204030204" pitchFamily="49" charset="0"/>
              </a:rPr>
              <a:t>StandardOpenOption</a:t>
            </a:r>
            <a:r>
              <a:rPr lang="en-US" altLang="zh-TW" sz="1600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WRITE</a:t>
            </a:r>
            <a:r>
              <a:rPr lang="en-US" altLang="zh-TW" sz="16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})</a:t>
            </a:r>
            <a:r>
              <a:rPr lang="en-US" altLang="zh-TW" sz="16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r>
              <a:rPr lang="en-US" altLang="zh-TW" sz="1600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sz="1600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728216" y="4408716"/>
            <a:ext cx="5989320" cy="1050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把讀取的資料存到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Student</a:t>
            </a:r>
            <a:r>
              <a:rPr lang="zh-TW" altLang="en-US" dirty="0" smtClean="0"/>
              <a:t>類別的</a:t>
            </a:r>
            <a:r>
              <a:rPr lang="en-US" altLang="zh-TW" dirty="0" err="1" smtClean="0"/>
              <a:t>ArrayList</a:t>
            </a:r>
            <a:r>
              <a:rPr lang="zh-TW" altLang="en-US" dirty="0" smtClean="0"/>
              <a:t>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這是一個綜合練習，把以前學過的</a:t>
            </a:r>
            <a:r>
              <a:rPr lang="en-US" altLang="zh-TW" b="1" dirty="0" smtClean="0"/>
              <a:t>Student</a:t>
            </a:r>
            <a:r>
              <a:rPr lang="zh-TW" altLang="en-US" b="1" dirty="0" smtClean="0"/>
              <a:t>類別</a:t>
            </a:r>
            <a:r>
              <a:rPr lang="zh-TW" altLang="en-US" dirty="0" smtClean="0"/>
              <a:t>找回來，與</a:t>
            </a:r>
            <a:r>
              <a:rPr lang="zh-TW" altLang="en-US" b="1" dirty="0" smtClean="0"/>
              <a:t>字串處理</a:t>
            </a:r>
            <a:r>
              <a:rPr lang="zh-TW" altLang="en-US" dirty="0" smtClean="0"/>
              <a:t>結合。</a:t>
            </a:r>
            <a:endParaRPr lang="en-US" altLang="zh-TW" dirty="0" smtClean="0"/>
          </a:p>
          <a:p>
            <a:r>
              <a:rPr lang="zh-TW" altLang="en-US" dirty="0"/>
              <a:t>把一行行文字的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r>
              <a:rPr lang="zh-TW" altLang="en-US" dirty="0" smtClean="0"/>
              <a:t>，轉換成我們程式裏好應用的資料。</a:t>
            </a:r>
            <a:endParaRPr lang="en-US" altLang="zh-TW" dirty="0" smtClean="0"/>
          </a:p>
          <a:p>
            <a:r>
              <a:rPr lang="zh-TW" altLang="en-US" dirty="0"/>
              <a:t>程式碼太多</a:t>
            </a:r>
            <a:r>
              <a:rPr lang="zh-TW" altLang="en-US" dirty="0" smtClean="0"/>
              <a:t>，課堂上老師當場寫喔！同學要跟好！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9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Student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部分程式碼：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自己補上各個屬性的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及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方法。</a:t>
            </a:r>
            <a:endParaRPr lang="en-US" altLang="zh-TW" dirty="0" smtClean="0"/>
          </a:p>
          <a:p>
            <a:r>
              <a:rPr lang="zh-TW" altLang="en-US" dirty="0"/>
              <a:t>補上一個</a:t>
            </a:r>
            <a:r>
              <a:rPr lang="en-US" altLang="zh-TW" dirty="0"/>
              <a:t>show</a:t>
            </a:r>
            <a:r>
              <a:rPr lang="zh-TW" altLang="en-US" dirty="0"/>
              <a:t>方法。</a:t>
            </a:r>
          </a:p>
        </p:txBody>
      </p:sp>
      <p:sp>
        <p:nvSpPr>
          <p:cNvPr id="4" name="矩形 3"/>
          <p:cNvSpPr/>
          <p:nvPr/>
        </p:nvSpPr>
        <p:spPr>
          <a:xfrm>
            <a:off x="1496291" y="2623647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66E1F8"/>
                </a:solidFill>
                <a:latin typeface="Courier New" panose="02070309020205020404" pitchFamily="49" charset="0"/>
              </a:rPr>
              <a:t>english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zh-TW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CC6C1D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E1F8"/>
                </a:solidFill>
                <a:latin typeface="Courier New" panose="02070309020205020404" pitchFamily="49" charset="0"/>
              </a:rPr>
              <a:t>math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測試用主程式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主要的物件宣告：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3959" y="2609199"/>
            <a:ext cx="8183418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Path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theCSVPath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Paths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urier New" panose="02070309020205020404" pitchFamily="49" charset="0"/>
              </a:rPr>
              <a:t>get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"D:\\score.csv"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D9E8F7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80F2F6"/>
                </a:solidFill>
                <a:latin typeface="Courier New" panose="02070309020205020404" pitchFamily="49" charset="0"/>
              </a:rPr>
              <a:t>Path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u="sng" dirty="0" err="1">
                <a:solidFill>
                  <a:srgbClr val="F2F200"/>
                </a:solidFill>
                <a:latin typeface="Courier New" panose="02070309020205020404" pitchFamily="49" charset="0"/>
              </a:rPr>
              <a:t>theCopyPath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Paths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urier New" panose="02070309020205020404" pitchFamily="49" charset="0"/>
              </a:rPr>
              <a:t>get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"D:\\score_copy.csv"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3EABE6"/>
                </a:solidFill>
                <a:latin typeface="Courier New" panose="02070309020205020404" pitchFamily="49" charset="0"/>
              </a:rPr>
              <a:t>Charset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charset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3EABE6"/>
                </a:solidFill>
                <a:latin typeface="Courier New" panose="02070309020205020404" pitchFamily="49" charset="0"/>
              </a:rPr>
              <a:t>Charset</a:t>
            </a:r>
            <a:r>
              <a:rPr lang="en-US" altLang="zh-TW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i="1" dirty="0" err="1">
                <a:solidFill>
                  <a:srgbClr val="96EC3F"/>
                </a:solidFill>
                <a:latin typeface="Courier New" panose="02070309020205020404" pitchFamily="49" charset="0"/>
              </a:rPr>
              <a:t>forName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17C6A3"/>
                </a:solidFill>
                <a:latin typeface="Courier New" panose="02070309020205020404" pitchFamily="49" charset="0"/>
              </a:rPr>
              <a:t>"utf-8"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1290C3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urier New" panose="02070309020205020404" pitchFamily="49" charset="0"/>
              </a:rPr>
              <a:t>myTable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A7EC2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B166DA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測試用主程式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Try-catch</a:t>
            </a:r>
            <a:r>
              <a:rPr lang="zh-TW" altLang="en-US" dirty="0" smtClean="0"/>
              <a:t>部分</a:t>
            </a:r>
            <a:endParaRPr lang="en-US" altLang="zh-TW" dirty="0" smtClean="0"/>
          </a:p>
          <a:p>
            <a:r>
              <a:rPr lang="zh-TW" altLang="en-US" dirty="0" smtClean="0"/>
              <a:t>及</a:t>
            </a:r>
            <a:r>
              <a:rPr lang="en-US" altLang="zh-TW" dirty="0" smtClean="0"/>
              <a:t>for-each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54764" y="1102578"/>
            <a:ext cx="8137236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try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80F2F6"/>
                </a:solidFill>
                <a:latin typeface="Courier New" panose="02070309020205020404" pitchFamily="49" charset="0"/>
              </a:rPr>
              <a:t>	List</a:t>
            </a:r>
            <a:r>
              <a:rPr lang="en-US" altLang="zh-TW" sz="1600" dirty="0" smtClean="0">
                <a:solidFill>
                  <a:srgbClr val="E6E6FA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600" dirty="0" smtClean="0">
                <a:solidFill>
                  <a:srgbClr val="B166DA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urier New" panose="02070309020205020404" pitchFamily="49" charset="0"/>
              </a:rPr>
              <a:t>scores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Files</a:t>
            </a:r>
            <a:r>
              <a:rPr lang="en-US" altLang="zh-TW" sz="16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i="1" dirty="0" err="1">
                <a:solidFill>
                  <a:srgbClr val="96EC3F"/>
                </a:solidFill>
                <a:latin typeface="Courier New" panose="02070309020205020404" pitchFamily="49" charset="0"/>
              </a:rPr>
              <a:t>readAllLines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theCSVPath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urier New" panose="02070309020205020404" pitchFamily="49" charset="0"/>
              </a:rPr>
              <a:t>charset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 err="1" smtClean="0">
                <a:solidFill>
                  <a:srgbClr val="CC6C1D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urier New" panose="02070309020205020404" pitchFamily="49" charset="0"/>
              </a:rPr>
              <a:t>firstLine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for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urier New" panose="02070309020205020404" pitchFamily="49" charset="0"/>
              </a:rPr>
              <a:t>aLine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3EC79"/>
                </a:solidFill>
                <a:latin typeface="Courier New" panose="02070309020205020404" pitchFamily="49" charset="0"/>
              </a:rPr>
              <a:t>scores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if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firstLine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firstLine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CC6C1D"/>
                </a:solidFill>
                <a:latin typeface="Courier New" panose="02070309020205020404" pitchFamily="49" charset="0"/>
              </a:rPr>
              <a:t>			continue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String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[]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urier New" panose="02070309020205020404" pitchFamily="49" charset="0"/>
              </a:rPr>
              <a:t>results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aLine</a:t>
            </a:r>
            <a:r>
              <a:rPr lang="en-US" altLang="zh-TW" sz="1600" dirty="0" err="1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>
                <a:solidFill>
                  <a:srgbClr val="A7EC21"/>
                </a:solidFill>
                <a:latin typeface="Courier New" panose="02070309020205020404" pitchFamily="49" charset="0"/>
              </a:rPr>
              <a:t>split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7C6A3"/>
                </a:solidFill>
                <a:latin typeface="Courier New" panose="02070309020205020404" pitchFamily="49" charset="0"/>
              </a:rPr>
              <a:t>","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1290C3"/>
                </a:solidFill>
                <a:latin typeface="Courier New" panose="02070309020205020404" pitchFamily="49" charset="0"/>
              </a:rPr>
              <a:t>		Student</a:t>
            </a:r>
            <a:r>
              <a:rPr lang="en-US" altLang="zh-TW" sz="1600" dirty="0" smtClean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2F200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new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A7EC21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F3EC79"/>
                </a:solidFill>
                <a:latin typeface="Courier New" panose="02070309020205020404" pitchFamily="49" charset="0"/>
              </a:rPr>
              <a:t>results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600" dirty="0">
                <a:solidFill>
                  <a:srgbClr val="6897BB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setName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results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setEnglish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parseInt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results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setMath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 smtClean="0">
                <a:solidFill>
                  <a:srgbClr val="1290C3"/>
                </a:solidFill>
                <a:latin typeface="Courier New" panose="02070309020205020404" pitchFamily="49" charset="0"/>
              </a:rPr>
              <a:t>Integer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i="1" dirty="0" err="1" smtClean="0">
                <a:solidFill>
                  <a:srgbClr val="96EC3F"/>
                </a:solidFill>
                <a:latin typeface="Courier New" panose="02070309020205020404" pitchFamily="49" charset="0"/>
              </a:rPr>
              <a:t>parseInt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results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600" dirty="0" smtClean="0">
                <a:solidFill>
                  <a:srgbClr val="6897BB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]))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	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myTable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add</a:t>
            </a:r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	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catch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1290C3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e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printStackTrace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}//try-catch</a:t>
            </a:r>
            <a:r>
              <a:rPr lang="zh-TW" altLang="en-US" sz="1600" dirty="0" smtClean="0">
                <a:solidFill>
                  <a:srgbClr val="F9FAF4"/>
                </a:solidFill>
                <a:latin typeface="Courier New" panose="02070309020205020404" pitchFamily="49" charset="0"/>
              </a:rPr>
              <a:t>結束</a:t>
            </a:r>
            <a:endParaRPr lang="en-US" altLang="zh-TW" sz="1600" dirty="0" smtClean="0">
              <a:solidFill>
                <a:srgbClr val="F9FAF4"/>
              </a:solidFill>
              <a:latin typeface="Courier New" panose="02070309020205020404" pitchFamily="49" charset="0"/>
            </a:endParaRPr>
          </a:p>
          <a:p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808080"/>
                </a:solidFill>
                <a:latin typeface="Courier New" panose="02070309020205020404" pitchFamily="49" charset="0"/>
              </a:rPr>
              <a:t>//</a:t>
            </a:r>
            <a:r>
              <a:rPr lang="zh-TW" alt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到這裡就是</a:t>
            </a:r>
            <a:r>
              <a:rPr lang="zh-TW" altLang="en-US" sz="16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正確完成讀檔的</a:t>
            </a:r>
            <a:r>
              <a:rPr lang="zh-TW" alt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，所以顯示成果。</a:t>
            </a:r>
            <a:endParaRPr lang="zh-TW" altLang="en-US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CC6C1D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1290C3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2F200"/>
                </a:solidFill>
                <a:latin typeface="Courier New" panose="02070309020205020404" pitchFamily="49" charset="0"/>
              </a:rPr>
              <a:t>s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: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rgbClr val="F3EC79"/>
                </a:solidFill>
                <a:latin typeface="Courier New" panose="02070309020205020404" pitchFamily="49" charset="0"/>
              </a:rPr>
              <a:t>myTable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1600" dirty="0">
                <a:solidFill>
                  <a:srgbClr val="D9E8F7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{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smtClean="0">
                <a:solidFill>
                  <a:srgbClr val="F3EC79"/>
                </a:solidFill>
                <a:latin typeface="Courier New" panose="02070309020205020404" pitchFamily="49" charset="0"/>
              </a:rPr>
              <a:t>	</a:t>
            </a:r>
            <a:r>
              <a:rPr lang="en-US" altLang="zh-TW" sz="1600" dirty="0" err="1" smtClean="0">
                <a:solidFill>
                  <a:srgbClr val="F3EC79"/>
                </a:solidFill>
                <a:latin typeface="Courier New" panose="02070309020205020404" pitchFamily="49" charset="0"/>
              </a:rPr>
              <a:t>s</a:t>
            </a:r>
            <a:r>
              <a:rPr lang="en-US" altLang="zh-TW" sz="1600" dirty="0" err="1" smtClean="0">
                <a:solidFill>
                  <a:srgbClr val="E6E6FA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600" dirty="0" err="1" smtClean="0">
                <a:solidFill>
                  <a:srgbClr val="A7EC21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1600" dirty="0">
                <a:solidFill>
                  <a:srgbClr val="E6E6FA"/>
                </a:solidFill>
                <a:latin typeface="Courier New" panose="02070309020205020404" pitchFamily="49" charset="0"/>
              </a:rPr>
              <a:t>;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9FAF4"/>
                </a:solidFill>
                <a:latin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按照</a:t>
            </a:r>
            <a:r>
              <a:rPr lang="en-US" altLang="zh-TW" dirty="0" smtClean="0"/>
              <a:t>MVC</a:t>
            </a:r>
            <a:r>
              <a:rPr lang="zh-TW" altLang="en-US" dirty="0" smtClean="0"/>
              <a:t>架構</a:t>
            </a:r>
            <a:r>
              <a:rPr lang="zh-TW" altLang="en-US" dirty="0" smtClean="0"/>
              <a:t>去修改看看！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Model: </a:t>
            </a:r>
            <a:r>
              <a:rPr lang="zh-TW" altLang="en-US" dirty="0" smtClean="0"/>
              <a:t>寫一個</a:t>
            </a:r>
            <a:r>
              <a:rPr lang="en-US" altLang="zh-TW" dirty="0" err="1" smtClean="0"/>
              <a:t>DataManager</a:t>
            </a:r>
            <a:r>
              <a:rPr lang="en-US" altLang="zh-TW" dirty="0" smtClean="0"/>
              <a:t> class</a:t>
            </a:r>
          </a:p>
          <a:p>
            <a:pPr lvl="1"/>
            <a:r>
              <a:rPr lang="zh-TW" altLang="en-US" dirty="0"/>
              <a:t>一個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給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呼叫：</a:t>
            </a:r>
            <a:r>
              <a:rPr lang="en-US" altLang="zh-TW" dirty="0" smtClean="0"/>
              <a:t>public List&lt;String</a:t>
            </a:r>
            <a:r>
              <a:rPr lang="en-US" altLang="zh-TW" dirty="0"/>
              <a:t>&gt;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ReadAll</a:t>
            </a:r>
            <a:r>
              <a:rPr lang="en-US" altLang="zh-TW" dirty="0" smtClean="0"/>
              <a:t>(”D</a:t>
            </a:r>
            <a:r>
              <a:rPr lang="en-US" altLang="zh-TW" dirty="0"/>
              <a:t>:\\</a:t>
            </a:r>
            <a:r>
              <a:rPr lang="en-US" altLang="zh-TW" dirty="0" smtClean="0"/>
              <a:t>score.csv</a:t>
            </a:r>
            <a:r>
              <a:rPr lang="en-US" altLang="zh-TW" dirty="0" smtClean="0"/>
              <a:t>”, charset);</a:t>
            </a:r>
            <a:endParaRPr lang="en-US" altLang="zh-TW" dirty="0" smtClean="0"/>
          </a:p>
          <a:p>
            <a:r>
              <a:rPr lang="en-US" altLang="zh-TW" dirty="0" smtClean="0"/>
              <a:t>View: </a:t>
            </a:r>
            <a:r>
              <a:rPr lang="zh-TW" altLang="en-US" dirty="0" smtClean="0"/>
              <a:t>寫一個</a:t>
            </a:r>
            <a:r>
              <a:rPr lang="en-US" altLang="zh-TW" dirty="0" err="1" smtClean="0"/>
              <a:t>MyView</a:t>
            </a:r>
            <a:r>
              <a:rPr lang="en-US" altLang="zh-TW" dirty="0" smtClean="0"/>
              <a:t> class</a:t>
            </a:r>
          </a:p>
          <a:p>
            <a:pPr lvl="1"/>
            <a:r>
              <a:rPr lang="zh-TW" altLang="en-US" dirty="0"/>
              <a:t>兩個方法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/>
              <a:t>給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呼叫</a:t>
            </a:r>
            <a:r>
              <a:rPr lang="en-US" altLang="zh-TW" dirty="0" smtClean="0"/>
              <a:t>: public void </a:t>
            </a:r>
            <a:r>
              <a:rPr lang="en-US" altLang="zh-TW" dirty="0" err="1" smtClean="0"/>
              <a:t>OpenCSV</a:t>
            </a:r>
            <a:r>
              <a:rPr lang="en-US" altLang="zh-TW" dirty="0" smtClean="0"/>
              <a:t>(”</a:t>
            </a:r>
            <a:r>
              <a:rPr lang="en-US" altLang="zh-TW" dirty="0"/>
              <a:t>D:\\score.csv”</a:t>
            </a:r>
            <a:r>
              <a:rPr lang="en-US" altLang="zh-TW" dirty="0" smtClean="0"/>
              <a:t>);</a:t>
            </a:r>
          </a:p>
          <a:p>
            <a:pPr lvl="2"/>
            <a:r>
              <a:rPr lang="zh-TW" altLang="en-US" dirty="0"/>
              <a:t>給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呼叫</a:t>
            </a:r>
            <a:r>
              <a:rPr lang="en-US" altLang="zh-TW" dirty="0" smtClean="0"/>
              <a:t>:public void Show(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&lt;Student</a:t>
            </a:r>
            <a:r>
              <a:rPr lang="en-US" altLang="zh-TW" dirty="0"/>
              <a:t>&gt; </a:t>
            </a:r>
            <a:r>
              <a:rPr lang="en-US" altLang="zh-TW" dirty="0" err="1" smtClean="0"/>
              <a:t>resultTable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Controller: </a:t>
            </a:r>
            <a:r>
              <a:rPr lang="zh-TW" altLang="en-US" dirty="0" smtClean="0"/>
              <a:t>寫一個</a:t>
            </a:r>
            <a:r>
              <a:rPr lang="en-US" altLang="zh-TW" dirty="0" err="1" smtClean="0"/>
              <a:t>MyController</a:t>
            </a:r>
            <a:r>
              <a:rPr lang="en-US" altLang="zh-TW" dirty="0" smtClean="0"/>
              <a:t> class</a:t>
            </a:r>
          </a:p>
          <a:p>
            <a:pPr lvl="1"/>
            <a:r>
              <a:rPr lang="zh-TW" altLang="en-US" dirty="0"/>
              <a:t>一</a:t>
            </a:r>
            <a:r>
              <a:rPr lang="zh-TW" altLang="en-US" dirty="0" smtClean="0"/>
              <a:t>個</a:t>
            </a:r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zh-TW" altLang="en-US" dirty="0"/>
              <a:t>給</a:t>
            </a:r>
            <a:r>
              <a:rPr lang="en-US" altLang="zh-TW" dirty="0"/>
              <a:t>View</a:t>
            </a:r>
            <a:r>
              <a:rPr lang="zh-TW" altLang="en-US" dirty="0"/>
              <a:t>呼叫</a:t>
            </a:r>
            <a:r>
              <a:rPr lang="zh-TW" altLang="en-US" dirty="0" smtClean="0"/>
              <a:t>： </a:t>
            </a:r>
            <a:r>
              <a:rPr lang="en-US" altLang="zh-TW" dirty="0"/>
              <a:t>public void </a:t>
            </a:r>
            <a:r>
              <a:rPr lang="en-US" altLang="zh-TW" dirty="0" err="1" smtClean="0"/>
              <a:t>handleOpenCSV</a:t>
            </a:r>
            <a:r>
              <a:rPr lang="en-US" altLang="zh-TW" dirty="0" smtClean="0"/>
              <a:t>(”</a:t>
            </a:r>
            <a:r>
              <a:rPr lang="en-US" altLang="zh-TW" dirty="0"/>
              <a:t>D:\\score.csv</a:t>
            </a:r>
            <a:r>
              <a:rPr lang="en-US" altLang="zh-TW" dirty="0" smtClean="0"/>
              <a:t>”);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582" y="5938981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功能很陽春，規劃不是很優，但是給大家初學者參考用。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13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在開始前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插播一下 </a:t>
            </a:r>
            <a:r>
              <a:rPr lang="en-US" altLang="zh-TW" dirty="0" smtClean="0"/>
              <a:t>try – catch - finally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8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例外處理的機制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try…….catch…..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當程式執行時，不可避免地總會發生某種錯誤，有些是程式自己邏輯出錯，另一種則是非正常運作的錯誤。</a:t>
            </a:r>
            <a:endParaRPr lang="en-US" altLang="zh-TW" dirty="0" smtClean="0"/>
          </a:p>
          <a:p>
            <a:r>
              <a:rPr lang="zh-TW" altLang="en-US" dirty="0"/>
              <a:t>當程式碼執行過程中，若發生「錯誤（</a:t>
            </a:r>
            <a:r>
              <a:rPr lang="en-US" altLang="zh-TW" dirty="0"/>
              <a:t>Error</a:t>
            </a:r>
            <a:r>
              <a:rPr lang="zh-TW" altLang="en-US" dirty="0"/>
              <a:t>）」時，將會中斷整個軟體的執行，造成程式無法繼續往下執行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現代語言以「</a:t>
            </a:r>
            <a:r>
              <a:rPr lang="zh-TW" altLang="en-US" b="1" dirty="0"/>
              <a:t>預先認定</a:t>
            </a:r>
            <a:r>
              <a:rPr lang="zh-TW" altLang="en-US" dirty="0"/>
              <a:t>」某些程式片段（或執行某特定方法）</a:t>
            </a:r>
            <a:r>
              <a:rPr lang="zh-TW" altLang="en-US" b="1" dirty="0">
                <a:solidFill>
                  <a:srgbClr val="FF0000"/>
                </a:solidFill>
              </a:rPr>
              <a:t>可能出現 </a:t>
            </a:r>
            <a:r>
              <a:rPr lang="en-US" altLang="zh-TW" b="1" dirty="0">
                <a:solidFill>
                  <a:srgbClr val="FF0000"/>
                </a:solidFill>
              </a:rPr>
              <a:t>Exception</a:t>
            </a:r>
            <a:r>
              <a:rPr lang="zh-TW" altLang="en-US" b="1" dirty="0">
                <a:solidFill>
                  <a:srgbClr val="FF0000"/>
                </a:solidFill>
              </a:rPr>
              <a:t>－例外</a:t>
            </a:r>
            <a:r>
              <a:rPr lang="zh-TW" altLang="en-US" dirty="0"/>
              <a:t>，若事先因為認定其會發生例外，就要求在設計過程中一定要將</a:t>
            </a:r>
            <a:r>
              <a:rPr lang="zh-TW" altLang="en-US" b="1" dirty="0"/>
              <a:t>處理例外情形的程式碼預先撰寫設計</a:t>
            </a:r>
            <a:r>
              <a:rPr lang="zh-TW" altLang="en-US" b="1" dirty="0" smtClean="0"/>
              <a:t>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如此一來，當</a:t>
            </a:r>
            <a:r>
              <a:rPr lang="zh-TW" altLang="en-US" dirty="0"/>
              <a:t>執行過程中真的產生例外時，會按照事先設計的程式碼來處理例外，程式也能正常的繼續執行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常見的預先認定會出現</a:t>
            </a:r>
            <a:r>
              <a:rPr lang="en-US" altLang="zh-TW" dirty="0"/>
              <a:t>Exception</a:t>
            </a:r>
            <a:r>
              <a:rPr lang="zh-TW" altLang="en-US" dirty="0"/>
              <a:t>的</a:t>
            </a:r>
            <a:r>
              <a:rPr lang="zh-TW" altLang="en-US" dirty="0" smtClean="0"/>
              <a:t>地方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檔案讀寫、網路存取、使用者輸入</a:t>
            </a:r>
            <a:r>
              <a:rPr lang="zh-TW" altLang="en-US" b="1" dirty="0" smtClean="0">
                <a:solidFill>
                  <a:srgbClr val="FF0000"/>
                </a:solidFill>
              </a:rPr>
              <a:t>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Try-catch-finally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zh-TW" altLang="en-US" dirty="0" smtClean="0"/>
              <a:t>標準的語法如下：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常用簡易處理錯誤法</a:t>
            </a:r>
            <a:r>
              <a:rPr lang="zh-TW" altLang="en-US" dirty="0" smtClean="0"/>
              <a:t>：只顯示</a:t>
            </a:r>
            <a:r>
              <a:rPr lang="zh-TW" altLang="en-US" dirty="0"/>
              <a:t>錯誤的詳細資訊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e.printStackTrace();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64336" y="2265694"/>
            <a:ext cx="423976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常用來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91072" y="2263676"/>
            <a:ext cx="468172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try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受監控的程式碼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處理錯誤的程式碼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n-US" altLang="zh-TW" dirty="0" smtClean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. . . . .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不論如何一定執行的程式碼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</a:t>
            </a:r>
            <a:r>
              <a:rPr lang="zh-TW" alt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常用來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清理資源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常見的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472506" cy="353612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Throwable</a:t>
            </a:r>
          </a:p>
          <a:p>
            <a:r>
              <a:rPr lang="en-US" altLang="zh-TW" sz="2600" b="1" u="sng" dirty="0" smtClean="0">
                <a:solidFill>
                  <a:srgbClr val="FF0000"/>
                </a:solidFill>
              </a:rPr>
              <a:t>Exception</a:t>
            </a:r>
            <a:r>
              <a:rPr lang="zh-TW" altLang="en-US" sz="2600" b="1" u="sng" dirty="0" smtClean="0">
                <a:solidFill>
                  <a:srgbClr val="FF0000"/>
                </a:solidFill>
              </a:rPr>
              <a:t>：</a:t>
            </a:r>
            <a:r>
              <a:rPr lang="zh-TW" altLang="en-US" sz="2600" dirty="0" smtClean="0">
                <a:solidFill>
                  <a:schemeClr val="tx1"/>
                </a:solidFill>
              </a:rPr>
              <a:t>萬用的始祖，不知道確實哪一種錯誤，就用先這個吧！</a:t>
            </a:r>
            <a:endParaRPr lang="en-US" altLang="zh-TW" sz="2600" dirty="0" smtClean="0">
              <a:solidFill>
                <a:schemeClr val="tx1"/>
              </a:solidFill>
            </a:endParaRPr>
          </a:p>
          <a:p>
            <a:pPr lvl="1"/>
            <a:r>
              <a:rPr lang="zh-TW" altLang="en-US" sz="2200" dirty="0"/>
              <a:t>但是他會攔下所有錯誤喔</a:t>
            </a:r>
            <a:r>
              <a:rPr lang="zh-TW" altLang="en-US" sz="2200" dirty="0" smtClean="0"/>
              <a:t>！不太容易讓我們針對狀況處理。</a:t>
            </a:r>
            <a:endParaRPr lang="en-US" altLang="zh-TW" sz="2200" dirty="0"/>
          </a:p>
          <a:p>
            <a:endParaRPr lang="en-US" altLang="zh-TW" dirty="0" smtClean="0"/>
          </a:p>
          <a:p>
            <a:r>
              <a:rPr lang="zh-TW" altLang="en-US" dirty="0" smtClean="0"/>
              <a:t>下面是常見的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Error</a:t>
            </a:r>
            <a:endParaRPr lang="en-US" altLang="zh-TW" dirty="0"/>
          </a:p>
          <a:p>
            <a:pPr lvl="1"/>
            <a:r>
              <a:rPr lang="en-US" altLang="zh-TW" dirty="0"/>
              <a:t>RuntimeException</a:t>
            </a:r>
          </a:p>
          <a:p>
            <a:pPr lvl="1"/>
            <a:r>
              <a:rPr lang="en-US" altLang="zh-TW" dirty="0"/>
              <a:t>ClassNotFoundException</a:t>
            </a:r>
          </a:p>
          <a:p>
            <a:pPr lvl="1"/>
            <a:r>
              <a:rPr lang="en-US" altLang="zh-TW" dirty="0"/>
              <a:t>IOException</a:t>
            </a:r>
          </a:p>
          <a:p>
            <a:pPr lvl="1"/>
            <a:r>
              <a:rPr lang="en-US" altLang="zh-TW" dirty="0"/>
              <a:t>SQLException</a:t>
            </a:r>
          </a:p>
          <a:p>
            <a:pPr lvl="1"/>
            <a:r>
              <a:rPr lang="en-US" altLang="zh-TW" dirty="0" err="1" smtClean="0"/>
              <a:t>IndexOutOfBoundsException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4009313" y="3854035"/>
            <a:ext cx="4184034" cy="207286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zh-TW" dirty="0" err="1"/>
              <a:t>ClassCastException</a:t>
            </a:r>
            <a:endParaRPr lang="en-US" altLang="zh-TW" dirty="0"/>
          </a:p>
          <a:p>
            <a:pPr lvl="1"/>
            <a:r>
              <a:rPr lang="en-US" altLang="zh-TW" dirty="0" err="1"/>
              <a:t>NullPointerException</a:t>
            </a:r>
            <a:endParaRPr lang="en-US" altLang="zh-TW" dirty="0"/>
          </a:p>
          <a:p>
            <a:pPr lvl="1"/>
            <a:r>
              <a:rPr lang="en-US" altLang="zh-TW" dirty="0" err="1"/>
              <a:t>OutOfMemoryError</a:t>
            </a:r>
            <a:endParaRPr lang="en-US" altLang="zh-TW" dirty="0"/>
          </a:p>
          <a:p>
            <a:pPr lvl="1"/>
            <a:r>
              <a:rPr lang="en-US" altLang="zh-TW" dirty="0" err="1"/>
              <a:t>StackOverflowError</a:t>
            </a:r>
            <a:endParaRPr lang="en-US" altLang="zh-TW" dirty="0"/>
          </a:p>
          <a:p>
            <a:pPr lvl="1"/>
            <a:r>
              <a:rPr lang="en-US" altLang="zh-TW" dirty="0" err="1"/>
              <a:t>NoClassDefFoundError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練習簡單輸入錯誤檢查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寫一個輸入</a:t>
            </a:r>
            <a:r>
              <a:rPr lang="zh-TW" altLang="en-US" dirty="0" smtClean="0">
                <a:solidFill>
                  <a:srgbClr val="FF0000"/>
                </a:solidFill>
              </a:rPr>
              <a:t>整數</a:t>
            </a:r>
            <a:r>
              <a:rPr lang="zh-TW" altLang="en-US" dirty="0" smtClean="0"/>
              <a:t>的簡單程式，輸入後顯示該數字</a:t>
            </a:r>
            <a:r>
              <a:rPr lang="zh-TW" altLang="en-US" dirty="0" smtClean="0">
                <a:solidFill>
                  <a:srgbClr val="FF0000"/>
                </a:solidFill>
              </a:rPr>
              <a:t>乘以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/>
              <a:t>的結果。</a:t>
            </a:r>
            <a:endParaRPr lang="en-US" altLang="zh-TW" dirty="0" smtClean="0"/>
          </a:p>
          <a:p>
            <a:r>
              <a:rPr lang="zh-TW" altLang="en-US" dirty="0" smtClean="0"/>
              <a:t>當使用者輸入不是整數時，用</a:t>
            </a:r>
            <a:r>
              <a:rPr lang="en-US" altLang="zh-TW" dirty="0" smtClean="0"/>
              <a:t>try-catch</a:t>
            </a:r>
            <a:r>
              <a:rPr lang="zh-TW" altLang="en-US" dirty="0" smtClean="0"/>
              <a:t>語法處理錯誤。</a:t>
            </a:r>
            <a:endParaRPr lang="en-US" altLang="zh-TW" dirty="0" smtClean="0"/>
          </a:p>
          <a:p>
            <a:pPr lvl="1"/>
            <a:r>
              <a:rPr lang="zh-TW" altLang="en-US" dirty="0"/>
              <a:t>錯誤處理單純</a:t>
            </a:r>
            <a:r>
              <a:rPr lang="zh-TW" altLang="en-US" dirty="0">
                <a:solidFill>
                  <a:srgbClr val="FF0000"/>
                </a:solidFill>
              </a:rPr>
              <a:t>顯示輸入錯誤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Example12_01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402560"/>
              </p:ext>
            </p:extLst>
          </p:nvPr>
        </p:nvGraphicFramePr>
        <p:xfrm>
          <a:off x="4807319" y="3195782"/>
          <a:ext cx="7070646" cy="326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3" imgW="7635240" imgH="3520440" progId="PBrush">
                  <p:embed/>
                </p:oleObj>
              </mc:Choice>
              <mc:Fallback>
                <p:oleObj name="Bitmap Image" r:id="rId3" imgW="7635240" imgH="3520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7319" y="3195782"/>
                        <a:ext cx="7070646" cy="326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21527" y="1607986"/>
            <a:ext cx="7943274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b="1" dirty="0">
                <a:solidFill>
                  <a:srgbClr val="808080"/>
                </a:solidFill>
                <a:latin typeface="Consolas" panose="020B0609020204030204" pitchFamily="49" charset="0"/>
              </a:rPr>
              <a:t> Auto-generated method stub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Scanner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solidFill>
                  <a:srgbClr val="F2F200"/>
                </a:solidFill>
                <a:latin typeface="Consolas" panose="020B0609020204030204" pitchFamily="49" charset="0"/>
              </a:rPr>
              <a:t>sc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u="sng" dirty="0">
                <a:solidFill>
                  <a:srgbClr val="A7EC2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TW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u="sng" dirty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u="sng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u="sng" dirty="0">
                <a:solidFill>
                  <a:srgbClr val="8DDAF8"/>
                </a:solidFill>
                <a:latin typeface="Consolas" panose="020B0609020204030204" pitchFamily="49" charset="0"/>
              </a:rPr>
              <a:t>in</a:t>
            </a:r>
            <a:r>
              <a:rPr lang="en-US" altLang="zh-TW" b="1" i="1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u="sng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2F200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while</a:t>
            </a:r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請輸入整數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="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	try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7EC2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pt-BR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BR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pt-BR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pt-BR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pt-BR" altLang="zh-TW" b="1" i="1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i="1" dirty="0" smtClean="0">
                <a:solidFill>
                  <a:srgbClr val="F3EC79"/>
                </a:solidFill>
                <a:latin typeface="Consolas" panose="020B0609020204030204" pitchFamily="49" charset="0"/>
              </a:rPr>
              <a:t>num</a:t>
            </a:r>
            <a:r>
              <a:rPr lang="pt-BR" altLang="zh-TW" b="1" i="1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 x 10 = "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i="1" dirty="0">
                <a:solidFill>
                  <a:srgbClr val="F3EC79"/>
                </a:solidFill>
                <a:latin typeface="Consolas" panose="020B0609020204030204" pitchFamily="49" charset="0"/>
              </a:rPr>
              <a:t>num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pt-BR" altLang="zh-TW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i="1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pt-BR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))</a:t>
            </a:r>
            <a:r>
              <a:rPr lang="pt-BR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r>
              <a:rPr lang="en-US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catch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1290C3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	System</a:t>
            </a:r>
            <a:r>
              <a:rPr lang="en-US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輸入錯誤！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printStackTrace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dirty="0" err="1" smtClean="0">
                <a:solidFill>
                  <a:srgbClr val="F3EC79"/>
                </a:solidFill>
                <a:latin typeface="Consolas" panose="020B0609020204030204" pitchFamily="49" charset="0"/>
              </a:rPr>
              <a:t>sc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zh-TW" alt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清除</a:t>
            </a:r>
            <a:r>
              <a:rPr lang="en-US" altLang="zh-TW" dirty="0">
                <a:solidFill>
                  <a:srgbClr val="808080"/>
                </a:solidFill>
                <a:latin typeface="Consolas" panose="020B0609020204030204" pitchFamily="49" charset="0"/>
              </a:rPr>
              <a:t>buffer</a:t>
            </a:r>
            <a:r>
              <a:rPr lang="zh-TW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內殘餘錯誤輸入的資料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608688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Example12_01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回歸主題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認識</a:t>
            </a:r>
            <a:r>
              <a:rPr lang="en-US" altLang="zh-TW" dirty="0" smtClean="0"/>
              <a:t>NIO2 </a:t>
            </a:r>
            <a:r>
              <a:rPr lang="zh-TW" altLang="en-US" dirty="0" smtClean="0"/>
              <a:t>先從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4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5080</TotalTime>
  <Words>1953</Words>
  <Application>Microsoft Office PowerPoint</Application>
  <PresentationFormat>寬螢幕</PresentationFormat>
  <Paragraphs>298</Paragraphs>
  <Slides>28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Arial</vt:lpstr>
      <vt:lpstr>Consolas</vt:lpstr>
      <vt:lpstr>Courier New</vt:lpstr>
      <vt:lpstr>Trebuchet MS</vt:lpstr>
      <vt:lpstr>Wingdings 3</vt:lpstr>
      <vt:lpstr>多面向</vt:lpstr>
      <vt:lpstr>Bitmap Image</vt:lpstr>
      <vt:lpstr>NIO2概要</vt:lpstr>
      <vt:lpstr>NIO2簡介</vt:lpstr>
      <vt:lpstr>在開始前 插播一下 try – catch - finally</vt:lpstr>
      <vt:lpstr>例外處理的機制  try…….catch…..</vt:lpstr>
      <vt:lpstr>Try-catch-finally語法</vt:lpstr>
      <vt:lpstr>Java常見的Exception種類</vt:lpstr>
      <vt:lpstr>練習簡單輸入錯誤檢查</vt:lpstr>
      <vt:lpstr>參考程式碼</vt:lpstr>
      <vt:lpstr>回歸主題 認識NIO2 先從Path開始</vt:lpstr>
      <vt:lpstr>先從樹狀結構談起</vt:lpstr>
      <vt:lpstr>Path試用一下(1/2)</vt:lpstr>
      <vt:lpstr>Path試用一下(2/2)</vt:lpstr>
      <vt:lpstr>Path產生的兩個方式</vt:lpstr>
      <vt:lpstr>NIO2的精華 Files類別</vt:lpstr>
      <vt:lpstr>Files的功用 NIO2 的精華在於 java.nio.file.Files這個 utility class </vt:lpstr>
      <vt:lpstr>試用Files這個utility類別</vt:lpstr>
      <vt:lpstr>Files.copy(Path1, Path2, option)</vt:lpstr>
      <vt:lpstr>Files.creatDirectory(Path);</vt:lpstr>
      <vt:lpstr>Files.move()</vt:lpstr>
      <vt:lpstr>Files.delete(Path); Files.deleteIfExists(Path);</vt:lpstr>
      <vt:lpstr>最重要的 -- 讀/寫一個檔案</vt:lpstr>
      <vt:lpstr>讀取score.csv檔</vt:lpstr>
      <vt:lpstr>讀取後再寫出   ---- 也就是複製的意思</vt:lpstr>
      <vt:lpstr>把讀取的資料存到    Student類別的ArrayList裏</vt:lpstr>
      <vt:lpstr>Student class</vt:lpstr>
      <vt:lpstr>測試用主程式(1)</vt:lpstr>
      <vt:lpstr>測試用主程式(2)</vt:lpstr>
      <vt:lpstr>按照MVC架構去修改看看！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User</cp:lastModifiedBy>
  <cp:revision>146</cp:revision>
  <dcterms:created xsi:type="dcterms:W3CDTF">2020-12-09T08:06:07Z</dcterms:created>
  <dcterms:modified xsi:type="dcterms:W3CDTF">2024-06-05T13:56:00Z</dcterms:modified>
</cp:coreProperties>
</file>