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8" r:id="rId4"/>
    <p:sldId id="259" r:id="rId5"/>
    <p:sldId id="260" r:id="rId6"/>
    <p:sldId id="261" r:id="rId7"/>
    <p:sldId id="262" r:id="rId8"/>
    <p:sldId id="263" r:id="rId9"/>
    <p:sldId id="264" r:id="rId10"/>
    <p:sldId id="300" r:id="rId11"/>
    <p:sldId id="265" r:id="rId12"/>
    <p:sldId id="266" r:id="rId13"/>
    <p:sldId id="269" r:id="rId14"/>
    <p:sldId id="270" r:id="rId15"/>
    <p:sldId id="257" r:id="rId16"/>
    <p:sldId id="271" r:id="rId17"/>
    <p:sldId id="272" r:id="rId18"/>
    <p:sldId id="273" r:id="rId19"/>
    <p:sldId id="274" r:id="rId20"/>
    <p:sldId id="268" r:id="rId21"/>
    <p:sldId id="326" r:id="rId22"/>
    <p:sldId id="275" r:id="rId23"/>
    <p:sldId id="276" r:id="rId24"/>
    <p:sldId id="277" r:id="rId25"/>
    <p:sldId id="280" r:id="rId26"/>
    <p:sldId id="281" r:id="rId27"/>
    <p:sldId id="282" r:id="rId28"/>
    <p:sldId id="283" r:id="rId29"/>
    <p:sldId id="284" r:id="rId30"/>
    <p:sldId id="285" r:id="rId31"/>
    <p:sldId id="305" r:id="rId32"/>
    <p:sldId id="278" r:id="rId33"/>
    <p:sldId id="279" r:id="rId34"/>
    <p:sldId id="286" r:id="rId35"/>
    <p:sldId id="287" r:id="rId36"/>
    <p:sldId id="306" r:id="rId37"/>
    <p:sldId id="289" r:id="rId38"/>
    <p:sldId id="290" r:id="rId39"/>
    <p:sldId id="307" r:id="rId40"/>
    <p:sldId id="291" r:id="rId41"/>
    <p:sldId id="292" r:id="rId42"/>
    <p:sldId id="294" r:id="rId43"/>
    <p:sldId id="295" r:id="rId44"/>
    <p:sldId id="308" r:id="rId45"/>
    <p:sldId id="296" r:id="rId46"/>
    <p:sldId id="288" r:id="rId47"/>
    <p:sldId id="309" r:id="rId48"/>
    <p:sldId id="297" r:id="rId49"/>
    <p:sldId id="301" r:id="rId50"/>
    <p:sldId id="302" r:id="rId51"/>
    <p:sldId id="310" r:id="rId52"/>
    <p:sldId id="299" r:id="rId53"/>
    <p:sldId id="303" r:id="rId54"/>
    <p:sldId id="304" r:id="rId55"/>
    <p:sldId id="328" r:id="rId56"/>
    <p:sldId id="327" r:id="rId57"/>
    <p:sldId id="332" r:id="rId58"/>
    <p:sldId id="329" r:id="rId59"/>
    <p:sldId id="330" r:id="rId60"/>
    <p:sldId id="331" r:id="rId61"/>
    <p:sldId id="333" r:id="rId62"/>
    <p:sldId id="334" r:id="rId63"/>
    <p:sldId id="293" r:id="rId64"/>
    <p:sldId id="311" r:id="rId65"/>
    <p:sldId id="318" r:id="rId66"/>
    <p:sldId id="321" r:id="rId67"/>
    <p:sldId id="312" r:id="rId68"/>
    <p:sldId id="313" r:id="rId69"/>
    <p:sldId id="314" r:id="rId70"/>
    <p:sldId id="315" r:id="rId71"/>
    <p:sldId id="316" r:id="rId72"/>
    <p:sldId id="317" r:id="rId73"/>
    <p:sldId id="319" r:id="rId74"/>
    <p:sldId id="320" r:id="rId75"/>
    <p:sldId id="322" r:id="rId76"/>
    <p:sldId id="323" r:id="rId77"/>
    <p:sldId id="324"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83" d="100"/>
          <a:sy n="83" d="100"/>
        </p:scale>
        <p:origin x="74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2265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261291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248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2347973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1509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782228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218965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197926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22640933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405374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408908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124282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136814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408334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145360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8B51E6E2-D390-461A-88D0-42529C6D1592}" type="datetimeFigureOut">
              <a:rPr lang="zh-TW" altLang="en-US" smtClean="0"/>
              <a:t>2024/6/9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44ED9DE-8A1E-478C-8CDF-8EA799B001D1}" type="slidenum">
              <a:rPr lang="zh-TW" altLang="en-US" smtClean="0"/>
              <a:t>‹#›</a:t>
            </a:fld>
            <a:endParaRPr lang="zh-TW" altLang="en-US"/>
          </a:p>
        </p:txBody>
      </p:sp>
    </p:spTree>
    <p:extLst>
      <p:ext uri="{BB962C8B-B14F-4D97-AF65-F5344CB8AC3E}">
        <p14:creationId xmlns:p14="http://schemas.microsoft.com/office/powerpoint/2010/main" val="355489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51E6E2-D390-461A-88D0-42529C6D1592}" type="datetimeFigureOut">
              <a:rPr lang="zh-TW" altLang="en-US" smtClean="0"/>
              <a:t>2024/6/9</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4ED9DE-8A1E-478C-8CDF-8EA799B001D1}" type="slidenum">
              <a:rPr lang="zh-TW" altLang="en-US" smtClean="0"/>
              <a:t>‹#›</a:t>
            </a:fld>
            <a:endParaRPr lang="zh-TW" altLang="en-US"/>
          </a:p>
        </p:txBody>
      </p:sp>
      <p:sp>
        <p:nvSpPr>
          <p:cNvPr id="8" name="矩形 7"/>
          <p:cNvSpPr/>
          <p:nvPr userDrawn="1"/>
        </p:nvSpPr>
        <p:spPr>
          <a:xfrm>
            <a:off x="530569" y="6406487"/>
            <a:ext cx="2850460" cy="369332"/>
          </a:xfrm>
          <a:prstGeom prst="rect">
            <a:avLst/>
          </a:prstGeom>
        </p:spPr>
        <p:txBody>
          <a:bodyPr wrap="none">
            <a:spAutoFit/>
          </a:bodyPr>
          <a:lstStyle/>
          <a:p>
            <a:r>
              <a:rPr lang="fr-FR" altLang="zh-TW" dirty="0" smtClean="0"/>
              <a:t>https://reurl.cc/WxELMO</a:t>
            </a:r>
            <a:endParaRPr lang="zh-TW" altLang="en-US" dirty="0"/>
          </a:p>
        </p:txBody>
      </p:sp>
      <p:sp>
        <p:nvSpPr>
          <p:cNvPr id="9" name="矩形 8"/>
          <p:cNvSpPr/>
          <p:nvPr userDrawn="1"/>
        </p:nvSpPr>
        <p:spPr>
          <a:xfrm>
            <a:off x="1452082" y="35537"/>
            <a:ext cx="4480714" cy="369332"/>
          </a:xfrm>
          <a:prstGeom prst="rect">
            <a:avLst/>
          </a:prstGeom>
        </p:spPr>
        <p:txBody>
          <a:bodyPr wrap="none">
            <a:spAutoFit/>
          </a:bodyPr>
          <a:lstStyle/>
          <a:p>
            <a:r>
              <a:rPr lang="zh-TW" altLang="en-US" dirty="0" smtClean="0">
                <a:solidFill>
                  <a:srgbClr val="FF0000"/>
                </a:solidFill>
              </a:rPr>
              <a:t>晚到場的同學務必先依照講義安裝</a:t>
            </a:r>
            <a:r>
              <a:rPr lang="en-US" altLang="zh-TW" dirty="0" err="1" smtClean="0">
                <a:solidFill>
                  <a:srgbClr val="FF0000"/>
                </a:solidFill>
              </a:rPr>
              <a:t>MariaDB</a:t>
            </a:r>
            <a:endParaRPr lang="zh-TW" altLang="en-US" dirty="0">
              <a:solidFill>
                <a:srgbClr val="FF0000"/>
              </a:solidFill>
            </a:endParaRPr>
          </a:p>
        </p:txBody>
      </p:sp>
    </p:spTree>
    <p:extLst>
      <p:ext uri="{BB962C8B-B14F-4D97-AF65-F5344CB8AC3E}">
        <p14:creationId xmlns:p14="http://schemas.microsoft.com/office/powerpoint/2010/main" val="670440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0070C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accent5">
              <a:lumMod val="7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ariadb.org/download"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JDBC</a:t>
            </a:r>
            <a:r>
              <a:rPr lang="zh-TW" altLang="zh-TW"/>
              <a:t>串接資料庫</a:t>
            </a:r>
            <a:endParaRPr lang="zh-TW" altLang="en-US" dirty="0"/>
          </a:p>
        </p:txBody>
      </p:sp>
      <p:sp>
        <p:nvSpPr>
          <p:cNvPr id="3" name="副標題 2"/>
          <p:cNvSpPr>
            <a:spLocks noGrp="1"/>
          </p:cNvSpPr>
          <p:nvPr>
            <p:ph type="subTitle" idx="1"/>
          </p:nvPr>
        </p:nvSpPr>
        <p:spPr/>
        <p:txBody>
          <a:bodyPr/>
          <a:lstStyle/>
          <a:p>
            <a:r>
              <a:rPr lang="zh-TW" altLang="en-US" dirty="0" smtClean="0"/>
              <a:t>大量、快速</a:t>
            </a:r>
            <a:r>
              <a:rPr lang="zh-TW" altLang="en-US" dirty="0"/>
              <a:t>、</a:t>
            </a:r>
            <a:r>
              <a:rPr lang="zh-TW" altLang="en-US" dirty="0" smtClean="0"/>
              <a:t>安全的資料存取</a:t>
            </a:r>
            <a:endParaRPr lang="zh-TW" altLang="en-US" dirty="0"/>
          </a:p>
        </p:txBody>
      </p:sp>
      <p:sp>
        <p:nvSpPr>
          <p:cNvPr id="4" name="矩形 3"/>
          <p:cNvSpPr/>
          <p:nvPr/>
        </p:nvSpPr>
        <p:spPr>
          <a:xfrm>
            <a:off x="827704" y="87935"/>
            <a:ext cx="2850460"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altLang="zh-TW" dirty="0"/>
              <a:t>https://reurl.cc/WxELMO</a:t>
            </a:r>
            <a:endParaRPr lang="zh-TW" altLang="en-US" dirty="0"/>
          </a:p>
        </p:txBody>
      </p:sp>
      <p:pic>
        <p:nvPicPr>
          <p:cNvPr id="5" name="圖片 4"/>
          <p:cNvPicPr>
            <a:picLocks noChangeAspect="1"/>
          </p:cNvPicPr>
          <p:nvPr/>
        </p:nvPicPr>
        <p:blipFill>
          <a:blip r:embed="rId2"/>
          <a:stretch>
            <a:fillRect/>
          </a:stretch>
        </p:blipFill>
        <p:spPr>
          <a:xfrm>
            <a:off x="915266" y="457267"/>
            <a:ext cx="1818698" cy="1818698"/>
          </a:xfrm>
          <a:prstGeom prst="rect">
            <a:avLst/>
          </a:prstGeom>
        </p:spPr>
      </p:pic>
    </p:spTree>
    <p:extLst>
      <p:ext uri="{BB962C8B-B14F-4D97-AF65-F5344CB8AC3E}">
        <p14:creationId xmlns:p14="http://schemas.microsoft.com/office/powerpoint/2010/main" val="4282527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資料庫資本認識</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324752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資料庫資本知識</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a:t>資料庫，簡而言之可視為</a:t>
            </a:r>
            <a:r>
              <a:rPr lang="zh-TW" altLang="en-US" b="1" dirty="0">
                <a:solidFill>
                  <a:srgbClr val="FF0000"/>
                </a:solidFill>
              </a:rPr>
              <a:t>電子化的</a:t>
            </a:r>
            <a:r>
              <a:rPr lang="zh-TW" altLang="en-US" b="1" dirty="0" smtClean="0">
                <a:solidFill>
                  <a:srgbClr val="FF0000"/>
                </a:solidFill>
              </a:rPr>
              <a:t>檔案櫃</a:t>
            </a:r>
            <a:endParaRPr lang="en-US" altLang="zh-TW" b="1" dirty="0" smtClean="0">
              <a:solidFill>
                <a:srgbClr val="FF0000"/>
              </a:solidFill>
            </a:endParaRPr>
          </a:p>
          <a:p>
            <a:pPr lvl="1"/>
            <a:r>
              <a:rPr lang="zh-TW" altLang="en-US" dirty="0" smtClean="0"/>
              <a:t>中國講法：數據庫</a:t>
            </a:r>
            <a:endParaRPr lang="en-US" altLang="zh-TW" dirty="0" smtClean="0"/>
          </a:p>
          <a:p>
            <a:pPr lvl="1"/>
            <a:r>
              <a:rPr lang="zh-TW" altLang="en-US" dirty="0"/>
              <a:t>大多數資料庫使用</a:t>
            </a:r>
            <a:r>
              <a:rPr lang="zh-TW" altLang="en-US" b="1" dirty="0">
                <a:solidFill>
                  <a:srgbClr val="FF0000"/>
                </a:solidFill>
              </a:rPr>
              <a:t>結構化查詢語言 </a:t>
            </a:r>
            <a:r>
              <a:rPr lang="en-US" altLang="zh-TW" b="1" dirty="0">
                <a:solidFill>
                  <a:srgbClr val="FF0000"/>
                </a:solidFill>
              </a:rPr>
              <a:t>(SQL) </a:t>
            </a:r>
            <a:r>
              <a:rPr lang="zh-TW" altLang="en-US" dirty="0"/>
              <a:t>來編寫和查詢資料。</a:t>
            </a:r>
            <a:endParaRPr lang="en-US" altLang="zh-TW" dirty="0" smtClean="0"/>
          </a:p>
          <a:p>
            <a:r>
              <a:rPr lang="zh-TW" altLang="en-US" dirty="0" smtClean="0"/>
              <a:t>使用者</a:t>
            </a:r>
            <a:r>
              <a:rPr lang="zh-TW" altLang="en-US" dirty="0"/>
              <a:t>可以對檔案中的資料執行</a:t>
            </a:r>
            <a:r>
              <a:rPr lang="zh-TW" altLang="en-US" b="1" dirty="0">
                <a:solidFill>
                  <a:srgbClr val="FF0000"/>
                </a:solidFill>
              </a:rPr>
              <a:t>新增</a:t>
            </a:r>
            <a:r>
              <a:rPr lang="zh-TW" altLang="en-US" dirty="0"/>
              <a:t>、</a:t>
            </a:r>
            <a:r>
              <a:rPr lang="zh-TW" altLang="en-US" b="1" dirty="0">
                <a:solidFill>
                  <a:srgbClr val="FF0000"/>
                </a:solidFill>
              </a:rPr>
              <a:t>擷取</a:t>
            </a:r>
            <a:r>
              <a:rPr lang="zh-TW" altLang="en-US" dirty="0"/>
              <a:t>、</a:t>
            </a:r>
            <a:r>
              <a:rPr lang="zh-TW" altLang="en-US" b="1" dirty="0">
                <a:solidFill>
                  <a:srgbClr val="FF0000"/>
                </a:solidFill>
              </a:rPr>
              <a:t>更新</a:t>
            </a:r>
            <a:r>
              <a:rPr lang="zh-TW" altLang="en-US" dirty="0"/>
              <a:t>、</a:t>
            </a:r>
            <a:r>
              <a:rPr lang="zh-TW" altLang="en-US" b="1" dirty="0">
                <a:solidFill>
                  <a:srgbClr val="FF0000"/>
                </a:solidFill>
              </a:rPr>
              <a:t>刪除</a:t>
            </a:r>
            <a:r>
              <a:rPr lang="zh-TW" altLang="en-US" dirty="0"/>
              <a:t>等</a:t>
            </a:r>
            <a:r>
              <a:rPr lang="zh-TW" altLang="en-US" dirty="0" smtClean="0"/>
              <a:t>操作。</a:t>
            </a:r>
            <a:endParaRPr lang="en-US" altLang="zh-TW" dirty="0" smtClean="0"/>
          </a:p>
          <a:p>
            <a:r>
              <a:rPr lang="zh-TW" altLang="en-US" dirty="0"/>
              <a:t>資料庫種類不少</a:t>
            </a:r>
            <a:r>
              <a:rPr lang="zh-TW" altLang="en-US" dirty="0" smtClean="0"/>
              <a:t>，兩個主要類別你需要知道：</a:t>
            </a:r>
            <a:endParaRPr lang="en-US" altLang="zh-TW" dirty="0" smtClean="0"/>
          </a:p>
          <a:p>
            <a:r>
              <a:rPr lang="zh-TW" altLang="en-US" dirty="0"/>
              <a:t>關聯式</a:t>
            </a:r>
            <a:r>
              <a:rPr lang="zh-TW" altLang="en-US" dirty="0" smtClean="0"/>
              <a:t>資料庫</a:t>
            </a:r>
            <a:endParaRPr lang="en-US" altLang="zh-TW" dirty="0" smtClean="0"/>
          </a:p>
          <a:p>
            <a:pPr lvl="1">
              <a:lnSpc>
                <a:spcPct val="120000"/>
              </a:lnSpc>
            </a:pPr>
            <a:r>
              <a:rPr lang="zh-TW" altLang="en-US" dirty="0"/>
              <a:t>以</a:t>
            </a:r>
            <a:r>
              <a:rPr lang="zh-TW" altLang="en-US" b="1" u="sng" dirty="0"/>
              <a:t>表格方式</a:t>
            </a:r>
            <a:r>
              <a:rPr lang="zh-TW" altLang="en-US" dirty="0"/>
              <a:t>儲存與呈現資料，再用數學集合論為基礎，將表格之間建立關聯以處理複雜的資料</a:t>
            </a:r>
            <a:r>
              <a:rPr lang="zh-TW" altLang="en-US" dirty="0" smtClean="0"/>
              <a:t>關係</a:t>
            </a:r>
            <a:endParaRPr lang="en-US" altLang="zh-TW" dirty="0" smtClean="0"/>
          </a:p>
          <a:p>
            <a:pPr lvl="1"/>
            <a:r>
              <a:rPr lang="en-US" altLang="zh-TW" dirty="0" err="1" smtClean="0"/>
              <a:t>MariaDB</a:t>
            </a:r>
            <a:r>
              <a:rPr lang="en-US" altLang="zh-TW" dirty="0" smtClean="0"/>
              <a:t>(MySQL</a:t>
            </a:r>
            <a:r>
              <a:rPr lang="en-US" altLang="zh-TW" dirty="0"/>
              <a:t>), Microsoft Access, Microsoft SQL Server, </a:t>
            </a:r>
            <a:r>
              <a:rPr lang="en-US" altLang="zh-TW" dirty="0" smtClean="0"/>
              <a:t>Oracle</a:t>
            </a:r>
            <a:r>
              <a:rPr lang="zh-TW" altLang="en-US" dirty="0" smtClean="0"/>
              <a:t>資料庫</a:t>
            </a:r>
            <a:r>
              <a:rPr lang="en-US" altLang="zh-TW" dirty="0"/>
              <a:t>, </a:t>
            </a:r>
            <a:r>
              <a:rPr lang="en-US" altLang="zh-TW" dirty="0" err="1" smtClean="0"/>
              <a:t>dBASE</a:t>
            </a:r>
            <a:r>
              <a:rPr lang="en-US" altLang="zh-TW" dirty="0" smtClean="0"/>
              <a:t>, Clipper</a:t>
            </a:r>
          </a:p>
          <a:p>
            <a:r>
              <a:rPr lang="zh-TW" altLang="en-US" dirty="0"/>
              <a:t>非關係型資料庫（</a:t>
            </a:r>
            <a:r>
              <a:rPr lang="en-US" altLang="zh-TW" dirty="0"/>
              <a:t>NoSQL</a:t>
            </a:r>
            <a:r>
              <a:rPr lang="zh-TW" altLang="en-US" dirty="0" smtClean="0"/>
              <a:t>）</a:t>
            </a:r>
            <a:endParaRPr lang="en-US" altLang="zh-TW" dirty="0" smtClean="0"/>
          </a:p>
          <a:p>
            <a:pPr lvl="1"/>
            <a:r>
              <a:rPr lang="zh-TW" altLang="en-US" b="1" u="sng" dirty="0"/>
              <a:t>分散式進行資料儲存</a:t>
            </a:r>
            <a:r>
              <a:rPr lang="zh-TW" altLang="en-US" dirty="0"/>
              <a:t>，可區分三大類：鍵值儲存</a:t>
            </a:r>
            <a:r>
              <a:rPr lang="en-US" altLang="zh-TW" dirty="0"/>
              <a:t>(Key-Value)</a:t>
            </a:r>
            <a:r>
              <a:rPr lang="zh-TW" altLang="en-US" dirty="0"/>
              <a:t>、文檔儲存與圖形關係儲存</a:t>
            </a:r>
            <a:endParaRPr lang="en-US" altLang="zh-TW" dirty="0" smtClean="0"/>
          </a:p>
          <a:p>
            <a:pPr lvl="1"/>
            <a:r>
              <a:rPr lang="en-US" altLang="zh-TW" dirty="0" smtClean="0"/>
              <a:t>MongoDB</a:t>
            </a:r>
            <a:r>
              <a:rPr lang="en-US" altLang="zh-TW" dirty="0"/>
              <a:t>, </a:t>
            </a:r>
            <a:r>
              <a:rPr lang="en-US" altLang="zh-TW" dirty="0" err="1"/>
              <a:t>Redis</a:t>
            </a:r>
            <a:endParaRPr lang="zh-TW" altLang="en-US" dirty="0"/>
          </a:p>
        </p:txBody>
      </p:sp>
    </p:spTree>
    <p:extLst>
      <p:ext uri="{BB962C8B-B14F-4D97-AF65-F5344CB8AC3E}">
        <p14:creationId xmlns:p14="http://schemas.microsoft.com/office/powerpoint/2010/main" val="2984099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b="1" dirty="0" smtClean="0">
                <a:latin typeface="+mj-ea"/>
              </a:rPr>
              <a:t>從資料庫系統概念說起</a:t>
            </a:r>
            <a:endParaRPr lang="zh-TW" altLang="en-US" dirty="0"/>
          </a:p>
        </p:txBody>
      </p:sp>
      <p:pic>
        <p:nvPicPr>
          <p:cNvPr id="6" name="圖片 5"/>
          <p:cNvPicPr>
            <a:picLocks noChangeAspect="1"/>
          </p:cNvPicPr>
          <p:nvPr/>
        </p:nvPicPr>
        <p:blipFill>
          <a:blip r:embed="rId2">
            <a:extLst>
              <a:ext uri="{BEBA8EAE-BF5A-486C-A8C5-ECC9F3942E4B}">
                <a14:imgProps xmlns:a14="http://schemas.microsoft.com/office/drawing/2010/main">
                  <a14:imgLayer r:embed="rId3">
                    <a14:imgEffect>
                      <a14:backgroundRemoval t="10352" b="98047" l="3711" r="98047">
                        <a14:foregroundMark x1="66211" y1="22656" x2="66211" y2="22656"/>
                        <a14:foregroundMark x1="60742" y1="36133" x2="60742" y2="36133"/>
                        <a14:foregroundMark x1="58594" y1="40625" x2="58594" y2="40625"/>
                        <a14:foregroundMark x1="55469" y1="63672" x2="55469" y2="63672"/>
                        <a14:foregroundMark x1="66602" y1="64258" x2="66602" y2="64258"/>
                        <a14:foregroundMark x1="70898" y1="57031" x2="70898" y2="57031"/>
                        <a14:foregroundMark x1="73047" y1="54492" x2="73047" y2="54492"/>
                        <a14:foregroundMark x1="28320" y1="41016" x2="28320" y2="41016"/>
                        <a14:foregroundMark x1="34961" y1="41406" x2="34961" y2="41406"/>
                        <a14:foregroundMark x1="40430" y1="41406" x2="40430" y2="41406"/>
                        <a14:foregroundMark x1="37305" y1="41602" x2="37305" y2="41602"/>
                        <a14:foregroundMark x1="38281" y1="41602" x2="38281" y2="41602"/>
                        <a14:foregroundMark x1="38672" y1="41406" x2="38672" y2="41406"/>
                        <a14:foregroundMark x1="36133" y1="41016" x2="36133" y2="41016"/>
                        <a14:foregroundMark x1="39453" y1="41016" x2="39453" y2="41016"/>
                        <a14:foregroundMark x1="52734" y1="35742" x2="52734" y2="35742"/>
                        <a14:foregroundMark x1="48047" y1="34766" x2="48047" y2="34766"/>
                        <a14:foregroundMark x1="49219" y1="40820" x2="49219" y2="41016"/>
                        <a14:foregroundMark x1="32031" y1="41211" x2="32031" y2="41211"/>
                        <a14:foregroundMark x1="50781" y1="44141" x2="50781" y2="44141"/>
                        <a14:foregroundMark x1="50977" y1="50977" x2="50977" y2="50977"/>
                        <a14:foregroundMark x1="42969" y1="41406" x2="42969" y2="41406"/>
                        <a14:foregroundMark x1="62695" y1="66016" x2="62695" y2="66016"/>
                        <a14:foregroundMark x1="68945" y1="30273" x2="68945" y2="30273"/>
                        <a14:foregroundMark x1="53320" y1="24805" x2="53320" y2="24805"/>
                        <a14:foregroundMark x1="49023" y1="24023" x2="49023" y2="24023"/>
                      </a14:backgroundRemoval>
                    </a14:imgEffect>
                  </a14:imgLayer>
                </a14:imgProps>
              </a:ext>
            </a:extLst>
          </a:blip>
          <a:stretch>
            <a:fillRect/>
          </a:stretch>
        </p:blipFill>
        <p:spPr>
          <a:xfrm flipH="1">
            <a:off x="1367441" y="4764931"/>
            <a:ext cx="1820694" cy="1820694"/>
          </a:xfrm>
          <a:prstGeom prst="rect">
            <a:avLst/>
          </a:prstGeom>
        </p:spPr>
      </p:pic>
      <p:pic>
        <p:nvPicPr>
          <p:cNvPr id="7" name="圖片 6"/>
          <p:cNvPicPr>
            <a:picLocks noChangeAspect="1"/>
          </p:cNvPicPr>
          <p:nvPr/>
        </p:nvPicPr>
        <p:blipFill>
          <a:blip r:embed="rId4">
            <a:extLst>
              <a:ext uri="{BEBA8EAE-BF5A-486C-A8C5-ECC9F3942E4B}">
                <a14:imgProps xmlns:a14="http://schemas.microsoft.com/office/drawing/2010/main">
                  <a14:imgLayer r:embed="rId5">
                    <a14:imgEffect>
                      <a14:backgroundRemoval t="2667" b="96000" l="4889" r="95111">
                        <a14:foregroundMark x1="44889" y1="22667" x2="44889" y2="22667"/>
                        <a14:foregroundMark x1="34667" y1="48889" x2="34667" y2="48889"/>
                      </a14:backgroundRemoval>
                    </a14:imgEffect>
                  </a14:imgLayer>
                </a14:imgProps>
              </a:ext>
            </a:extLst>
          </a:blip>
          <a:stretch>
            <a:fillRect/>
          </a:stretch>
        </p:blipFill>
        <p:spPr>
          <a:xfrm>
            <a:off x="1526466" y="1566973"/>
            <a:ext cx="1319617" cy="1319617"/>
          </a:xfrm>
          <a:prstGeom prst="rect">
            <a:avLst/>
          </a:prstGeom>
        </p:spPr>
      </p:pic>
      <p:grpSp>
        <p:nvGrpSpPr>
          <p:cNvPr id="10" name="群組 9"/>
          <p:cNvGrpSpPr/>
          <p:nvPr/>
        </p:nvGrpSpPr>
        <p:grpSpPr>
          <a:xfrm>
            <a:off x="3623493" y="1930400"/>
            <a:ext cx="7052553" cy="4330057"/>
            <a:chOff x="2817679" y="2184089"/>
            <a:chExt cx="7052553" cy="4330057"/>
          </a:xfrm>
        </p:grpSpPr>
        <p:sp>
          <p:nvSpPr>
            <p:cNvPr id="8" name="圓角矩形 7"/>
            <p:cNvSpPr/>
            <p:nvPr/>
          </p:nvSpPr>
          <p:spPr>
            <a:xfrm>
              <a:off x="2817679" y="2399346"/>
              <a:ext cx="7052553" cy="41148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5519728" y="2184089"/>
              <a:ext cx="1723549" cy="461665"/>
            </a:xfrm>
            <a:prstGeom prst="rect">
              <a:avLst/>
            </a:prstGeom>
            <a:solidFill>
              <a:schemeClr val="accent3">
                <a:lumMod val="20000"/>
                <a:lumOff val="80000"/>
              </a:schemeClr>
            </a:solidFill>
            <a:ln>
              <a:solidFill>
                <a:schemeClr val="tx1"/>
              </a:solidFill>
            </a:ln>
          </p:spPr>
          <p:txBody>
            <a:bodyPr wrap="none" rtlCol="0">
              <a:spAutoFit/>
            </a:bodyPr>
            <a:lstStyle/>
            <a:p>
              <a:r>
                <a:rPr lang="zh-TW" altLang="en-US" sz="2400" b="1" dirty="0" smtClean="0">
                  <a:latin typeface="+mj-ea"/>
                  <a:ea typeface="+mj-ea"/>
                </a:rPr>
                <a:t>資料庫系統</a:t>
              </a:r>
              <a:endParaRPr lang="zh-TW" altLang="en-US" sz="2400" b="1" dirty="0">
                <a:latin typeface="+mj-ea"/>
                <a:ea typeface="+mj-ea"/>
              </a:endParaRPr>
            </a:p>
          </p:txBody>
        </p:sp>
      </p:grpSp>
      <p:sp>
        <p:nvSpPr>
          <p:cNvPr id="11" name="圓柱 10"/>
          <p:cNvSpPr/>
          <p:nvPr/>
        </p:nvSpPr>
        <p:spPr>
          <a:xfrm>
            <a:off x="9472099" y="2226782"/>
            <a:ext cx="869304" cy="1157591"/>
          </a:xfrm>
          <a:prstGeom prst="ca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人事</a:t>
            </a:r>
            <a:r>
              <a:rPr lang="en-US" altLang="zh-TW" dirty="0" smtClean="0">
                <a:solidFill>
                  <a:schemeClr val="tx1"/>
                </a:solidFill>
              </a:rPr>
              <a:t/>
            </a:r>
            <a:br>
              <a:rPr lang="en-US" altLang="zh-TW" dirty="0" smtClean="0">
                <a:solidFill>
                  <a:schemeClr val="tx1"/>
                </a:solidFill>
              </a:rPr>
            </a:br>
            <a:r>
              <a:rPr lang="zh-TW" altLang="en-US" dirty="0" smtClean="0">
                <a:solidFill>
                  <a:schemeClr val="tx1"/>
                </a:solidFill>
              </a:rPr>
              <a:t>資料庫</a:t>
            </a:r>
            <a:endParaRPr lang="zh-TW" altLang="en-US" dirty="0">
              <a:solidFill>
                <a:schemeClr val="tx1"/>
              </a:solidFill>
            </a:endParaRPr>
          </a:p>
        </p:txBody>
      </p:sp>
      <p:sp>
        <p:nvSpPr>
          <p:cNvPr id="12" name="圓柱 11"/>
          <p:cNvSpPr/>
          <p:nvPr/>
        </p:nvSpPr>
        <p:spPr>
          <a:xfrm>
            <a:off x="9472099" y="3496783"/>
            <a:ext cx="869304" cy="1157591"/>
          </a:xfrm>
          <a:prstGeom prst="ca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產品</a:t>
            </a:r>
            <a:r>
              <a:rPr lang="en-US" altLang="zh-TW" dirty="0" smtClean="0">
                <a:solidFill>
                  <a:schemeClr val="tx1"/>
                </a:solidFill>
              </a:rPr>
              <a:t/>
            </a:r>
            <a:br>
              <a:rPr lang="en-US" altLang="zh-TW" dirty="0" smtClean="0">
                <a:solidFill>
                  <a:schemeClr val="tx1"/>
                </a:solidFill>
              </a:rPr>
            </a:br>
            <a:r>
              <a:rPr lang="zh-TW" altLang="en-US" dirty="0" smtClean="0">
                <a:solidFill>
                  <a:schemeClr val="tx1"/>
                </a:solidFill>
              </a:rPr>
              <a:t>資料庫</a:t>
            </a:r>
            <a:endParaRPr lang="zh-TW" altLang="en-US" dirty="0">
              <a:solidFill>
                <a:schemeClr val="tx1"/>
              </a:solidFill>
            </a:endParaRPr>
          </a:p>
        </p:txBody>
      </p:sp>
      <p:sp>
        <p:nvSpPr>
          <p:cNvPr id="13" name="圓柱 12"/>
          <p:cNvSpPr/>
          <p:nvPr/>
        </p:nvSpPr>
        <p:spPr>
          <a:xfrm>
            <a:off x="9501225" y="4878620"/>
            <a:ext cx="869304" cy="1157591"/>
          </a:xfrm>
          <a:prstGeom prst="ca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進銷存</a:t>
            </a:r>
            <a:r>
              <a:rPr lang="en-US" altLang="zh-TW" dirty="0" smtClean="0">
                <a:solidFill>
                  <a:schemeClr val="tx1"/>
                </a:solidFill>
              </a:rPr>
              <a:t/>
            </a:r>
            <a:br>
              <a:rPr lang="en-US" altLang="zh-TW" dirty="0" smtClean="0">
                <a:solidFill>
                  <a:schemeClr val="tx1"/>
                </a:solidFill>
              </a:rPr>
            </a:br>
            <a:r>
              <a:rPr lang="zh-TW" altLang="en-US" dirty="0" smtClean="0">
                <a:solidFill>
                  <a:schemeClr val="tx1"/>
                </a:solidFill>
              </a:rPr>
              <a:t>資料庫</a:t>
            </a:r>
            <a:endParaRPr lang="zh-TW" altLang="en-US" dirty="0">
              <a:solidFill>
                <a:schemeClr val="tx1"/>
              </a:solidFill>
            </a:endParaRPr>
          </a:p>
        </p:txBody>
      </p:sp>
      <p:sp>
        <p:nvSpPr>
          <p:cNvPr id="14" name="立方體 13"/>
          <p:cNvSpPr/>
          <p:nvPr/>
        </p:nvSpPr>
        <p:spPr>
          <a:xfrm>
            <a:off x="6127001" y="3567332"/>
            <a:ext cx="2120630" cy="1725093"/>
          </a:xfrm>
          <a:prstGeom prst="cube">
            <a:avLst>
              <a:gd name="adj" fmla="val 12030"/>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smtClean="0">
                <a:latin typeface="+mj-ea"/>
                <a:ea typeface="+mj-ea"/>
              </a:rPr>
              <a:t>資料庫</a:t>
            </a:r>
            <a:endParaRPr lang="en-US" altLang="zh-TW" sz="2000" b="1" dirty="0" smtClean="0">
              <a:latin typeface="+mj-ea"/>
              <a:ea typeface="+mj-ea"/>
            </a:endParaRPr>
          </a:p>
          <a:p>
            <a:pPr algn="ctr"/>
            <a:r>
              <a:rPr lang="zh-TW" altLang="en-US" sz="2000" b="1" dirty="0" smtClean="0">
                <a:latin typeface="+mj-ea"/>
                <a:ea typeface="+mj-ea"/>
              </a:rPr>
              <a:t>管理系統</a:t>
            </a:r>
            <a:endParaRPr lang="en-US" altLang="zh-TW" sz="2000" b="1" dirty="0" smtClean="0">
              <a:latin typeface="+mj-ea"/>
              <a:ea typeface="+mj-ea"/>
            </a:endParaRPr>
          </a:p>
          <a:p>
            <a:pPr algn="ctr"/>
            <a:r>
              <a:rPr lang="en-US" altLang="zh-TW" sz="2000" b="1" dirty="0" smtClean="0">
                <a:latin typeface="+mj-ea"/>
                <a:ea typeface="+mj-ea"/>
              </a:rPr>
              <a:t>(DBMS)</a:t>
            </a:r>
            <a:endParaRPr lang="zh-TW" altLang="en-US" sz="2000" b="1" dirty="0">
              <a:latin typeface="+mj-ea"/>
              <a:ea typeface="+mj-ea"/>
            </a:endParaRPr>
          </a:p>
        </p:txBody>
      </p:sp>
      <p:sp>
        <p:nvSpPr>
          <p:cNvPr id="15" name="流程圖: 內部儲存裝置 14"/>
          <p:cNvSpPr/>
          <p:nvPr/>
        </p:nvSpPr>
        <p:spPr>
          <a:xfrm>
            <a:off x="3831450" y="2485473"/>
            <a:ext cx="1544850" cy="752673"/>
          </a:xfrm>
          <a:prstGeom prst="flowChartInternalStorag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tx1"/>
                </a:solidFill>
                <a:latin typeface="+mj-ea"/>
                <a:ea typeface="+mj-ea"/>
              </a:rPr>
              <a:t>應用程式</a:t>
            </a:r>
            <a:endParaRPr lang="zh-TW" altLang="en-US" b="1" dirty="0">
              <a:solidFill>
                <a:schemeClr val="tx1"/>
              </a:solidFill>
              <a:latin typeface="+mj-ea"/>
              <a:ea typeface="+mj-ea"/>
            </a:endParaRPr>
          </a:p>
        </p:txBody>
      </p:sp>
      <p:sp>
        <p:nvSpPr>
          <p:cNvPr id="16" name="流程圖: 內部儲存裝置 15"/>
          <p:cNvSpPr/>
          <p:nvPr/>
        </p:nvSpPr>
        <p:spPr>
          <a:xfrm>
            <a:off x="3831450" y="3428763"/>
            <a:ext cx="1544850" cy="752673"/>
          </a:xfrm>
          <a:prstGeom prst="flowChartInternalStorage">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solidFill>
                  <a:schemeClr val="tx1"/>
                </a:solidFill>
                <a:latin typeface="+mj-ea"/>
                <a:ea typeface="+mj-ea"/>
              </a:rPr>
              <a:t>應用程式</a:t>
            </a:r>
            <a:endParaRPr lang="zh-TW" altLang="en-US" b="1" dirty="0">
              <a:solidFill>
                <a:schemeClr val="tx1"/>
              </a:solidFill>
              <a:latin typeface="+mj-ea"/>
              <a:ea typeface="+mj-ea"/>
            </a:endParaRPr>
          </a:p>
        </p:txBody>
      </p:sp>
      <p:pic>
        <p:nvPicPr>
          <p:cNvPr id="17" name="圖片 16"/>
          <p:cNvPicPr>
            <a:picLocks noChangeAspect="1"/>
          </p:cNvPicPr>
          <p:nvPr/>
        </p:nvPicPr>
        <p:blipFill>
          <a:blip r:embed="rId4">
            <a:extLst>
              <a:ext uri="{BEBA8EAE-BF5A-486C-A8C5-ECC9F3942E4B}">
                <a14:imgProps xmlns:a14="http://schemas.microsoft.com/office/drawing/2010/main">
                  <a14:imgLayer r:embed="rId5">
                    <a14:imgEffect>
                      <a14:backgroundRemoval t="2667" b="96000" l="4889" r="95111">
                        <a14:foregroundMark x1="44889" y1="22667" x2="44889" y2="22667"/>
                        <a14:foregroundMark x1="34667" y1="48889" x2="34667" y2="48889"/>
                      </a14:backgroundRemoval>
                    </a14:imgEffect>
                  </a14:imgLayer>
                </a14:imgProps>
              </a:ext>
            </a:extLst>
          </a:blip>
          <a:stretch>
            <a:fillRect/>
          </a:stretch>
        </p:blipFill>
        <p:spPr>
          <a:xfrm>
            <a:off x="1476674" y="3034568"/>
            <a:ext cx="1319617" cy="1319617"/>
          </a:xfrm>
          <a:prstGeom prst="rect">
            <a:avLst/>
          </a:prstGeom>
        </p:spPr>
      </p:pic>
      <p:cxnSp>
        <p:nvCxnSpPr>
          <p:cNvPr id="19" name="直線單箭頭接點 18"/>
          <p:cNvCxnSpPr>
            <a:stCxn id="6" idx="1"/>
            <a:endCxn id="14" idx="2"/>
          </p:cNvCxnSpPr>
          <p:nvPr/>
        </p:nvCxnSpPr>
        <p:spPr>
          <a:xfrm flipV="1">
            <a:off x="3188135" y="4533643"/>
            <a:ext cx="2938866" cy="1141635"/>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1" idx="2"/>
          </p:cNvCxnSpPr>
          <p:nvPr/>
        </p:nvCxnSpPr>
        <p:spPr>
          <a:xfrm flipV="1">
            <a:off x="8247631" y="2805578"/>
            <a:ext cx="1224468" cy="1008162"/>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4" idx="5"/>
            <a:endCxn id="12" idx="2"/>
          </p:cNvCxnSpPr>
          <p:nvPr/>
        </p:nvCxnSpPr>
        <p:spPr>
          <a:xfrm flipV="1">
            <a:off x="8247631" y="4075579"/>
            <a:ext cx="1224468" cy="250535"/>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2"/>
          </p:cNvCxnSpPr>
          <p:nvPr/>
        </p:nvCxnSpPr>
        <p:spPr>
          <a:xfrm>
            <a:off x="8247631" y="4587953"/>
            <a:ext cx="1253594" cy="869463"/>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5" idx="3"/>
          </p:cNvCxnSpPr>
          <p:nvPr/>
        </p:nvCxnSpPr>
        <p:spPr>
          <a:xfrm>
            <a:off x="5376300" y="2861810"/>
            <a:ext cx="827202" cy="825752"/>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6" idx="3"/>
          </p:cNvCxnSpPr>
          <p:nvPr/>
        </p:nvCxnSpPr>
        <p:spPr>
          <a:xfrm>
            <a:off x="5376300" y="3805100"/>
            <a:ext cx="750701" cy="258799"/>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2706345" y="2341146"/>
            <a:ext cx="1172117" cy="372936"/>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endCxn id="16" idx="1"/>
          </p:cNvCxnSpPr>
          <p:nvPr/>
        </p:nvCxnSpPr>
        <p:spPr>
          <a:xfrm>
            <a:off x="2623834" y="3707890"/>
            <a:ext cx="1207616" cy="97210"/>
          </a:xfrm>
          <a:prstGeom prst="straightConnector1">
            <a:avLst/>
          </a:prstGeom>
          <a:ln w="762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1750367" y="2701924"/>
            <a:ext cx="877163" cy="369332"/>
          </a:xfrm>
          <a:prstGeom prst="rect">
            <a:avLst/>
          </a:prstGeom>
          <a:noFill/>
        </p:spPr>
        <p:txBody>
          <a:bodyPr wrap="none" rtlCol="0">
            <a:spAutoFit/>
          </a:bodyPr>
          <a:lstStyle/>
          <a:p>
            <a:r>
              <a:rPr lang="zh-TW" altLang="en-US" dirty="0" smtClean="0"/>
              <a:t>使用者</a:t>
            </a:r>
            <a:endParaRPr lang="zh-TW" altLang="en-US" dirty="0"/>
          </a:p>
        </p:txBody>
      </p:sp>
      <p:sp>
        <p:nvSpPr>
          <p:cNvPr id="42" name="文字方塊 41"/>
          <p:cNvSpPr txBox="1"/>
          <p:nvPr/>
        </p:nvSpPr>
        <p:spPr>
          <a:xfrm>
            <a:off x="1702244" y="4169519"/>
            <a:ext cx="877163" cy="369332"/>
          </a:xfrm>
          <a:prstGeom prst="rect">
            <a:avLst/>
          </a:prstGeom>
          <a:noFill/>
        </p:spPr>
        <p:txBody>
          <a:bodyPr wrap="none" rtlCol="0">
            <a:spAutoFit/>
          </a:bodyPr>
          <a:lstStyle/>
          <a:p>
            <a:r>
              <a:rPr lang="zh-TW" altLang="en-US" dirty="0" smtClean="0"/>
              <a:t>使用者</a:t>
            </a:r>
            <a:endParaRPr lang="zh-TW" altLang="en-US" dirty="0"/>
          </a:p>
        </p:txBody>
      </p:sp>
      <p:sp>
        <p:nvSpPr>
          <p:cNvPr id="43" name="文字方塊 42"/>
          <p:cNvSpPr txBox="1"/>
          <p:nvPr/>
        </p:nvSpPr>
        <p:spPr>
          <a:xfrm>
            <a:off x="1526466" y="6216293"/>
            <a:ext cx="877163" cy="369332"/>
          </a:xfrm>
          <a:prstGeom prst="rect">
            <a:avLst/>
          </a:prstGeom>
          <a:noFill/>
        </p:spPr>
        <p:txBody>
          <a:bodyPr wrap="none" rtlCol="0">
            <a:spAutoFit/>
          </a:bodyPr>
          <a:lstStyle/>
          <a:p>
            <a:r>
              <a:rPr lang="zh-TW" altLang="en-US" dirty="0" smtClean="0"/>
              <a:t>管理者</a:t>
            </a:r>
            <a:endParaRPr lang="zh-TW" altLang="en-US" dirty="0"/>
          </a:p>
        </p:txBody>
      </p:sp>
      <p:sp>
        <p:nvSpPr>
          <p:cNvPr id="44" name="文字方塊 43"/>
          <p:cNvSpPr txBox="1"/>
          <p:nvPr/>
        </p:nvSpPr>
        <p:spPr>
          <a:xfrm>
            <a:off x="5885656" y="5349729"/>
            <a:ext cx="2746265" cy="646331"/>
          </a:xfrm>
          <a:prstGeom prst="rect">
            <a:avLst/>
          </a:prstGeom>
          <a:noFill/>
        </p:spPr>
        <p:txBody>
          <a:bodyPr wrap="none" rtlCol="0">
            <a:spAutoFit/>
          </a:bodyPr>
          <a:lstStyle/>
          <a:p>
            <a:r>
              <a:rPr lang="en-US" altLang="zh-TW" dirty="0" smtClean="0"/>
              <a:t>MySQL, Oracle, </a:t>
            </a:r>
            <a:r>
              <a:rPr lang="en-US" altLang="zh-TW" dirty="0" err="1" smtClean="0"/>
              <a:t>MariaDB</a:t>
            </a:r>
            <a:r>
              <a:rPr lang="en-US" altLang="zh-TW" dirty="0" smtClean="0"/>
              <a:t>,</a:t>
            </a:r>
          </a:p>
          <a:p>
            <a:r>
              <a:rPr lang="en-US" altLang="zh-TW" dirty="0" smtClean="0"/>
              <a:t> MongoDB…</a:t>
            </a:r>
            <a:endParaRPr lang="zh-TW" altLang="en-US" dirty="0"/>
          </a:p>
        </p:txBody>
      </p:sp>
    </p:spTree>
    <p:extLst>
      <p:ext uri="{BB962C8B-B14F-4D97-AF65-F5344CB8AC3E}">
        <p14:creationId xmlns:p14="http://schemas.microsoft.com/office/powerpoint/2010/main" val="2237991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程式與資料庫</a:t>
            </a:r>
            <a:r>
              <a:rPr lang="zh-TW" altLang="en-US" dirty="0" smtClean="0"/>
              <a:t>通訊</a:t>
            </a:r>
            <a:r>
              <a:rPr lang="en-US" altLang="zh-TW" dirty="0" smtClean="0"/>
              <a:t>(1/2)</a:t>
            </a:r>
            <a:endParaRPr lang="zh-TW" altLang="en-US" dirty="0"/>
          </a:p>
        </p:txBody>
      </p:sp>
      <p:sp>
        <p:nvSpPr>
          <p:cNvPr id="4" name="內容版面配置區 3"/>
          <p:cNvSpPr>
            <a:spLocks noGrp="1"/>
          </p:cNvSpPr>
          <p:nvPr>
            <p:ph idx="1"/>
          </p:nvPr>
        </p:nvSpPr>
        <p:spPr/>
        <p:txBody>
          <a:bodyPr/>
          <a:lstStyle/>
          <a:p>
            <a:r>
              <a:rPr lang="zh-TW" altLang="en-US" dirty="0"/>
              <a:t>資料庫本身是一個獨立運行的應用程式，所以我們設計的應用程式得利用網路通訊協定對資料庫進行指令交換，以便進行資料的</a:t>
            </a:r>
            <a:r>
              <a:rPr lang="en-US" altLang="zh-TW" dirty="0"/>
              <a:t>CRUD(Create, Retrieve, Update, Delete</a:t>
            </a:r>
            <a:r>
              <a:rPr lang="en-US" altLang="zh-TW" dirty="0" smtClean="0"/>
              <a:t>)</a:t>
            </a:r>
          </a:p>
          <a:p>
            <a:endParaRPr lang="en-US" altLang="zh-TW" dirty="0"/>
          </a:p>
          <a:p>
            <a:endParaRPr lang="en-US" altLang="zh-TW" dirty="0" smtClean="0"/>
          </a:p>
          <a:p>
            <a:endParaRPr lang="en-US" altLang="zh-TW" dirty="0" smtClean="0"/>
          </a:p>
          <a:p>
            <a:r>
              <a:rPr lang="zh-TW" altLang="en-US" dirty="0" smtClean="0"/>
              <a:t>但</a:t>
            </a:r>
            <a:r>
              <a:rPr lang="zh-TW" altLang="en-US" dirty="0"/>
              <a:t>實際上我們會使用一組</a:t>
            </a:r>
            <a:r>
              <a:rPr lang="zh-TW" altLang="en-US" b="1" dirty="0"/>
              <a:t>專門與資料庫進行通訊協定的類別庫</a:t>
            </a:r>
            <a:r>
              <a:rPr lang="zh-TW" altLang="en-US" dirty="0"/>
              <a:t>來簡化與資料庫溝通的程式</a:t>
            </a:r>
            <a:r>
              <a:rPr lang="zh-TW" altLang="en-US" dirty="0" smtClean="0"/>
              <a:t>撰寫</a:t>
            </a:r>
            <a:endParaRPr lang="en-US" altLang="zh-TW" dirty="0"/>
          </a:p>
          <a:p>
            <a:endParaRPr lang="zh-TW" altLang="en-US" dirty="0"/>
          </a:p>
        </p:txBody>
      </p:sp>
      <p:sp>
        <p:nvSpPr>
          <p:cNvPr id="5" name="立方體 4"/>
          <p:cNvSpPr/>
          <p:nvPr/>
        </p:nvSpPr>
        <p:spPr>
          <a:xfrm>
            <a:off x="2059710" y="3193440"/>
            <a:ext cx="201352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6" name="圓柱 5"/>
          <p:cNvSpPr/>
          <p:nvPr/>
        </p:nvSpPr>
        <p:spPr>
          <a:xfrm>
            <a:off x="6452033" y="3031804"/>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8" name="直線單箭頭接點 7"/>
          <p:cNvCxnSpPr>
            <a:stCxn id="5" idx="5"/>
            <a:endCxn id="6" idx="2"/>
          </p:cNvCxnSpPr>
          <p:nvPr/>
        </p:nvCxnSpPr>
        <p:spPr>
          <a:xfrm>
            <a:off x="4073237" y="3460140"/>
            <a:ext cx="2378796" cy="19628"/>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4759933" y="3157513"/>
            <a:ext cx="1005403" cy="338554"/>
          </a:xfrm>
          <a:prstGeom prst="rect">
            <a:avLst/>
          </a:prstGeom>
          <a:no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15" name="立方體 14"/>
          <p:cNvSpPr/>
          <p:nvPr/>
        </p:nvSpPr>
        <p:spPr>
          <a:xfrm>
            <a:off x="1990436" y="5616134"/>
            <a:ext cx="2013527" cy="711200"/>
          </a:xfrm>
          <a:prstGeom prst="cub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類別庫</a:t>
            </a:r>
          </a:p>
        </p:txBody>
      </p:sp>
      <p:sp>
        <p:nvSpPr>
          <p:cNvPr id="16" name="圓柱 15"/>
          <p:cNvSpPr/>
          <p:nvPr/>
        </p:nvSpPr>
        <p:spPr>
          <a:xfrm>
            <a:off x="6452033" y="5431407"/>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17" name="直線單箭頭接點 16"/>
          <p:cNvCxnSpPr>
            <a:stCxn id="15" idx="5"/>
            <a:endCxn id="16" idx="2"/>
          </p:cNvCxnSpPr>
          <p:nvPr/>
        </p:nvCxnSpPr>
        <p:spPr>
          <a:xfrm flipV="1">
            <a:off x="4003963" y="5879371"/>
            <a:ext cx="2448070" cy="3463"/>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4759933" y="5449532"/>
            <a:ext cx="1005403" cy="338554"/>
          </a:xfrm>
          <a:prstGeom prst="rect">
            <a:avLst/>
          </a:prstGeom>
          <a:no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19" name="立方體 18"/>
          <p:cNvSpPr/>
          <p:nvPr/>
        </p:nvSpPr>
        <p:spPr>
          <a:xfrm>
            <a:off x="1990436" y="4976914"/>
            <a:ext cx="201352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20" name="上-下雙向箭號 19"/>
          <p:cNvSpPr/>
          <p:nvPr/>
        </p:nvSpPr>
        <p:spPr>
          <a:xfrm>
            <a:off x="3460429" y="5502963"/>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24407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p:cNvSpPr txBox="1"/>
          <p:nvPr/>
        </p:nvSpPr>
        <p:spPr>
          <a:xfrm>
            <a:off x="5419059" y="5141602"/>
            <a:ext cx="1005403" cy="338554"/>
          </a:xfrm>
          <a:prstGeom prst="rect">
            <a:avLst/>
          </a:prstGeom>
          <a:solidFill>
            <a:schemeClr val="bg1"/>
          </a:solid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3" name="內容版面配置區 2"/>
          <p:cNvSpPr>
            <a:spLocks noGrp="1"/>
          </p:cNvSpPr>
          <p:nvPr>
            <p:ph idx="1"/>
          </p:nvPr>
        </p:nvSpPr>
        <p:spPr/>
        <p:txBody>
          <a:bodyPr/>
          <a:lstStyle/>
          <a:p>
            <a:r>
              <a:rPr lang="zh-TW" altLang="en-US" dirty="0" smtClean="0"/>
              <a:t>但上面的方式還有問題：</a:t>
            </a:r>
            <a:endParaRPr lang="en-US" altLang="zh-TW" dirty="0" smtClean="0"/>
          </a:p>
          <a:p>
            <a:pPr lvl="1"/>
            <a:r>
              <a:rPr lang="zh-TW" altLang="en-US" dirty="0" smtClean="0"/>
              <a:t>不同</a:t>
            </a:r>
            <a:r>
              <a:rPr lang="zh-TW" altLang="en-US" dirty="0"/>
              <a:t>廠商資料庫的通訊協定都不一樣，需使用不同類別庫撰寫</a:t>
            </a:r>
            <a:r>
              <a:rPr lang="zh-TW" altLang="en-US" dirty="0" smtClean="0"/>
              <a:t>程式</a:t>
            </a:r>
            <a:endParaRPr lang="en-US" altLang="zh-TW" dirty="0" smtClean="0"/>
          </a:p>
          <a:p>
            <a:pPr lvl="1"/>
            <a:r>
              <a:rPr lang="zh-TW" altLang="en-US" dirty="0" smtClean="0"/>
              <a:t>遇到</a:t>
            </a:r>
            <a:r>
              <a:rPr lang="zh-TW" altLang="en-US" dirty="0"/>
              <a:t>更換資料庫，程式碼也幾乎跟著要</a:t>
            </a:r>
            <a:r>
              <a:rPr lang="zh-TW" altLang="en-US" dirty="0" smtClean="0"/>
              <a:t>重寫</a:t>
            </a:r>
            <a:endParaRPr lang="en-US" altLang="zh-TW" dirty="0" smtClean="0"/>
          </a:p>
          <a:p>
            <a:pPr lvl="1"/>
            <a:r>
              <a:rPr lang="zh-TW" altLang="en-US" dirty="0" smtClean="0"/>
              <a:t>應用程式</a:t>
            </a:r>
            <a:r>
              <a:rPr lang="zh-TW" altLang="en-US" dirty="0"/>
              <a:t>被類別庫綁死，跨平台議題</a:t>
            </a:r>
            <a:r>
              <a:rPr lang="zh-TW" altLang="en-US" dirty="0" smtClean="0"/>
              <a:t>考量</a:t>
            </a:r>
            <a:endParaRPr lang="en-US" altLang="zh-TW" dirty="0" smtClean="0"/>
          </a:p>
          <a:p>
            <a:r>
              <a:rPr lang="zh-TW" altLang="en-US" dirty="0" smtClean="0"/>
              <a:t>解決</a:t>
            </a:r>
            <a:r>
              <a:rPr lang="zh-TW" altLang="en-US" dirty="0"/>
              <a:t>：</a:t>
            </a:r>
          </a:p>
        </p:txBody>
      </p:sp>
      <p:sp>
        <p:nvSpPr>
          <p:cNvPr id="10" name="立方體 9"/>
          <p:cNvSpPr/>
          <p:nvPr/>
        </p:nvSpPr>
        <p:spPr>
          <a:xfrm>
            <a:off x="1662547" y="5285536"/>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JDBC</a:t>
            </a:r>
            <a:r>
              <a:rPr lang="zh-TW" altLang="en-US" dirty="0" smtClean="0"/>
              <a:t>驅動程式</a:t>
            </a:r>
            <a:endParaRPr lang="zh-TW" altLang="en-US" dirty="0"/>
          </a:p>
        </p:txBody>
      </p:sp>
      <p:sp>
        <p:nvSpPr>
          <p:cNvPr id="2" name="標題 1"/>
          <p:cNvSpPr>
            <a:spLocks noGrp="1"/>
          </p:cNvSpPr>
          <p:nvPr>
            <p:ph type="title"/>
          </p:nvPr>
        </p:nvSpPr>
        <p:spPr/>
        <p:txBody>
          <a:bodyPr/>
          <a:lstStyle/>
          <a:p>
            <a:r>
              <a:rPr lang="zh-TW" altLang="en-US" dirty="0"/>
              <a:t>程式與資料庫</a:t>
            </a:r>
            <a:r>
              <a:rPr lang="zh-TW" altLang="en-US" dirty="0" smtClean="0"/>
              <a:t>通訊</a:t>
            </a:r>
            <a:r>
              <a:rPr lang="en-US" altLang="zh-TW" dirty="0" smtClean="0"/>
              <a:t>(2/2)</a:t>
            </a:r>
            <a:endParaRPr lang="zh-TW" altLang="en-US" dirty="0"/>
          </a:p>
        </p:txBody>
      </p:sp>
      <p:sp>
        <p:nvSpPr>
          <p:cNvPr id="5" name="圓柱 4"/>
          <p:cNvSpPr/>
          <p:nvPr/>
        </p:nvSpPr>
        <p:spPr>
          <a:xfrm>
            <a:off x="7070870" y="5100809"/>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6" name="直線單箭頭接點 5"/>
          <p:cNvCxnSpPr>
            <a:stCxn id="10" idx="5"/>
            <a:endCxn id="5" idx="2"/>
          </p:cNvCxnSpPr>
          <p:nvPr/>
        </p:nvCxnSpPr>
        <p:spPr>
          <a:xfrm flipV="1">
            <a:off x="4410363" y="5548773"/>
            <a:ext cx="2660507" cy="3463"/>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5131636" y="5125752"/>
            <a:ext cx="1595309" cy="338554"/>
          </a:xfrm>
          <a:prstGeom prst="rect">
            <a:avLst/>
          </a:prstGeom>
          <a:solidFill>
            <a:schemeClr val="bg1"/>
          </a:solidFill>
        </p:spPr>
        <p:txBody>
          <a:bodyPr wrap="none" rtlCol="0">
            <a:spAutoFit/>
          </a:bodyPr>
          <a:lstStyle/>
          <a:p>
            <a:r>
              <a:rPr lang="en-US" altLang="zh-TW" sz="1600" dirty="0" smtClean="0">
                <a:solidFill>
                  <a:srgbClr val="FF0000"/>
                </a:solidFill>
              </a:rPr>
              <a:t>MySQL</a:t>
            </a:r>
            <a:r>
              <a:rPr lang="zh-TW" altLang="en-US" sz="1600" dirty="0" smtClean="0">
                <a:solidFill>
                  <a:srgbClr val="FF0000"/>
                </a:solidFill>
              </a:rPr>
              <a:t>通訊協定</a:t>
            </a:r>
            <a:endParaRPr lang="zh-TW" altLang="en-US" sz="1600" dirty="0">
              <a:solidFill>
                <a:srgbClr val="FF0000"/>
              </a:solidFill>
            </a:endParaRPr>
          </a:p>
        </p:txBody>
      </p:sp>
      <p:sp>
        <p:nvSpPr>
          <p:cNvPr id="17" name="立方體 16"/>
          <p:cNvSpPr/>
          <p:nvPr/>
        </p:nvSpPr>
        <p:spPr>
          <a:xfrm>
            <a:off x="1662547" y="5285536"/>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MySQL JDBC</a:t>
            </a:r>
            <a:r>
              <a:rPr lang="zh-TW" altLang="en-US" dirty="0" smtClean="0"/>
              <a:t>驅動程式</a:t>
            </a:r>
            <a:endParaRPr lang="zh-TW" altLang="en-US" dirty="0"/>
          </a:p>
        </p:txBody>
      </p:sp>
      <p:sp>
        <p:nvSpPr>
          <p:cNvPr id="18" name="文字方塊 17"/>
          <p:cNvSpPr txBox="1"/>
          <p:nvPr/>
        </p:nvSpPr>
        <p:spPr>
          <a:xfrm>
            <a:off x="5112989" y="5199264"/>
            <a:ext cx="1604927" cy="338554"/>
          </a:xfrm>
          <a:prstGeom prst="rect">
            <a:avLst/>
          </a:prstGeom>
          <a:solidFill>
            <a:schemeClr val="bg1"/>
          </a:solidFill>
        </p:spPr>
        <p:txBody>
          <a:bodyPr wrap="none" rtlCol="0">
            <a:spAutoFit/>
          </a:bodyPr>
          <a:lstStyle/>
          <a:p>
            <a:r>
              <a:rPr lang="en-US" altLang="zh-TW" sz="1600" dirty="0" smtClean="0">
                <a:solidFill>
                  <a:srgbClr val="FF0000"/>
                </a:solidFill>
              </a:rPr>
              <a:t>Oracle</a:t>
            </a:r>
            <a:r>
              <a:rPr lang="zh-TW" altLang="en-US" sz="1600" dirty="0" smtClean="0">
                <a:solidFill>
                  <a:srgbClr val="FF0000"/>
                </a:solidFill>
              </a:rPr>
              <a:t>通訊協定</a:t>
            </a:r>
            <a:endParaRPr lang="zh-TW" altLang="en-US" sz="1600" dirty="0">
              <a:solidFill>
                <a:srgbClr val="FF0000"/>
              </a:solidFill>
            </a:endParaRPr>
          </a:p>
        </p:txBody>
      </p:sp>
      <p:sp>
        <p:nvSpPr>
          <p:cNvPr id="19" name="立方體 18"/>
          <p:cNvSpPr/>
          <p:nvPr/>
        </p:nvSpPr>
        <p:spPr>
          <a:xfrm>
            <a:off x="1646017" y="5281433"/>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Oracle JDBC</a:t>
            </a:r>
            <a:r>
              <a:rPr lang="zh-TW" altLang="en-US" dirty="0" smtClean="0"/>
              <a:t>驅動程式</a:t>
            </a:r>
            <a:endParaRPr lang="zh-TW" altLang="en-US" dirty="0"/>
          </a:p>
        </p:txBody>
      </p:sp>
      <p:sp>
        <p:nvSpPr>
          <p:cNvPr id="4" name="立方體 3"/>
          <p:cNvSpPr/>
          <p:nvPr/>
        </p:nvSpPr>
        <p:spPr>
          <a:xfrm>
            <a:off x="1649471" y="4657004"/>
            <a:ext cx="2747818" cy="711200"/>
          </a:xfrm>
          <a:prstGeom prst="cub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JDBC</a:t>
            </a:r>
            <a:r>
              <a:rPr lang="zh-TW" altLang="en-US" dirty="0" smtClean="0"/>
              <a:t>標準</a:t>
            </a:r>
            <a:r>
              <a:rPr lang="en-US" altLang="zh-TW" dirty="0" smtClean="0"/>
              <a:t>API</a:t>
            </a:r>
            <a:endParaRPr lang="zh-TW" altLang="en-US" dirty="0"/>
          </a:p>
        </p:txBody>
      </p:sp>
      <p:sp>
        <p:nvSpPr>
          <p:cNvPr id="8" name="立方體 7"/>
          <p:cNvSpPr/>
          <p:nvPr/>
        </p:nvSpPr>
        <p:spPr>
          <a:xfrm>
            <a:off x="1649471" y="4017784"/>
            <a:ext cx="274781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15" name="上-下雙向箭號 14"/>
          <p:cNvSpPr/>
          <p:nvPr/>
        </p:nvSpPr>
        <p:spPr>
          <a:xfrm>
            <a:off x="3986630" y="5168262"/>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上-下雙向箭號 8"/>
          <p:cNvSpPr/>
          <p:nvPr/>
        </p:nvSpPr>
        <p:spPr>
          <a:xfrm>
            <a:off x="3986630" y="4523743"/>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115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JDBC</a:t>
            </a:r>
            <a:r>
              <a:rPr lang="zh-TW" altLang="en-US" dirty="0"/>
              <a:t>是什麼</a:t>
            </a:r>
            <a:r>
              <a:rPr lang="en-US" altLang="zh-TW" dirty="0" smtClean="0"/>
              <a:t>?</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a:t>JDBC</a:t>
            </a:r>
            <a:r>
              <a:rPr lang="zh-TW" altLang="en-US" dirty="0"/>
              <a:t>（</a:t>
            </a:r>
            <a:r>
              <a:rPr lang="en-US" altLang="zh-TW" u="sng" dirty="0">
                <a:solidFill>
                  <a:srgbClr val="FF0000"/>
                </a:solidFill>
              </a:rPr>
              <a:t>J</a:t>
            </a:r>
            <a:r>
              <a:rPr lang="en-US" altLang="zh-TW" dirty="0"/>
              <a:t>ava </a:t>
            </a:r>
            <a:r>
              <a:rPr lang="en-US" altLang="zh-TW" u="sng" dirty="0" err="1">
                <a:solidFill>
                  <a:srgbClr val="FF0000"/>
                </a:solidFill>
              </a:rPr>
              <a:t>D</a:t>
            </a:r>
            <a:r>
              <a:rPr lang="en-US" altLang="zh-TW" dirty="0" err="1"/>
              <a:t>ata</a:t>
            </a:r>
            <a:r>
              <a:rPr lang="en-US" altLang="zh-TW" b="1" dirty="0" err="1">
                <a:solidFill>
                  <a:srgbClr val="FF0000"/>
                </a:solidFill>
              </a:rPr>
              <a:t>B</a:t>
            </a:r>
            <a:r>
              <a:rPr lang="en-US" altLang="zh-TW" dirty="0" err="1"/>
              <a:t>ase</a:t>
            </a:r>
            <a:r>
              <a:rPr lang="en-US" altLang="zh-TW" dirty="0"/>
              <a:t> </a:t>
            </a:r>
            <a:r>
              <a:rPr lang="en-US" altLang="zh-TW" u="sng" dirty="0">
                <a:solidFill>
                  <a:srgbClr val="FF0000"/>
                </a:solidFill>
              </a:rPr>
              <a:t>C</a:t>
            </a:r>
            <a:r>
              <a:rPr lang="en-US" altLang="zh-TW" dirty="0"/>
              <a:t>onnectivity</a:t>
            </a:r>
            <a:r>
              <a:rPr lang="zh-TW" altLang="en-US" dirty="0"/>
              <a:t>）是用於執行 </a:t>
            </a:r>
            <a:r>
              <a:rPr lang="en-US" altLang="zh-TW" dirty="0"/>
              <a:t>SQL </a:t>
            </a:r>
            <a:r>
              <a:rPr lang="zh-TW" altLang="en-US" dirty="0"/>
              <a:t>的 </a:t>
            </a:r>
            <a:r>
              <a:rPr lang="en-US" altLang="zh-TW" dirty="0"/>
              <a:t>Java </a:t>
            </a:r>
            <a:r>
              <a:rPr lang="zh-TW" altLang="en-US" dirty="0"/>
              <a:t>解決方案</a:t>
            </a:r>
            <a:endParaRPr lang="en-US" altLang="zh-TW" dirty="0" smtClean="0"/>
          </a:p>
          <a:p>
            <a:r>
              <a:rPr lang="en-US" altLang="zh-TW" dirty="0" smtClean="0"/>
              <a:t>JDBC </a:t>
            </a:r>
            <a:r>
              <a:rPr lang="en-US" altLang="zh-TW" dirty="0"/>
              <a:t>API</a:t>
            </a:r>
            <a:r>
              <a:rPr lang="zh-TW" altLang="en-US" dirty="0"/>
              <a:t>是一個</a:t>
            </a:r>
            <a:r>
              <a:rPr lang="en-US" altLang="zh-TW" dirty="0"/>
              <a:t>Java API</a:t>
            </a:r>
            <a:r>
              <a:rPr lang="zh-TW" altLang="en-US" dirty="0"/>
              <a:t>，可以存取任何型別表列資料，特別是儲存在關聯式資料庫中的資料</a:t>
            </a:r>
            <a:r>
              <a:rPr lang="zh-TW" altLang="en-US" dirty="0" smtClean="0"/>
              <a:t>。</a:t>
            </a:r>
            <a:endParaRPr lang="en-US" altLang="zh-TW" dirty="0" smtClean="0"/>
          </a:p>
          <a:p>
            <a:r>
              <a:rPr lang="en-US" altLang="zh-TW" dirty="0"/>
              <a:t>JDBC</a:t>
            </a:r>
            <a:r>
              <a:rPr lang="zh-TW" altLang="en-US" dirty="0"/>
              <a:t>標準</a:t>
            </a:r>
            <a:r>
              <a:rPr lang="en-US" altLang="zh-TW" dirty="0"/>
              <a:t>API</a:t>
            </a:r>
            <a:r>
              <a:rPr lang="zh-TW" altLang="en-US" dirty="0"/>
              <a:t>分為兩個</a:t>
            </a:r>
            <a:r>
              <a:rPr lang="zh-TW" altLang="en-US" dirty="0" smtClean="0"/>
              <a:t>部分</a:t>
            </a:r>
            <a:endParaRPr lang="en-US" altLang="zh-TW" dirty="0" smtClean="0"/>
          </a:p>
          <a:p>
            <a:pPr lvl="1"/>
            <a:r>
              <a:rPr lang="en-US" altLang="zh-TW" dirty="0" smtClean="0"/>
              <a:t>JDBC</a:t>
            </a:r>
            <a:r>
              <a:rPr lang="zh-TW" altLang="en-US" dirty="0"/>
              <a:t>應用程式開發者介面</a:t>
            </a:r>
            <a:r>
              <a:rPr lang="en-US" altLang="zh-TW" dirty="0"/>
              <a:t>(Application Developer Interface</a:t>
            </a:r>
            <a:r>
              <a:rPr lang="en-US" altLang="zh-TW" dirty="0" smtClean="0"/>
              <a:t>)</a:t>
            </a:r>
          </a:p>
          <a:p>
            <a:pPr lvl="1"/>
            <a:r>
              <a:rPr lang="en-US" altLang="zh-TW" dirty="0" smtClean="0"/>
              <a:t>JDBC</a:t>
            </a:r>
            <a:r>
              <a:rPr lang="zh-TW" altLang="en-US" dirty="0"/>
              <a:t>驅動程式開發者介面</a:t>
            </a:r>
            <a:r>
              <a:rPr lang="en-US" altLang="zh-TW" dirty="0"/>
              <a:t>(Drive Developer Interface</a:t>
            </a:r>
            <a:r>
              <a:rPr lang="en-US" altLang="zh-TW" dirty="0" smtClean="0">
                <a:solidFill>
                  <a:srgbClr val="C00000"/>
                </a:solidFill>
              </a:rPr>
              <a:t>)(</a:t>
            </a:r>
            <a:r>
              <a:rPr lang="zh-TW" altLang="en-US" dirty="0" smtClean="0">
                <a:solidFill>
                  <a:srgbClr val="C00000"/>
                </a:solidFill>
              </a:rPr>
              <a:t>驅動程式</a:t>
            </a:r>
            <a:r>
              <a:rPr lang="zh-TW" altLang="en-US" dirty="0">
                <a:solidFill>
                  <a:srgbClr val="C00000"/>
                </a:solidFill>
              </a:rPr>
              <a:t>為資料庫廠商實作，一般開發者無須</a:t>
            </a:r>
            <a:r>
              <a:rPr lang="zh-TW" altLang="en-US" dirty="0" smtClean="0">
                <a:solidFill>
                  <a:srgbClr val="C00000"/>
                </a:solidFill>
              </a:rPr>
              <a:t>瞭解</a:t>
            </a:r>
            <a:r>
              <a:rPr lang="en-US" altLang="zh-TW" dirty="0" smtClean="0">
                <a:solidFill>
                  <a:srgbClr val="C00000"/>
                </a:solidFill>
              </a:rPr>
              <a:t>)</a:t>
            </a:r>
          </a:p>
          <a:p>
            <a:r>
              <a:rPr lang="en-US" altLang="zh-TW" dirty="0" smtClean="0"/>
              <a:t>JDBC</a:t>
            </a:r>
            <a:r>
              <a:rPr lang="zh-TW" altLang="en-US" dirty="0"/>
              <a:t>代表</a:t>
            </a:r>
            <a:r>
              <a:rPr lang="en-US" altLang="zh-TW" dirty="0"/>
              <a:t>Java</a:t>
            </a:r>
            <a:r>
              <a:rPr lang="zh-TW" altLang="en-US" dirty="0"/>
              <a:t>資料庫連線。</a:t>
            </a:r>
          </a:p>
          <a:p>
            <a:r>
              <a:rPr lang="en-US" altLang="zh-TW" dirty="0" smtClean="0"/>
              <a:t>JDBC</a:t>
            </a:r>
            <a:r>
              <a:rPr lang="zh-TW" altLang="en-US" dirty="0"/>
              <a:t>庫中所包含的</a:t>
            </a:r>
            <a:r>
              <a:rPr lang="en-US" altLang="zh-TW" dirty="0"/>
              <a:t>API</a:t>
            </a:r>
            <a:r>
              <a:rPr lang="zh-TW" altLang="en-US" dirty="0"/>
              <a:t>通常與資料庫使用於：</a:t>
            </a:r>
          </a:p>
          <a:p>
            <a:pPr lvl="1"/>
            <a:r>
              <a:rPr lang="zh-TW" altLang="en-US" dirty="0" smtClean="0"/>
              <a:t>連線</a:t>
            </a:r>
            <a:r>
              <a:rPr lang="zh-TW" altLang="en-US" dirty="0"/>
              <a:t>到資料庫</a:t>
            </a:r>
          </a:p>
          <a:p>
            <a:pPr lvl="1"/>
            <a:r>
              <a:rPr lang="zh-TW" altLang="en-US" dirty="0" smtClean="0"/>
              <a:t>建立</a:t>
            </a:r>
            <a:r>
              <a:rPr lang="en-US" altLang="zh-TW" dirty="0" smtClean="0"/>
              <a:t>SQL</a:t>
            </a:r>
            <a:r>
              <a:rPr lang="zh-TW" altLang="en-US" dirty="0"/>
              <a:t>或</a:t>
            </a:r>
            <a:r>
              <a:rPr lang="en-US" altLang="zh-TW" dirty="0"/>
              <a:t>MySQL</a:t>
            </a:r>
            <a:r>
              <a:rPr lang="zh-TW" altLang="en-US" dirty="0"/>
              <a:t>語句</a:t>
            </a:r>
          </a:p>
          <a:p>
            <a:pPr lvl="1"/>
            <a:r>
              <a:rPr lang="zh-TW" altLang="en-US" dirty="0"/>
              <a:t>在資料庫中執行</a:t>
            </a:r>
            <a:r>
              <a:rPr lang="en-US" altLang="zh-TW" dirty="0"/>
              <a:t>SQL</a:t>
            </a:r>
            <a:r>
              <a:rPr lang="zh-TW" altLang="en-US" dirty="0"/>
              <a:t>或</a:t>
            </a:r>
            <a:r>
              <a:rPr lang="en-US" altLang="zh-TW" dirty="0"/>
              <a:t>MySQL</a:t>
            </a:r>
            <a:r>
              <a:rPr lang="zh-TW" altLang="en-US" dirty="0"/>
              <a:t>查詢</a:t>
            </a:r>
          </a:p>
          <a:p>
            <a:pPr lvl="1"/>
            <a:r>
              <a:rPr lang="zh-TW" altLang="en-US" dirty="0"/>
              <a:t>檢視和修改資料庫中的資料記錄</a:t>
            </a:r>
          </a:p>
        </p:txBody>
      </p:sp>
    </p:spTree>
    <p:extLst>
      <p:ext uri="{BB962C8B-B14F-4D97-AF65-F5344CB8AC3E}">
        <p14:creationId xmlns:p14="http://schemas.microsoft.com/office/powerpoint/2010/main" val="2985574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四種</a:t>
            </a:r>
            <a:r>
              <a:rPr lang="en-US" altLang="zh-TW" dirty="0"/>
              <a:t>JDBC </a:t>
            </a:r>
            <a:r>
              <a:rPr lang="en-US" altLang="zh-TW" dirty="0" smtClean="0"/>
              <a:t>Driver(1/4)</a:t>
            </a:r>
            <a:endParaRPr lang="zh-TW" altLang="en-US" dirty="0"/>
          </a:p>
        </p:txBody>
      </p:sp>
      <p:sp>
        <p:nvSpPr>
          <p:cNvPr id="3" name="內容版面配置區 2"/>
          <p:cNvSpPr>
            <a:spLocks noGrp="1"/>
          </p:cNvSpPr>
          <p:nvPr>
            <p:ph idx="1"/>
          </p:nvPr>
        </p:nvSpPr>
        <p:spPr/>
        <p:txBody>
          <a:bodyPr/>
          <a:lstStyle/>
          <a:p>
            <a:r>
              <a:rPr lang="en-US" altLang="zh-TW" dirty="0" err="1"/>
              <a:t>Typr</a:t>
            </a:r>
            <a:r>
              <a:rPr lang="en-US" altLang="zh-TW" dirty="0"/>
              <a:t> 1 </a:t>
            </a:r>
            <a:r>
              <a:rPr lang="en-US" altLang="zh-TW" dirty="0" smtClean="0"/>
              <a:t>Driver (</a:t>
            </a:r>
            <a:r>
              <a:rPr lang="en-US" altLang="zh-TW" b="1" dirty="0" smtClean="0">
                <a:solidFill>
                  <a:srgbClr val="FF0000"/>
                </a:solidFill>
              </a:rPr>
              <a:t>JDBC-ODBC </a:t>
            </a:r>
            <a:r>
              <a:rPr lang="en-US" altLang="zh-TW" b="1" dirty="0" err="1">
                <a:solidFill>
                  <a:srgbClr val="FF0000"/>
                </a:solidFill>
              </a:rPr>
              <a:t>Brige</a:t>
            </a:r>
            <a:r>
              <a:rPr lang="en-US" altLang="zh-TW" b="1" dirty="0">
                <a:solidFill>
                  <a:srgbClr val="FF0000"/>
                </a:solidFill>
              </a:rPr>
              <a:t> </a:t>
            </a:r>
            <a:r>
              <a:rPr lang="en-US" altLang="zh-TW" b="1" dirty="0" smtClean="0">
                <a:solidFill>
                  <a:srgbClr val="FF0000"/>
                </a:solidFill>
              </a:rPr>
              <a:t>Driver</a:t>
            </a:r>
            <a:r>
              <a:rPr lang="en-US" altLang="zh-TW" dirty="0" smtClean="0"/>
              <a:t>)</a:t>
            </a:r>
          </a:p>
          <a:p>
            <a:pPr lvl="1"/>
            <a:r>
              <a:rPr lang="en-US" altLang="zh-TW" dirty="0" smtClean="0"/>
              <a:t>JDK</a:t>
            </a:r>
            <a:r>
              <a:rPr lang="zh-TW" altLang="en-US" dirty="0"/>
              <a:t>安裝即附，將</a:t>
            </a:r>
            <a:r>
              <a:rPr lang="en-US" altLang="zh-TW" dirty="0"/>
              <a:t>JDBC</a:t>
            </a:r>
            <a:r>
              <a:rPr lang="zh-TW" altLang="en-US" dirty="0"/>
              <a:t>的運作轉成</a:t>
            </a:r>
            <a:r>
              <a:rPr lang="en-US" altLang="zh-TW" dirty="0"/>
              <a:t>ODBC(</a:t>
            </a:r>
            <a:r>
              <a:rPr lang="zh-TW" altLang="en-US" dirty="0"/>
              <a:t>微軟開發</a:t>
            </a:r>
            <a:r>
              <a:rPr lang="en-US" altLang="zh-TW" dirty="0"/>
              <a:t>)</a:t>
            </a:r>
            <a:r>
              <a:rPr lang="zh-TW" altLang="en-US" dirty="0"/>
              <a:t>的機制來連接資料庫，存取速度與功能均有受限，彈性不足，建議在無其他</a:t>
            </a:r>
            <a:r>
              <a:rPr lang="en-US" altLang="zh-TW" dirty="0"/>
              <a:t>Driver</a:t>
            </a:r>
            <a:r>
              <a:rPr lang="zh-TW" altLang="en-US" dirty="0"/>
              <a:t>可以使用時才用</a:t>
            </a:r>
            <a:r>
              <a:rPr lang="en-US" altLang="zh-TW" dirty="0"/>
              <a:t>Type1</a:t>
            </a:r>
            <a:r>
              <a:rPr lang="zh-TW" altLang="en-US" dirty="0"/>
              <a:t>的</a:t>
            </a:r>
            <a:r>
              <a:rPr lang="en-US" altLang="zh-TW" dirty="0"/>
              <a:t>Driver(JDK 8</a:t>
            </a:r>
            <a:r>
              <a:rPr lang="zh-TW" altLang="en-US" dirty="0"/>
              <a:t>已將</a:t>
            </a:r>
            <a:r>
              <a:rPr lang="en-US" altLang="zh-TW" dirty="0"/>
              <a:t>ODBC</a:t>
            </a:r>
            <a:r>
              <a:rPr lang="zh-TW" altLang="en-US" dirty="0"/>
              <a:t>相關類別庫移除</a:t>
            </a:r>
            <a:r>
              <a:rPr lang="en-US" altLang="zh-TW" dirty="0"/>
              <a:t>)</a:t>
            </a:r>
            <a:endParaRPr lang="zh-TW" altLang="en-US" dirty="0"/>
          </a:p>
        </p:txBody>
      </p:sp>
      <p:grpSp>
        <p:nvGrpSpPr>
          <p:cNvPr id="21" name="群組 20"/>
          <p:cNvGrpSpPr/>
          <p:nvPr/>
        </p:nvGrpSpPr>
        <p:grpSpPr>
          <a:xfrm>
            <a:off x="1843435" y="3645565"/>
            <a:ext cx="6817533" cy="2597789"/>
            <a:chOff x="1843435" y="3645565"/>
            <a:chExt cx="6817533" cy="2597789"/>
          </a:xfrm>
        </p:grpSpPr>
        <p:sp>
          <p:nvSpPr>
            <p:cNvPr id="12" name="立方體 11"/>
            <p:cNvSpPr/>
            <p:nvPr/>
          </p:nvSpPr>
          <p:spPr>
            <a:xfrm>
              <a:off x="1856511" y="5532154"/>
              <a:ext cx="2747816" cy="711200"/>
            </a:xfrm>
            <a:prstGeom prst="cube">
              <a:avLst/>
            </a:prstGeom>
            <a:solidFill>
              <a:srgbClr val="7030A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ODBC Driver</a:t>
              </a:r>
              <a:endParaRPr lang="zh-TW" altLang="en-US" dirty="0"/>
            </a:p>
          </p:txBody>
        </p:sp>
        <p:sp>
          <p:nvSpPr>
            <p:cNvPr id="5" name="文字方塊 4"/>
            <p:cNvSpPr txBox="1"/>
            <p:nvPr/>
          </p:nvSpPr>
          <p:spPr>
            <a:xfrm>
              <a:off x="5699460" y="5372710"/>
              <a:ext cx="1005403" cy="338554"/>
            </a:xfrm>
            <a:prstGeom prst="rect">
              <a:avLst/>
            </a:prstGeom>
            <a:solidFill>
              <a:schemeClr val="bg1"/>
            </a:solid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6" name="立方體 5"/>
            <p:cNvSpPr/>
            <p:nvPr/>
          </p:nvSpPr>
          <p:spPr>
            <a:xfrm>
              <a:off x="1856511" y="4913317"/>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Type 1 Driver</a:t>
              </a:r>
              <a:endParaRPr lang="zh-TW" altLang="en-US" dirty="0"/>
            </a:p>
          </p:txBody>
        </p:sp>
        <p:sp>
          <p:nvSpPr>
            <p:cNvPr id="7" name="圓柱 6"/>
            <p:cNvSpPr/>
            <p:nvPr/>
          </p:nvSpPr>
          <p:spPr>
            <a:xfrm>
              <a:off x="7384907" y="5347427"/>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8" name="直線單箭頭接點 7"/>
            <p:cNvCxnSpPr>
              <a:stCxn id="12" idx="5"/>
              <a:endCxn id="7" idx="2"/>
            </p:cNvCxnSpPr>
            <p:nvPr/>
          </p:nvCxnSpPr>
          <p:spPr>
            <a:xfrm flipV="1">
              <a:off x="4604327" y="5795391"/>
              <a:ext cx="2780580" cy="3463"/>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立方體 12"/>
            <p:cNvSpPr/>
            <p:nvPr/>
          </p:nvSpPr>
          <p:spPr>
            <a:xfrm>
              <a:off x="1843435" y="4284785"/>
              <a:ext cx="2747818" cy="711200"/>
            </a:xfrm>
            <a:prstGeom prst="cub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JDBC</a:t>
              </a:r>
              <a:r>
                <a:rPr lang="zh-TW" altLang="en-US" dirty="0"/>
                <a:t> </a:t>
              </a:r>
              <a:r>
                <a:rPr lang="en-US" altLang="zh-TW" dirty="0" smtClean="0"/>
                <a:t>API</a:t>
              </a:r>
              <a:endParaRPr lang="zh-TW" altLang="en-US" dirty="0"/>
            </a:p>
          </p:txBody>
        </p:sp>
        <p:sp>
          <p:nvSpPr>
            <p:cNvPr id="14" name="立方體 13"/>
            <p:cNvSpPr/>
            <p:nvPr/>
          </p:nvSpPr>
          <p:spPr>
            <a:xfrm>
              <a:off x="1843435" y="3645565"/>
              <a:ext cx="274781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15" name="上-下雙向箭號 14"/>
            <p:cNvSpPr/>
            <p:nvPr/>
          </p:nvSpPr>
          <p:spPr>
            <a:xfrm>
              <a:off x="4180594" y="4796043"/>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上-下雙向箭號 15"/>
            <p:cNvSpPr/>
            <p:nvPr/>
          </p:nvSpPr>
          <p:spPr>
            <a:xfrm>
              <a:off x="4180594" y="4151524"/>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上-下雙向箭號 19"/>
            <p:cNvSpPr/>
            <p:nvPr/>
          </p:nvSpPr>
          <p:spPr>
            <a:xfrm>
              <a:off x="4180594" y="5400819"/>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757654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四種</a:t>
            </a:r>
            <a:r>
              <a:rPr lang="en-US" altLang="zh-TW" dirty="0"/>
              <a:t>JDBC </a:t>
            </a:r>
            <a:r>
              <a:rPr lang="en-US" altLang="zh-TW" dirty="0" smtClean="0"/>
              <a:t>Driver(2/4</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err="1"/>
              <a:t>Typr</a:t>
            </a:r>
            <a:r>
              <a:rPr lang="en-US" altLang="zh-TW" dirty="0"/>
              <a:t> </a:t>
            </a:r>
            <a:r>
              <a:rPr lang="en-US" altLang="zh-TW" dirty="0" smtClean="0"/>
              <a:t>2 </a:t>
            </a:r>
            <a:r>
              <a:rPr lang="en-US" altLang="zh-TW" dirty="0"/>
              <a:t>Driver </a:t>
            </a:r>
            <a:r>
              <a:rPr lang="en-US" altLang="zh-TW" dirty="0" smtClean="0"/>
              <a:t>(</a:t>
            </a:r>
            <a:r>
              <a:rPr lang="en-US" altLang="zh-TW" b="1" dirty="0" smtClean="0">
                <a:solidFill>
                  <a:srgbClr val="FF0000"/>
                </a:solidFill>
              </a:rPr>
              <a:t>Native </a:t>
            </a:r>
            <a:r>
              <a:rPr lang="en-US" altLang="zh-TW" b="1" dirty="0">
                <a:solidFill>
                  <a:srgbClr val="FF0000"/>
                </a:solidFill>
              </a:rPr>
              <a:t>API </a:t>
            </a:r>
            <a:r>
              <a:rPr lang="en-US" altLang="zh-TW" b="1" dirty="0" smtClean="0">
                <a:solidFill>
                  <a:srgbClr val="FF0000"/>
                </a:solidFill>
              </a:rPr>
              <a:t>Driver</a:t>
            </a:r>
            <a:r>
              <a:rPr lang="en-US" altLang="zh-TW" dirty="0" smtClean="0"/>
              <a:t>)</a:t>
            </a:r>
          </a:p>
          <a:p>
            <a:pPr lvl="1"/>
            <a:r>
              <a:rPr lang="zh-TW" altLang="en-US" dirty="0" smtClean="0"/>
              <a:t>此</a:t>
            </a:r>
            <a:r>
              <a:rPr lang="zh-TW" altLang="en-US" dirty="0"/>
              <a:t>類型</a:t>
            </a:r>
            <a:r>
              <a:rPr lang="en-US" altLang="zh-TW" dirty="0"/>
              <a:t>Driver</a:t>
            </a:r>
            <a:r>
              <a:rPr lang="zh-TW" altLang="en-US" dirty="0"/>
              <a:t>會以原生</a:t>
            </a:r>
            <a:r>
              <a:rPr lang="en-US" altLang="zh-TW" dirty="0"/>
              <a:t>(Native)</a:t>
            </a:r>
            <a:r>
              <a:rPr lang="zh-TW" altLang="en-US" dirty="0"/>
              <a:t>方式呼叫資料庫提供的原生程式庫</a:t>
            </a:r>
            <a:r>
              <a:rPr lang="en-US" altLang="zh-TW" dirty="0"/>
              <a:t>(</a:t>
            </a:r>
            <a:r>
              <a:rPr lang="zh-TW" altLang="en-US" dirty="0"/>
              <a:t>通常是</a:t>
            </a:r>
            <a:r>
              <a:rPr lang="en-US" altLang="zh-TW" dirty="0"/>
              <a:t>C/C++</a:t>
            </a:r>
            <a:r>
              <a:rPr lang="zh-TW" altLang="en-US" dirty="0"/>
              <a:t>實作</a:t>
            </a:r>
            <a:r>
              <a:rPr lang="en-US" altLang="zh-TW" dirty="0"/>
              <a:t>)</a:t>
            </a:r>
            <a:r>
              <a:rPr lang="zh-TW" altLang="en-US" dirty="0"/>
              <a:t>，因為採用原生方式，故存取</a:t>
            </a:r>
            <a:r>
              <a:rPr lang="zh-TW" altLang="en-US" b="1" dirty="0">
                <a:solidFill>
                  <a:srgbClr val="FF0000"/>
                </a:solidFill>
              </a:rPr>
              <a:t>速度較</a:t>
            </a:r>
            <a:r>
              <a:rPr lang="en-US" altLang="zh-TW" b="1" dirty="0">
                <a:solidFill>
                  <a:srgbClr val="FF0000"/>
                </a:solidFill>
              </a:rPr>
              <a:t>Type1</a:t>
            </a:r>
            <a:r>
              <a:rPr lang="zh-TW" altLang="en-US" b="1" dirty="0">
                <a:solidFill>
                  <a:srgbClr val="FF0000"/>
                </a:solidFill>
              </a:rPr>
              <a:t>快</a:t>
            </a:r>
            <a:r>
              <a:rPr lang="zh-TW" altLang="en-US" dirty="0"/>
              <a:t>，但</a:t>
            </a:r>
            <a:r>
              <a:rPr lang="zh-TW" altLang="en-US" b="1" dirty="0">
                <a:solidFill>
                  <a:srgbClr val="FF0000"/>
                </a:solidFill>
              </a:rPr>
              <a:t>沒有達到跨平台的目標</a:t>
            </a:r>
            <a:r>
              <a:rPr lang="zh-TW" altLang="en-US" dirty="0"/>
              <a:t>，需要在各平台先行安裝資料庫所屬的原生程式庫</a:t>
            </a:r>
          </a:p>
        </p:txBody>
      </p:sp>
      <p:grpSp>
        <p:nvGrpSpPr>
          <p:cNvPr id="5" name="群組 4"/>
          <p:cNvGrpSpPr/>
          <p:nvPr/>
        </p:nvGrpSpPr>
        <p:grpSpPr>
          <a:xfrm>
            <a:off x="1843435" y="3645565"/>
            <a:ext cx="6817533" cy="2597789"/>
            <a:chOff x="1843435" y="3645565"/>
            <a:chExt cx="6817533" cy="2597789"/>
          </a:xfrm>
        </p:grpSpPr>
        <p:sp>
          <p:nvSpPr>
            <p:cNvPr id="6" name="立方體 5"/>
            <p:cNvSpPr/>
            <p:nvPr/>
          </p:nvSpPr>
          <p:spPr>
            <a:xfrm>
              <a:off x="1856511" y="5532154"/>
              <a:ext cx="2747816" cy="711200"/>
            </a:xfrm>
            <a:prstGeom prst="cube">
              <a:avLst/>
            </a:prstGeom>
            <a:solidFill>
              <a:srgbClr val="7030A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Native Driver</a:t>
              </a:r>
            </a:p>
            <a:p>
              <a:pPr algn="ctr"/>
              <a:r>
                <a:rPr lang="en-US" altLang="zh-TW" dirty="0" smtClean="0"/>
                <a:t>(C/C++)</a:t>
              </a:r>
              <a:endParaRPr lang="zh-TW" altLang="en-US" dirty="0"/>
            </a:p>
          </p:txBody>
        </p:sp>
        <p:sp>
          <p:nvSpPr>
            <p:cNvPr id="7" name="文字方塊 6"/>
            <p:cNvSpPr txBox="1"/>
            <p:nvPr/>
          </p:nvSpPr>
          <p:spPr>
            <a:xfrm>
              <a:off x="5699460" y="5372710"/>
              <a:ext cx="1005403" cy="338554"/>
            </a:xfrm>
            <a:prstGeom prst="rect">
              <a:avLst/>
            </a:prstGeom>
            <a:solidFill>
              <a:schemeClr val="bg1"/>
            </a:solid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8" name="立方體 7"/>
            <p:cNvSpPr/>
            <p:nvPr/>
          </p:nvSpPr>
          <p:spPr>
            <a:xfrm>
              <a:off x="1856511" y="4913317"/>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Type 2 Driver</a:t>
              </a:r>
              <a:endParaRPr lang="zh-TW" altLang="en-US" dirty="0"/>
            </a:p>
          </p:txBody>
        </p:sp>
        <p:sp>
          <p:nvSpPr>
            <p:cNvPr id="9" name="圓柱 8"/>
            <p:cNvSpPr/>
            <p:nvPr/>
          </p:nvSpPr>
          <p:spPr>
            <a:xfrm>
              <a:off x="7384907" y="5347427"/>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10" name="直線單箭頭接點 9"/>
            <p:cNvCxnSpPr>
              <a:stCxn id="6" idx="5"/>
              <a:endCxn id="9" idx="2"/>
            </p:cNvCxnSpPr>
            <p:nvPr/>
          </p:nvCxnSpPr>
          <p:spPr>
            <a:xfrm flipV="1">
              <a:off x="4604327" y="5795391"/>
              <a:ext cx="2780580" cy="3463"/>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立方體 10"/>
            <p:cNvSpPr/>
            <p:nvPr/>
          </p:nvSpPr>
          <p:spPr>
            <a:xfrm>
              <a:off x="1843435" y="4284785"/>
              <a:ext cx="2747818" cy="711200"/>
            </a:xfrm>
            <a:prstGeom prst="cub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JDBC</a:t>
              </a:r>
              <a:r>
                <a:rPr lang="zh-TW" altLang="en-US" dirty="0"/>
                <a:t> </a:t>
              </a:r>
              <a:r>
                <a:rPr lang="en-US" altLang="zh-TW" dirty="0" smtClean="0"/>
                <a:t>API</a:t>
              </a:r>
              <a:endParaRPr lang="zh-TW" altLang="en-US" dirty="0"/>
            </a:p>
          </p:txBody>
        </p:sp>
        <p:sp>
          <p:nvSpPr>
            <p:cNvPr id="12" name="立方體 11"/>
            <p:cNvSpPr/>
            <p:nvPr/>
          </p:nvSpPr>
          <p:spPr>
            <a:xfrm>
              <a:off x="1843435" y="3645565"/>
              <a:ext cx="274781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13" name="上-下雙向箭號 12"/>
            <p:cNvSpPr/>
            <p:nvPr/>
          </p:nvSpPr>
          <p:spPr>
            <a:xfrm>
              <a:off x="4180594" y="4796043"/>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上-下雙向箭號 13"/>
            <p:cNvSpPr/>
            <p:nvPr/>
          </p:nvSpPr>
          <p:spPr>
            <a:xfrm>
              <a:off x="4180594" y="4151524"/>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上-下雙向箭號 14"/>
            <p:cNvSpPr/>
            <p:nvPr/>
          </p:nvSpPr>
          <p:spPr>
            <a:xfrm>
              <a:off x="4180594" y="5400819"/>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290115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四種</a:t>
            </a:r>
            <a:r>
              <a:rPr lang="en-US" altLang="zh-TW" dirty="0"/>
              <a:t>JDBC </a:t>
            </a:r>
            <a:r>
              <a:rPr lang="en-US" altLang="zh-TW" dirty="0" smtClean="0"/>
              <a:t>Driver(3/4</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err="1"/>
              <a:t>Typr</a:t>
            </a:r>
            <a:r>
              <a:rPr lang="en-US" altLang="zh-TW" dirty="0"/>
              <a:t> </a:t>
            </a:r>
            <a:r>
              <a:rPr lang="en-US" altLang="zh-TW" dirty="0" smtClean="0"/>
              <a:t>3 </a:t>
            </a:r>
            <a:r>
              <a:rPr lang="en-US" altLang="zh-TW" dirty="0"/>
              <a:t>Driver </a:t>
            </a:r>
            <a:r>
              <a:rPr lang="en-US" altLang="zh-TW" dirty="0" smtClean="0"/>
              <a:t>(</a:t>
            </a:r>
            <a:r>
              <a:rPr lang="en-US" altLang="zh-TW" b="1" dirty="0">
                <a:solidFill>
                  <a:srgbClr val="FF0000"/>
                </a:solidFill>
              </a:rPr>
              <a:t>JDBC-Net Driver</a:t>
            </a:r>
            <a:r>
              <a:rPr lang="en-US" altLang="zh-TW" dirty="0" smtClean="0"/>
              <a:t>)</a:t>
            </a:r>
            <a:endParaRPr lang="en-US" altLang="zh-TW" dirty="0"/>
          </a:p>
          <a:p>
            <a:pPr lvl="1"/>
            <a:r>
              <a:rPr lang="zh-TW" altLang="en-US" dirty="0" smtClean="0"/>
              <a:t>此</a:t>
            </a:r>
            <a:r>
              <a:rPr lang="zh-TW" altLang="en-US" dirty="0"/>
              <a:t>類型</a:t>
            </a:r>
            <a:r>
              <a:rPr lang="en-US" altLang="zh-TW" dirty="0"/>
              <a:t>Driver</a:t>
            </a:r>
            <a:r>
              <a:rPr lang="zh-TW" altLang="en-US" dirty="0"/>
              <a:t>會將</a:t>
            </a:r>
            <a:r>
              <a:rPr lang="en-US" altLang="zh-TW" dirty="0"/>
              <a:t>JDBC</a:t>
            </a:r>
            <a:r>
              <a:rPr lang="zh-TW" altLang="en-US" dirty="0"/>
              <a:t>呼叫轉換為特定的網路協定</a:t>
            </a:r>
            <a:r>
              <a:rPr lang="en-US" altLang="zh-TW" dirty="0"/>
              <a:t>(Protocol)</a:t>
            </a:r>
            <a:r>
              <a:rPr lang="zh-TW" altLang="en-US" dirty="0"/>
              <a:t>，由中介伺服器或元件跟資料庫進行操作，使用此類型</a:t>
            </a:r>
            <a:r>
              <a:rPr lang="en-US" altLang="zh-TW" dirty="0"/>
              <a:t>driver</a:t>
            </a:r>
            <a:r>
              <a:rPr lang="zh-TW" altLang="en-US" dirty="0"/>
              <a:t>好處是軟體架構可獲得彈性，但速度會較慢</a:t>
            </a:r>
          </a:p>
        </p:txBody>
      </p:sp>
      <p:sp>
        <p:nvSpPr>
          <p:cNvPr id="7" name="文字方塊 6"/>
          <p:cNvSpPr txBox="1"/>
          <p:nvPr/>
        </p:nvSpPr>
        <p:spPr>
          <a:xfrm>
            <a:off x="4224931" y="4865110"/>
            <a:ext cx="1005403" cy="338554"/>
          </a:xfrm>
          <a:prstGeom prst="rect">
            <a:avLst/>
          </a:prstGeom>
          <a:solidFill>
            <a:schemeClr val="bg1"/>
          </a:solid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8" name="立方體 7"/>
          <p:cNvSpPr/>
          <p:nvPr/>
        </p:nvSpPr>
        <p:spPr>
          <a:xfrm>
            <a:off x="1173021" y="5061129"/>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Type 3 Driver</a:t>
            </a:r>
            <a:endParaRPr lang="zh-TW" altLang="en-US" dirty="0"/>
          </a:p>
        </p:txBody>
      </p:sp>
      <p:sp>
        <p:nvSpPr>
          <p:cNvPr id="9" name="圓柱 8"/>
          <p:cNvSpPr/>
          <p:nvPr/>
        </p:nvSpPr>
        <p:spPr>
          <a:xfrm>
            <a:off x="8741208" y="4533721"/>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10" name="直線單箭頭接點 9"/>
          <p:cNvCxnSpPr>
            <a:stCxn id="8" idx="5"/>
            <a:endCxn id="22" idx="2"/>
          </p:cNvCxnSpPr>
          <p:nvPr/>
        </p:nvCxnSpPr>
        <p:spPr>
          <a:xfrm flipV="1">
            <a:off x="3920837" y="5314434"/>
            <a:ext cx="1850454" cy="13395"/>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立方體 10"/>
          <p:cNvSpPr/>
          <p:nvPr/>
        </p:nvSpPr>
        <p:spPr>
          <a:xfrm>
            <a:off x="1159945" y="4432597"/>
            <a:ext cx="2747818" cy="711200"/>
          </a:xfrm>
          <a:prstGeom prst="cub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JDBC</a:t>
            </a:r>
            <a:r>
              <a:rPr lang="zh-TW" altLang="en-US" dirty="0"/>
              <a:t> </a:t>
            </a:r>
            <a:r>
              <a:rPr lang="en-US" altLang="zh-TW" dirty="0" smtClean="0"/>
              <a:t>API</a:t>
            </a:r>
            <a:endParaRPr lang="zh-TW" altLang="en-US" dirty="0"/>
          </a:p>
        </p:txBody>
      </p:sp>
      <p:sp>
        <p:nvSpPr>
          <p:cNvPr id="12" name="立方體 11"/>
          <p:cNvSpPr/>
          <p:nvPr/>
        </p:nvSpPr>
        <p:spPr>
          <a:xfrm>
            <a:off x="1159945" y="3793377"/>
            <a:ext cx="274781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13" name="上-下雙向箭號 12"/>
          <p:cNvSpPr/>
          <p:nvPr/>
        </p:nvSpPr>
        <p:spPr>
          <a:xfrm>
            <a:off x="3497104" y="4943855"/>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上-下雙向箭號 13"/>
          <p:cNvSpPr/>
          <p:nvPr/>
        </p:nvSpPr>
        <p:spPr>
          <a:xfrm>
            <a:off x="3497104" y="4299336"/>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7418125" y="4584164"/>
            <a:ext cx="1005403" cy="338554"/>
          </a:xfrm>
          <a:prstGeom prst="rect">
            <a:avLst/>
          </a:prstGeom>
          <a:solidFill>
            <a:schemeClr val="bg1"/>
          </a:solid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cxnSp>
        <p:nvCxnSpPr>
          <p:cNvPr id="21" name="直線單箭頭接點 20"/>
          <p:cNvCxnSpPr>
            <a:stCxn id="22" idx="5"/>
            <a:endCxn id="9" idx="2"/>
          </p:cNvCxnSpPr>
          <p:nvPr/>
        </p:nvCxnSpPr>
        <p:spPr>
          <a:xfrm>
            <a:off x="7028054" y="4973160"/>
            <a:ext cx="1713154" cy="8525"/>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立方體 21"/>
          <p:cNvSpPr/>
          <p:nvPr/>
        </p:nvSpPr>
        <p:spPr>
          <a:xfrm>
            <a:off x="5771291" y="4337767"/>
            <a:ext cx="1256763" cy="1612060"/>
          </a:xfrm>
          <a:prstGeom prst="cube">
            <a:avLst>
              <a:gd name="adj" fmla="val 27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Server</a:t>
            </a:r>
            <a:endParaRPr lang="zh-TW" altLang="en-US" dirty="0">
              <a:solidFill>
                <a:schemeClr val="tx1"/>
              </a:solidFill>
            </a:endParaRPr>
          </a:p>
        </p:txBody>
      </p:sp>
    </p:spTree>
    <p:extLst>
      <p:ext uri="{BB962C8B-B14F-4D97-AF65-F5344CB8AC3E}">
        <p14:creationId xmlns:p14="http://schemas.microsoft.com/office/powerpoint/2010/main" val="1499249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四種</a:t>
            </a:r>
            <a:r>
              <a:rPr lang="en-US" altLang="zh-TW" dirty="0"/>
              <a:t>JDBC </a:t>
            </a:r>
            <a:r>
              <a:rPr lang="en-US" altLang="zh-TW" dirty="0" smtClean="0"/>
              <a:t>Driver(4/4</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err="1"/>
              <a:t>Typr</a:t>
            </a:r>
            <a:r>
              <a:rPr lang="en-US" altLang="zh-TW" dirty="0"/>
              <a:t> </a:t>
            </a:r>
            <a:r>
              <a:rPr lang="en-US" altLang="zh-TW" dirty="0" smtClean="0"/>
              <a:t>4 </a:t>
            </a:r>
            <a:r>
              <a:rPr lang="en-US" altLang="zh-TW" dirty="0"/>
              <a:t>Driver </a:t>
            </a:r>
            <a:r>
              <a:rPr lang="en-US" altLang="zh-TW" dirty="0" smtClean="0"/>
              <a:t>(</a:t>
            </a:r>
            <a:r>
              <a:rPr lang="en-US" altLang="zh-TW" b="1" dirty="0">
                <a:solidFill>
                  <a:srgbClr val="FF0000"/>
                </a:solidFill>
              </a:rPr>
              <a:t>Native Protocol Driver</a:t>
            </a:r>
            <a:r>
              <a:rPr lang="en-US" altLang="zh-TW" dirty="0" smtClean="0"/>
              <a:t>)</a:t>
            </a:r>
            <a:endParaRPr lang="en-US" altLang="zh-TW" dirty="0"/>
          </a:p>
          <a:p>
            <a:pPr lvl="1"/>
            <a:r>
              <a:rPr lang="zh-TW" altLang="en-US" dirty="0" smtClean="0"/>
              <a:t>此</a:t>
            </a:r>
            <a:r>
              <a:rPr lang="zh-TW" altLang="en-US" dirty="0"/>
              <a:t>類型</a:t>
            </a:r>
            <a:r>
              <a:rPr lang="en-US" altLang="zh-TW" b="1" dirty="0">
                <a:solidFill>
                  <a:srgbClr val="7030A0"/>
                </a:solidFill>
              </a:rPr>
              <a:t>Driver</a:t>
            </a:r>
            <a:r>
              <a:rPr lang="zh-TW" altLang="en-US" b="1" dirty="0">
                <a:solidFill>
                  <a:srgbClr val="7030A0"/>
                </a:solidFill>
              </a:rPr>
              <a:t>通常由資料庫廠商直接提供</a:t>
            </a:r>
            <a:r>
              <a:rPr lang="zh-TW" altLang="en-US" dirty="0"/>
              <a:t>，會將</a:t>
            </a:r>
            <a:r>
              <a:rPr lang="en-US" altLang="zh-TW" dirty="0"/>
              <a:t>JDBC</a:t>
            </a:r>
            <a:r>
              <a:rPr lang="zh-TW" altLang="en-US" dirty="0"/>
              <a:t>呼叫轉換為與資料庫特定的網路協定，</a:t>
            </a:r>
            <a:r>
              <a:rPr lang="en-US" altLang="zh-TW" dirty="0"/>
              <a:t>Driver</a:t>
            </a:r>
            <a:r>
              <a:rPr lang="zh-TW" altLang="en-US" dirty="0"/>
              <a:t>可以完全用</a:t>
            </a:r>
            <a:r>
              <a:rPr lang="en-US" altLang="zh-TW" dirty="0"/>
              <a:t>Java</a:t>
            </a:r>
            <a:r>
              <a:rPr lang="zh-TW" altLang="en-US" dirty="0"/>
              <a:t>技術實現，因此達到跨平台功能，效能也有不錯表現，為</a:t>
            </a:r>
            <a:r>
              <a:rPr lang="zh-TW" altLang="en-US" b="1" u="sng" dirty="0">
                <a:solidFill>
                  <a:srgbClr val="FF0000"/>
                </a:solidFill>
              </a:rPr>
              <a:t>業界最常見的</a:t>
            </a:r>
            <a:r>
              <a:rPr lang="en-US" altLang="zh-TW" b="1" u="sng" dirty="0">
                <a:solidFill>
                  <a:srgbClr val="FF0000"/>
                </a:solidFill>
              </a:rPr>
              <a:t>Driver</a:t>
            </a:r>
            <a:r>
              <a:rPr lang="zh-TW" altLang="en-US" b="1" u="sng" dirty="0" smtClean="0">
                <a:solidFill>
                  <a:srgbClr val="FF0000"/>
                </a:solidFill>
              </a:rPr>
              <a:t>類型。</a:t>
            </a:r>
            <a:endParaRPr lang="en-US" altLang="zh-TW" b="1" u="sng" dirty="0" smtClean="0">
              <a:solidFill>
                <a:srgbClr val="FF0000"/>
              </a:solidFill>
            </a:endParaRPr>
          </a:p>
          <a:p>
            <a:r>
              <a:rPr lang="en-US" altLang="zh-TW" dirty="0"/>
              <a:t>JDBC Driver</a:t>
            </a:r>
            <a:r>
              <a:rPr lang="zh-TW" altLang="en-US" dirty="0"/>
              <a:t>可以從各資料庫網站下載並取得，基本上都是</a:t>
            </a:r>
            <a:r>
              <a:rPr lang="zh-TW" altLang="en-US" b="1" dirty="0"/>
              <a:t>免費取得</a:t>
            </a:r>
            <a:r>
              <a:rPr lang="zh-TW" altLang="en-US" dirty="0"/>
              <a:t>，而</a:t>
            </a:r>
            <a:r>
              <a:rPr lang="en-US" altLang="zh-TW" dirty="0"/>
              <a:t>Type 4 Driver</a:t>
            </a:r>
            <a:r>
              <a:rPr lang="zh-TW" altLang="en-US" dirty="0"/>
              <a:t>通常都是以</a:t>
            </a:r>
            <a:r>
              <a:rPr lang="en-US" altLang="zh-TW" dirty="0"/>
              <a:t>JAR</a:t>
            </a:r>
            <a:r>
              <a:rPr lang="zh-TW" altLang="en-US" dirty="0"/>
              <a:t>檔的形式打包好提供</a:t>
            </a:r>
            <a:r>
              <a:rPr lang="zh-TW" altLang="en-US" dirty="0" smtClean="0"/>
              <a:t>給程式</a:t>
            </a:r>
            <a:r>
              <a:rPr lang="zh-TW" altLang="en-US" dirty="0"/>
              <a:t>設計師們</a:t>
            </a:r>
            <a:r>
              <a:rPr lang="zh-TW" altLang="en-US" dirty="0" smtClean="0"/>
              <a:t>使用。</a:t>
            </a:r>
            <a:endParaRPr lang="zh-TW" altLang="en-US" dirty="0"/>
          </a:p>
        </p:txBody>
      </p:sp>
      <p:sp>
        <p:nvSpPr>
          <p:cNvPr id="5" name="文字方塊 4"/>
          <p:cNvSpPr txBox="1"/>
          <p:nvPr/>
        </p:nvSpPr>
        <p:spPr>
          <a:xfrm>
            <a:off x="5617176" y="5380171"/>
            <a:ext cx="1005403" cy="338554"/>
          </a:xfrm>
          <a:prstGeom prst="rect">
            <a:avLst/>
          </a:prstGeom>
          <a:solidFill>
            <a:schemeClr val="bg1"/>
          </a:solidFill>
        </p:spPr>
        <p:txBody>
          <a:bodyPr wrap="none" rtlCol="0">
            <a:spAutoFit/>
          </a:bodyPr>
          <a:lstStyle/>
          <a:p>
            <a:r>
              <a:rPr lang="zh-TW" altLang="en-US" sz="1600" dirty="0" smtClean="0">
                <a:solidFill>
                  <a:srgbClr val="FF0000"/>
                </a:solidFill>
              </a:rPr>
              <a:t>通訊協定</a:t>
            </a:r>
            <a:endParaRPr lang="zh-TW" altLang="en-US" sz="1600" dirty="0">
              <a:solidFill>
                <a:srgbClr val="FF0000"/>
              </a:solidFill>
            </a:endParaRPr>
          </a:p>
        </p:txBody>
      </p:sp>
      <p:sp>
        <p:nvSpPr>
          <p:cNvPr id="6" name="立方體 5"/>
          <p:cNvSpPr/>
          <p:nvPr/>
        </p:nvSpPr>
        <p:spPr>
          <a:xfrm>
            <a:off x="1939638" y="5502723"/>
            <a:ext cx="2747816" cy="711200"/>
          </a:xfrm>
          <a:prstGeom prst="cube">
            <a:avLst/>
          </a:prstGeom>
          <a:solidFill>
            <a:schemeClr val="tx1">
              <a:lumMod val="75000"/>
              <a:lumOff val="2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Type 4 Driver</a:t>
            </a:r>
            <a:endParaRPr lang="zh-TW" altLang="en-US" dirty="0"/>
          </a:p>
        </p:txBody>
      </p:sp>
      <p:sp>
        <p:nvSpPr>
          <p:cNvPr id="7" name="圓柱 6"/>
          <p:cNvSpPr/>
          <p:nvPr/>
        </p:nvSpPr>
        <p:spPr>
          <a:xfrm>
            <a:off x="7190867" y="5329472"/>
            <a:ext cx="1276061" cy="895927"/>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資料庫</a:t>
            </a:r>
            <a:endParaRPr lang="zh-TW" altLang="en-US" dirty="0">
              <a:solidFill>
                <a:schemeClr val="tx1"/>
              </a:solidFill>
            </a:endParaRPr>
          </a:p>
        </p:txBody>
      </p:sp>
      <p:cxnSp>
        <p:nvCxnSpPr>
          <p:cNvPr id="8" name="直線單箭頭接點 7"/>
          <p:cNvCxnSpPr>
            <a:stCxn id="6" idx="5"/>
            <a:endCxn id="7" idx="2"/>
          </p:cNvCxnSpPr>
          <p:nvPr/>
        </p:nvCxnSpPr>
        <p:spPr>
          <a:xfrm>
            <a:off x="4687454" y="5769423"/>
            <a:ext cx="2503413" cy="8013"/>
          </a:xfrm>
          <a:prstGeom prst="straightConnector1">
            <a:avLst/>
          </a:prstGeom>
          <a:ln w="38100">
            <a:solidFill>
              <a:schemeClr val="accent5">
                <a:lumMod val="60000"/>
                <a:lumOff val="4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立方體 8"/>
          <p:cNvSpPr/>
          <p:nvPr/>
        </p:nvSpPr>
        <p:spPr>
          <a:xfrm>
            <a:off x="1926562" y="4874191"/>
            <a:ext cx="2747818" cy="711200"/>
          </a:xfrm>
          <a:prstGeom prst="cube">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JDBC</a:t>
            </a:r>
            <a:r>
              <a:rPr lang="zh-TW" altLang="en-US" dirty="0"/>
              <a:t> </a:t>
            </a:r>
            <a:r>
              <a:rPr lang="en-US" altLang="zh-TW" dirty="0" smtClean="0"/>
              <a:t>API</a:t>
            </a:r>
            <a:endParaRPr lang="zh-TW" altLang="en-US" dirty="0"/>
          </a:p>
        </p:txBody>
      </p:sp>
      <p:sp>
        <p:nvSpPr>
          <p:cNvPr id="10" name="立方體 9"/>
          <p:cNvSpPr/>
          <p:nvPr/>
        </p:nvSpPr>
        <p:spPr>
          <a:xfrm>
            <a:off x="1926562" y="4234971"/>
            <a:ext cx="2747817" cy="7112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應用程式</a:t>
            </a:r>
            <a:endParaRPr lang="zh-TW" altLang="en-US" dirty="0"/>
          </a:p>
        </p:txBody>
      </p:sp>
      <p:sp>
        <p:nvSpPr>
          <p:cNvPr id="11" name="上-下雙向箭號 10"/>
          <p:cNvSpPr/>
          <p:nvPr/>
        </p:nvSpPr>
        <p:spPr>
          <a:xfrm>
            <a:off x="4263721" y="5385449"/>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上-下雙向箭號 11"/>
          <p:cNvSpPr/>
          <p:nvPr/>
        </p:nvSpPr>
        <p:spPr>
          <a:xfrm>
            <a:off x="4263721" y="4740930"/>
            <a:ext cx="200186" cy="468771"/>
          </a:xfrm>
          <a:prstGeom prst="upDownArrow">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15881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首先要有資料庫</a:t>
            </a:r>
          </a:p>
        </p:txBody>
      </p:sp>
      <p:sp>
        <p:nvSpPr>
          <p:cNvPr id="5" name="文字版面配置區 4"/>
          <p:cNvSpPr>
            <a:spLocks noGrp="1"/>
          </p:cNvSpPr>
          <p:nvPr>
            <p:ph type="body" idx="1"/>
          </p:nvPr>
        </p:nvSpPr>
        <p:spPr/>
        <p:txBody>
          <a:bodyPr/>
          <a:lstStyle/>
          <a:p>
            <a:r>
              <a:rPr lang="zh-TW" altLang="en-US" dirty="0" smtClean="0"/>
              <a:t>就用免費的</a:t>
            </a:r>
            <a:r>
              <a:rPr lang="en-US" altLang="zh-TW" dirty="0" err="1" smtClean="0"/>
              <a:t>MariaDB</a:t>
            </a:r>
            <a:r>
              <a:rPr lang="zh-TW" altLang="en-US" dirty="0" smtClean="0"/>
              <a:t>吧！</a:t>
            </a:r>
            <a:endParaRPr lang="zh-TW" altLang="en-US" dirty="0"/>
          </a:p>
        </p:txBody>
      </p:sp>
    </p:spTree>
    <p:extLst>
      <p:ext uri="{BB962C8B-B14F-4D97-AF65-F5344CB8AC3E}">
        <p14:creationId xmlns:p14="http://schemas.microsoft.com/office/powerpoint/2010/main" val="3083782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如何使用</a:t>
            </a:r>
            <a:r>
              <a:rPr lang="en-US" altLang="zh-TW" dirty="0" smtClean="0"/>
              <a:t>JDBC</a:t>
            </a:r>
            <a:r>
              <a:rPr lang="zh-TW" altLang="en-US" dirty="0" smtClean="0"/>
              <a:t>存取資料庫</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3484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以</a:t>
            </a:r>
            <a:r>
              <a:rPr lang="en-US" altLang="zh-TW" dirty="0" smtClean="0"/>
              <a:t>Java</a:t>
            </a:r>
            <a:r>
              <a:rPr lang="zh-TW" altLang="en-US" dirty="0" smtClean="0"/>
              <a:t>語言使用</a:t>
            </a:r>
            <a:r>
              <a:rPr lang="en-US" altLang="zh-TW" dirty="0" smtClean="0"/>
              <a:t>JDBC</a:t>
            </a:r>
            <a:r>
              <a:rPr lang="zh-TW" altLang="en-US" dirty="0" smtClean="0"/>
              <a:t>的重要步驟</a:t>
            </a:r>
            <a:endParaRPr lang="zh-TW" altLang="en-US" dirty="0"/>
          </a:p>
        </p:txBody>
      </p:sp>
      <p:sp>
        <p:nvSpPr>
          <p:cNvPr id="5" name="內容版面配置區 4"/>
          <p:cNvSpPr>
            <a:spLocks noGrp="1"/>
          </p:cNvSpPr>
          <p:nvPr>
            <p:ph idx="1"/>
          </p:nvPr>
        </p:nvSpPr>
        <p:spPr>
          <a:xfrm>
            <a:off x="677334" y="1930401"/>
            <a:ext cx="8596668" cy="4110962"/>
          </a:xfrm>
        </p:spPr>
        <p:txBody>
          <a:bodyPr>
            <a:normAutofit fontScale="92500" lnSpcReduction="10000"/>
          </a:bodyPr>
          <a:lstStyle/>
          <a:p>
            <a:r>
              <a:rPr lang="zh-TW" altLang="en-US" dirty="0"/>
              <a:t>載入</a:t>
            </a:r>
            <a:r>
              <a:rPr lang="en-US" altLang="zh-TW" dirty="0"/>
              <a:t>JDBC </a:t>
            </a:r>
            <a:r>
              <a:rPr lang="en-US" altLang="zh-TW" dirty="0" smtClean="0"/>
              <a:t>Driver</a:t>
            </a:r>
          </a:p>
          <a:p>
            <a:pPr lvl="1"/>
            <a:r>
              <a:rPr lang="zh-TW" altLang="en-US" dirty="0"/>
              <a:t>需先下載各家資料庫</a:t>
            </a:r>
            <a:r>
              <a:rPr lang="zh-TW" altLang="en-US" dirty="0" smtClean="0"/>
              <a:t>系統提供各自的驅動程式</a:t>
            </a:r>
            <a:endParaRPr lang="en-US" altLang="zh-TW" dirty="0" smtClean="0"/>
          </a:p>
          <a:p>
            <a:pPr lvl="1"/>
            <a:r>
              <a:rPr lang="en-US" altLang="zh-TW" dirty="0" smtClean="0"/>
              <a:t>Java</a:t>
            </a:r>
            <a:r>
              <a:rPr lang="zh-TW" altLang="en-US" dirty="0" smtClean="0"/>
              <a:t>專案需要把驅動程式的</a:t>
            </a:r>
            <a:r>
              <a:rPr lang="en-US" altLang="zh-TW" dirty="0" smtClean="0"/>
              <a:t>.JAR</a:t>
            </a:r>
            <a:r>
              <a:rPr lang="zh-TW" altLang="en-US" dirty="0" smtClean="0"/>
              <a:t>檔引入專案，之後才能夠載入驅動。</a:t>
            </a:r>
            <a:endParaRPr lang="en-US" altLang="zh-TW" dirty="0"/>
          </a:p>
          <a:p>
            <a:r>
              <a:rPr lang="zh-TW" altLang="en-US" dirty="0" smtClean="0"/>
              <a:t>取得連線</a:t>
            </a:r>
            <a:r>
              <a:rPr lang="en-US" altLang="zh-TW" dirty="0" smtClean="0"/>
              <a:t>(Connection)</a:t>
            </a:r>
          </a:p>
          <a:p>
            <a:pPr lvl="1"/>
            <a:r>
              <a:rPr lang="zh-TW" altLang="en-US" dirty="0" smtClean="0"/>
              <a:t>以</a:t>
            </a:r>
            <a:r>
              <a:rPr lang="zh-TW" altLang="en-US" dirty="0"/>
              <a:t>資料庫</a:t>
            </a:r>
            <a:r>
              <a:rPr lang="en-US" altLang="zh-TW" dirty="0"/>
              <a:t>URL</a:t>
            </a:r>
            <a:r>
              <a:rPr lang="zh-TW" altLang="en-US" dirty="0"/>
              <a:t>作為引數產生</a:t>
            </a:r>
            <a:r>
              <a:rPr lang="en-US" altLang="zh-TW" dirty="0"/>
              <a:t>Connection</a:t>
            </a:r>
            <a:r>
              <a:rPr lang="zh-TW" altLang="en-US" dirty="0"/>
              <a:t>物件來連接</a:t>
            </a:r>
            <a:r>
              <a:rPr lang="zh-TW" altLang="en-US" dirty="0" smtClean="0"/>
              <a:t>資料庫</a:t>
            </a:r>
            <a:endParaRPr lang="en-US" altLang="zh-TW" dirty="0" smtClean="0"/>
          </a:p>
          <a:p>
            <a:pPr lvl="1"/>
            <a:r>
              <a:rPr lang="en-US" altLang="zh-TW" dirty="0" err="1" smtClean="0"/>
              <a:t>DriverManager</a:t>
            </a:r>
            <a:r>
              <a:rPr lang="zh-TW" altLang="en-US" dirty="0"/>
              <a:t>在驅動程式註冊表單搜尋</a:t>
            </a:r>
            <a:r>
              <a:rPr lang="en-US" altLang="zh-TW" dirty="0"/>
              <a:t>driver</a:t>
            </a:r>
            <a:r>
              <a:rPr lang="zh-TW" altLang="en-US" dirty="0"/>
              <a:t>，一旦</a:t>
            </a:r>
            <a:r>
              <a:rPr lang="en-US" altLang="zh-TW" dirty="0"/>
              <a:t>driver</a:t>
            </a:r>
            <a:r>
              <a:rPr lang="zh-TW" altLang="en-US" dirty="0"/>
              <a:t>認得此</a:t>
            </a:r>
            <a:r>
              <a:rPr lang="en-US" altLang="zh-TW" dirty="0" err="1"/>
              <a:t>url</a:t>
            </a:r>
            <a:r>
              <a:rPr lang="zh-TW" altLang="en-US" dirty="0"/>
              <a:t>，便會依據</a:t>
            </a:r>
            <a:r>
              <a:rPr lang="en-US" altLang="zh-TW" dirty="0" err="1"/>
              <a:t>url</a:t>
            </a:r>
            <a:r>
              <a:rPr lang="zh-TW" altLang="en-US" dirty="0"/>
              <a:t>的資訊連接</a:t>
            </a:r>
            <a:r>
              <a:rPr lang="zh-TW" altLang="en-US" dirty="0" smtClean="0"/>
              <a:t>資料庫</a:t>
            </a:r>
            <a:endParaRPr lang="en-US" altLang="zh-TW" dirty="0" smtClean="0"/>
          </a:p>
          <a:p>
            <a:r>
              <a:rPr lang="zh-TW" altLang="en-US" dirty="0" smtClean="0"/>
              <a:t>取得</a:t>
            </a:r>
            <a:r>
              <a:rPr lang="en-US" altLang="zh-TW" dirty="0" smtClean="0"/>
              <a:t>Statement</a:t>
            </a:r>
            <a:r>
              <a:rPr lang="zh-TW" altLang="en-US" dirty="0" smtClean="0"/>
              <a:t>物件</a:t>
            </a:r>
            <a:r>
              <a:rPr lang="en-US" altLang="zh-TW" dirty="0" smtClean="0"/>
              <a:t>(</a:t>
            </a:r>
            <a:r>
              <a:rPr lang="zh-TW" altLang="en-US" dirty="0" smtClean="0"/>
              <a:t>下</a:t>
            </a:r>
            <a:r>
              <a:rPr lang="en-US" altLang="zh-TW" dirty="0" smtClean="0"/>
              <a:t>SQL</a:t>
            </a:r>
            <a:r>
              <a:rPr lang="zh-TW" altLang="en-US" dirty="0" smtClean="0"/>
              <a:t>指令用</a:t>
            </a:r>
            <a:r>
              <a:rPr lang="en-US" altLang="zh-TW" dirty="0" smtClean="0"/>
              <a:t>)(</a:t>
            </a:r>
            <a:r>
              <a:rPr lang="zh-TW" altLang="en-US" dirty="0" smtClean="0"/>
              <a:t>或是</a:t>
            </a:r>
            <a:r>
              <a:rPr lang="en-US" altLang="zh-TW" dirty="0" err="1" smtClean="0"/>
              <a:t>PreparedStatement</a:t>
            </a:r>
            <a:r>
              <a:rPr lang="zh-TW" altLang="en-US" dirty="0" smtClean="0"/>
              <a:t>物件</a:t>
            </a:r>
            <a:r>
              <a:rPr lang="en-US" altLang="zh-TW" dirty="0" smtClean="0"/>
              <a:t>)</a:t>
            </a:r>
          </a:p>
          <a:p>
            <a:pPr lvl="1"/>
            <a:r>
              <a:rPr lang="zh-TW" altLang="en-US" dirty="0" smtClean="0"/>
              <a:t>透過</a:t>
            </a:r>
            <a:r>
              <a:rPr lang="en-US" altLang="zh-TW" dirty="0" smtClean="0"/>
              <a:t>Statement</a:t>
            </a:r>
            <a:r>
              <a:rPr lang="zh-TW" altLang="en-US" dirty="0" smtClean="0"/>
              <a:t>物件可以下達</a:t>
            </a:r>
            <a:r>
              <a:rPr lang="en-US" altLang="zh-TW" dirty="0" smtClean="0"/>
              <a:t>SQL</a:t>
            </a:r>
            <a:r>
              <a:rPr lang="zh-TW" altLang="en-US" dirty="0" smtClean="0"/>
              <a:t>指令給資料庫系統。</a:t>
            </a:r>
            <a:endParaRPr lang="en-US" altLang="zh-TW" dirty="0" smtClean="0"/>
          </a:p>
          <a:p>
            <a:pPr lvl="1"/>
            <a:r>
              <a:rPr lang="zh-TW" altLang="en-US" dirty="0" smtClean="0"/>
              <a:t>用</a:t>
            </a:r>
            <a:r>
              <a:rPr lang="en-US" altLang="zh-TW" dirty="0" err="1" smtClean="0"/>
              <a:t>ResultSet</a:t>
            </a:r>
            <a:r>
              <a:rPr lang="zh-TW" altLang="en-US" dirty="0" smtClean="0"/>
              <a:t>取回資料及對資料操作。</a:t>
            </a:r>
            <a:endParaRPr lang="en-US" altLang="zh-TW" dirty="0" smtClean="0"/>
          </a:p>
          <a:p>
            <a:r>
              <a:rPr lang="zh-TW" altLang="en-US" dirty="0"/>
              <a:t>結束</a:t>
            </a:r>
            <a:r>
              <a:rPr lang="zh-TW" altLang="en-US" dirty="0" smtClean="0"/>
              <a:t>連線，要歸還資源。</a:t>
            </a:r>
            <a:endParaRPr lang="en-US" altLang="zh-TW" dirty="0" smtClean="0"/>
          </a:p>
          <a:p>
            <a:pPr lvl="1"/>
            <a:r>
              <a:rPr lang="en-US" altLang="zh-TW" dirty="0" smtClean="0"/>
              <a:t>Connection, </a:t>
            </a:r>
            <a:r>
              <a:rPr lang="en-US" altLang="zh-TW" dirty="0" err="1" smtClean="0"/>
              <a:t>statemen</a:t>
            </a:r>
            <a:r>
              <a:rPr lang="zh-TW" altLang="en-US" dirty="0" smtClean="0"/>
              <a:t>都要</a:t>
            </a:r>
            <a:r>
              <a:rPr lang="en-US" altLang="zh-TW" dirty="0" smtClean="0"/>
              <a:t>close()</a:t>
            </a:r>
            <a:r>
              <a:rPr lang="zh-TW" altLang="en-US" dirty="0" smtClean="0"/>
              <a:t>。</a:t>
            </a:r>
            <a:endParaRPr lang="en-US" altLang="zh-TW" dirty="0" smtClean="0"/>
          </a:p>
          <a:p>
            <a:endParaRPr lang="en-US" altLang="zh-TW" dirty="0"/>
          </a:p>
          <a:p>
            <a:endParaRPr lang="zh-TW" altLang="en-US" dirty="0"/>
          </a:p>
        </p:txBody>
      </p:sp>
    </p:spTree>
    <p:extLst>
      <p:ext uri="{BB962C8B-B14F-4D97-AF65-F5344CB8AC3E}">
        <p14:creationId xmlns:p14="http://schemas.microsoft.com/office/powerpoint/2010/main" val="742353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第一步</a:t>
            </a:r>
            <a:r>
              <a:rPr lang="en-US" altLang="zh-TW" dirty="0" smtClean="0"/>
              <a:t/>
            </a:r>
            <a:br>
              <a:rPr lang="en-US" altLang="zh-TW" dirty="0" smtClean="0"/>
            </a:br>
            <a:r>
              <a:rPr lang="en-US" altLang="zh-TW" dirty="0"/>
              <a:t>	</a:t>
            </a:r>
            <a:r>
              <a:rPr lang="zh-TW" altLang="en-US" dirty="0" smtClean="0"/>
              <a:t>載入</a:t>
            </a:r>
            <a:r>
              <a:rPr lang="en-US" altLang="zh-TW" dirty="0"/>
              <a:t>JDBC Driver</a:t>
            </a:r>
            <a:endParaRPr lang="zh-TW" altLang="en-US" dirty="0"/>
          </a:p>
        </p:txBody>
      </p:sp>
      <p:sp>
        <p:nvSpPr>
          <p:cNvPr id="3" name="內容版面配置區 2"/>
          <p:cNvSpPr>
            <a:spLocks noGrp="1"/>
          </p:cNvSpPr>
          <p:nvPr>
            <p:ph idx="1"/>
          </p:nvPr>
        </p:nvSpPr>
        <p:spPr/>
        <p:txBody>
          <a:bodyPr/>
          <a:lstStyle/>
          <a:p>
            <a:r>
              <a:rPr lang="zh-TW" altLang="en-US" dirty="0"/>
              <a:t>載入</a:t>
            </a:r>
            <a:r>
              <a:rPr lang="en-US" altLang="zh-TW" dirty="0"/>
              <a:t>JDBC Driver</a:t>
            </a:r>
            <a:r>
              <a:rPr lang="zh-TW" altLang="en-US" dirty="0"/>
              <a:t>有三種</a:t>
            </a:r>
            <a:r>
              <a:rPr lang="zh-TW" altLang="en-US" dirty="0" smtClean="0"/>
              <a:t>方式：</a:t>
            </a:r>
            <a:endParaRPr lang="en-US" altLang="zh-TW" dirty="0" smtClean="0"/>
          </a:p>
          <a:p>
            <a:pPr lvl="1"/>
            <a:r>
              <a:rPr lang="en-US" altLang="zh-TW" dirty="0" smtClean="0"/>
              <a:t>Class Loader</a:t>
            </a:r>
          </a:p>
          <a:p>
            <a:pPr lvl="2"/>
            <a:r>
              <a:rPr lang="zh-TW" altLang="en-US" b="1" u="sng" dirty="0" smtClean="0">
                <a:solidFill>
                  <a:srgbClr val="FF0000"/>
                </a:solidFill>
              </a:rPr>
              <a:t>常見</a:t>
            </a:r>
            <a:r>
              <a:rPr lang="zh-TW" altLang="en-US" b="1" u="sng" dirty="0">
                <a:solidFill>
                  <a:srgbClr val="FF0000"/>
                </a:solidFill>
              </a:rPr>
              <a:t>，主流</a:t>
            </a:r>
            <a:r>
              <a:rPr lang="en-US" altLang="zh-TW" dirty="0"/>
              <a:t>(</a:t>
            </a:r>
            <a:r>
              <a:rPr lang="zh-TW" altLang="en-US" dirty="0"/>
              <a:t>透過</a:t>
            </a:r>
            <a:r>
              <a:rPr lang="en-US" altLang="zh-TW" dirty="0"/>
              <a:t>Java</a:t>
            </a:r>
            <a:r>
              <a:rPr lang="zh-TW" altLang="en-US" dirty="0"/>
              <a:t>的類別載入器，將驅動程式的</a:t>
            </a:r>
            <a:r>
              <a:rPr lang="en-US" altLang="zh-TW" dirty="0"/>
              <a:t>class</a:t>
            </a:r>
            <a:r>
              <a:rPr lang="zh-TW" altLang="en-US" dirty="0"/>
              <a:t>檔載入</a:t>
            </a:r>
            <a:r>
              <a:rPr lang="en-US" altLang="zh-TW" dirty="0" smtClean="0"/>
              <a:t>)</a:t>
            </a:r>
          </a:p>
          <a:p>
            <a:pPr lvl="1"/>
            <a:r>
              <a:rPr lang="en-US" altLang="zh-TW" dirty="0" smtClean="0"/>
              <a:t>Register</a:t>
            </a:r>
          </a:p>
          <a:p>
            <a:pPr lvl="2"/>
            <a:r>
              <a:rPr lang="zh-TW" altLang="en-US" dirty="0" smtClean="0"/>
              <a:t>不建議</a:t>
            </a:r>
            <a:endParaRPr lang="en-US" altLang="zh-TW" dirty="0" smtClean="0"/>
          </a:p>
          <a:p>
            <a:pPr lvl="1"/>
            <a:r>
              <a:rPr lang="en-US" altLang="zh-TW" dirty="0" smtClean="0"/>
              <a:t>System Property</a:t>
            </a:r>
          </a:p>
          <a:p>
            <a:pPr lvl="2"/>
            <a:r>
              <a:rPr lang="zh-TW" altLang="en-US" dirty="0" smtClean="0"/>
              <a:t>依照</a:t>
            </a:r>
            <a:r>
              <a:rPr lang="zh-TW" altLang="en-US" dirty="0"/>
              <a:t>需求，若是要同時註冊多個驅動資訊時可以使用</a:t>
            </a:r>
          </a:p>
        </p:txBody>
      </p:sp>
    </p:spTree>
    <p:extLst>
      <p:ext uri="{BB962C8B-B14F-4D97-AF65-F5344CB8AC3E}">
        <p14:creationId xmlns:p14="http://schemas.microsoft.com/office/powerpoint/2010/main" val="40743364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方式</a:t>
            </a:r>
            <a:r>
              <a:rPr lang="en-US" altLang="zh-TW" dirty="0" smtClean="0"/>
              <a:t>1  Class Loader</a:t>
            </a:r>
            <a:endParaRPr lang="zh-TW" altLang="en-US" dirty="0"/>
          </a:p>
        </p:txBody>
      </p:sp>
      <p:sp>
        <p:nvSpPr>
          <p:cNvPr id="3" name="內容版面配置區 2"/>
          <p:cNvSpPr>
            <a:spLocks noGrp="1"/>
          </p:cNvSpPr>
          <p:nvPr>
            <p:ph idx="1"/>
          </p:nvPr>
        </p:nvSpPr>
        <p:spPr/>
        <p:txBody>
          <a:bodyPr/>
          <a:lstStyle/>
          <a:p>
            <a:r>
              <a:rPr lang="zh-TW" altLang="en-US" dirty="0" smtClean="0"/>
              <a:t>採用</a:t>
            </a:r>
            <a:r>
              <a:rPr lang="en-US" altLang="zh-TW" dirty="0"/>
              <a:t>Class Loader</a:t>
            </a:r>
            <a:r>
              <a:rPr lang="zh-TW" altLang="en-US" dirty="0"/>
              <a:t>方式產生</a:t>
            </a:r>
            <a:r>
              <a:rPr lang="en-US" altLang="zh-TW" dirty="0"/>
              <a:t>Driver</a:t>
            </a:r>
            <a:r>
              <a:rPr lang="zh-TW" altLang="en-US" dirty="0"/>
              <a:t>實體，並註冊到</a:t>
            </a:r>
            <a:r>
              <a:rPr lang="en-US" altLang="zh-TW" dirty="0" err="1"/>
              <a:t>DriverManager</a:t>
            </a:r>
            <a:r>
              <a:rPr lang="zh-TW" altLang="en-US" dirty="0"/>
              <a:t>的驅動程式註冊表</a:t>
            </a:r>
            <a:r>
              <a:rPr lang="zh-TW" altLang="en-US" dirty="0" smtClean="0"/>
              <a:t>中，例如：</a:t>
            </a:r>
            <a:endParaRPr lang="en-US" altLang="zh-TW" dirty="0" smtClean="0"/>
          </a:p>
          <a:p>
            <a:pPr lvl="1"/>
            <a:r>
              <a:rPr lang="en-US" altLang="zh-TW" dirty="0" err="1" smtClean="0"/>
              <a:t>Class.forName</a:t>
            </a:r>
            <a:r>
              <a:rPr lang="en-US" altLang="zh-TW" dirty="0"/>
              <a:t>(“</a:t>
            </a:r>
            <a:r>
              <a:rPr lang="en-US" altLang="zh-TW" dirty="0" err="1"/>
              <a:t>com.mysql.jdbc.Driver</a:t>
            </a:r>
            <a:r>
              <a:rPr lang="en-US" altLang="zh-TW" dirty="0"/>
              <a:t>”); </a:t>
            </a:r>
            <a:r>
              <a:rPr lang="en-US" altLang="zh-TW" dirty="0" smtClean="0">
                <a:solidFill>
                  <a:srgbClr val="C00000"/>
                </a:solidFill>
              </a:rPr>
              <a:t>(MySQL </a:t>
            </a:r>
            <a:r>
              <a:rPr lang="en-US" altLang="zh-TW" dirty="0">
                <a:solidFill>
                  <a:srgbClr val="C00000"/>
                </a:solidFill>
              </a:rPr>
              <a:t>8</a:t>
            </a:r>
            <a:r>
              <a:rPr lang="zh-TW" altLang="en-US" dirty="0" smtClean="0">
                <a:solidFill>
                  <a:srgbClr val="C00000"/>
                </a:solidFill>
              </a:rPr>
              <a:t>以前</a:t>
            </a:r>
            <a:r>
              <a:rPr lang="en-US" altLang="zh-TW" dirty="0" smtClean="0">
                <a:solidFill>
                  <a:srgbClr val="C00000"/>
                </a:solidFill>
              </a:rPr>
              <a:t>)</a:t>
            </a:r>
          </a:p>
          <a:p>
            <a:pPr lvl="1"/>
            <a:r>
              <a:rPr lang="en-US" altLang="zh-TW" dirty="0" err="1" smtClean="0"/>
              <a:t>Class.forName</a:t>
            </a:r>
            <a:r>
              <a:rPr lang="en-US" altLang="zh-TW" dirty="0"/>
              <a:t>(“</a:t>
            </a:r>
            <a:r>
              <a:rPr lang="en-US" altLang="zh-TW" dirty="0" err="1"/>
              <a:t>com.mysql.cj.jdbc.Driver</a:t>
            </a:r>
            <a:r>
              <a:rPr lang="en-US" altLang="zh-TW" dirty="0"/>
              <a:t>”); </a:t>
            </a:r>
            <a:r>
              <a:rPr lang="en-US" altLang="zh-TW" dirty="0">
                <a:solidFill>
                  <a:srgbClr val="C00000"/>
                </a:solidFill>
              </a:rPr>
              <a:t>(MySQL 8</a:t>
            </a:r>
            <a:r>
              <a:rPr lang="zh-TW" altLang="en-US" dirty="0">
                <a:solidFill>
                  <a:srgbClr val="C00000"/>
                </a:solidFill>
              </a:rPr>
              <a:t>以後的驅動名稱</a:t>
            </a:r>
            <a:r>
              <a:rPr lang="en-US" altLang="zh-TW" dirty="0" smtClean="0">
                <a:solidFill>
                  <a:srgbClr val="C00000"/>
                </a:solidFill>
              </a:rPr>
              <a:t>)(</a:t>
            </a:r>
            <a:r>
              <a:rPr lang="zh-TW" altLang="en-US" b="1" u="sng" dirty="0" smtClean="0">
                <a:solidFill>
                  <a:srgbClr val="C00000"/>
                </a:solidFill>
              </a:rPr>
              <a:t>目前版本</a:t>
            </a:r>
            <a:r>
              <a:rPr lang="en-US" altLang="zh-TW" dirty="0" smtClean="0">
                <a:solidFill>
                  <a:srgbClr val="C00000"/>
                </a:solidFill>
              </a:rPr>
              <a:t>)</a:t>
            </a:r>
          </a:p>
          <a:p>
            <a:pPr lvl="1"/>
            <a:r>
              <a:rPr lang="en-US" altLang="zh-TW" dirty="0" err="1" smtClean="0"/>
              <a:t>Class.forName</a:t>
            </a:r>
            <a:r>
              <a:rPr lang="en-US" altLang="zh-TW" dirty="0"/>
              <a:t>(“</a:t>
            </a:r>
            <a:r>
              <a:rPr lang="en-US" altLang="zh-TW" dirty="0" err="1"/>
              <a:t>oracle.jdbc.driver.OracleDriver</a:t>
            </a:r>
            <a:r>
              <a:rPr lang="en-US" altLang="zh-TW" dirty="0" smtClean="0"/>
              <a:t>”);</a:t>
            </a:r>
          </a:p>
          <a:p>
            <a:pPr lvl="1"/>
            <a:r>
              <a:rPr lang="en-US" altLang="zh-TW" dirty="0" err="1" smtClean="0"/>
              <a:t>Class.forName</a:t>
            </a:r>
            <a:r>
              <a:rPr lang="en-US" altLang="zh-TW" dirty="0"/>
              <a:t>(“</a:t>
            </a:r>
            <a:r>
              <a:rPr lang="en-US" altLang="zh-TW" dirty="0" err="1"/>
              <a:t>com.microsoft.sqlserver.jdbc.SQLServerDriver</a:t>
            </a:r>
            <a:r>
              <a:rPr lang="en-US" altLang="zh-TW" dirty="0" smtClean="0"/>
              <a:t>”);</a:t>
            </a:r>
          </a:p>
          <a:p>
            <a:pPr lvl="1"/>
            <a:r>
              <a:rPr lang="en-US" altLang="zh-TW" dirty="0" err="1" smtClean="0"/>
              <a:t>Class.forName</a:t>
            </a:r>
            <a:r>
              <a:rPr lang="en-US" altLang="zh-TW" dirty="0"/>
              <a:t>(“com.ibm.db2.jdbc.app.DB2Driver</a:t>
            </a:r>
            <a:r>
              <a:rPr lang="en-US" altLang="zh-TW" dirty="0" smtClean="0"/>
              <a:t>”);</a:t>
            </a:r>
          </a:p>
          <a:p>
            <a:pPr lvl="1"/>
            <a:endParaRPr lang="en-US" altLang="zh-TW" dirty="0" smtClean="0"/>
          </a:p>
          <a:p>
            <a:r>
              <a:rPr lang="en-US" altLang="zh-TW" dirty="0" smtClean="0"/>
              <a:t>p.s</a:t>
            </a:r>
            <a:r>
              <a:rPr lang="en-US" altLang="zh-TW" dirty="0"/>
              <a:t>. </a:t>
            </a:r>
            <a:r>
              <a:rPr lang="zh-TW" altLang="en-US" dirty="0" smtClean="0"/>
              <a:t>驅動類別</a:t>
            </a:r>
            <a:r>
              <a:rPr lang="zh-TW" altLang="en-US" dirty="0"/>
              <a:t>的名稱為固定且公開的資訊，都可以在各家資料庫的</a:t>
            </a:r>
            <a:r>
              <a:rPr lang="en-US" altLang="zh-TW" dirty="0"/>
              <a:t>JDBC</a:t>
            </a:r>
            <a:r>
              <a:rPr lang="zh-TW" altLang="en-US" dirty="0"/>
              <a:t>說明文件取得</a:t>
            </a:r>
          </a:p>
        </p:txBody>
      </p:sp>
    </p:spTree>
    <p:extLst>
      <p:ext uri="{BB962C8B-B14F-4D97-AF65-F5344CB8AC3E}">
        <p14:creationId xmlns:p14="http://schemas.microsoft.com/office/powerpoint/2010/main" val="971150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另外兩種方式</a:t>
            </a:r>
            <a:endParaRPr lang="zh-TW" altLang="en-US" dirty="0"/>
          </a:p>
        </p:txBody>
      </p:sp>
      <p:sp>
        <p:nvSpPr>
          <p:cNvPr id="3" name="內容版面配置區 2"/>
          <p:cNvSpPr>
            <a:spLocks noGrp="1"/>
          </p:cNvSpPr>
          <p:nvPr>
            <p:ph idx="1"/>
          </p:nvPr>
        </p:nvSpPr>
        <p:spPr/>
        <p:txBody>
          <a:bodyPr/>
          <a:lstStyle/>
          <a:p>
            <a:r>
              <a:rPr lang="en-US" altLang="zh-TW" dirty="0"/>
              <a:t>register (</a:t>
            </a:r>
            <a:r>
              <a:rPr lang="zh-TW" altLang="en-US" dirty="0"/>
              <a:t>不建議</a:t>
            </a:r>
            <a:r>
              <a:rPr lang="en-US" altLang="zh-TW" dirty="0" smtClean="0"/>
              <a:t>)</a:t>
            </a:r>
          </a:p>
          <a:p>
            <a:pPr lvl="1"/>
            <a:r>
              <a:rPr lang="zh-TW" altLang="en-US" dirty="0" smtClean="0"/>
              <a:t>採用</a:t>
            </a:r>
            <a:r>
              <a:rPr lang="en-US" altLang="zh-TW" dirty="0"/>
              <a:t>register</a:t>
            </a:r>
            <a:r>
              <a:rPr lang="zh-TW" altLang="en-US" dirty="0"/>
              <a:t>方式產生</a:t>
            </a:r>
            <a:r>
              <a:rPr lang="en-US" altLang="zh-TW" dirty="0"/>
              <a:t>Driver</a:t>
            </a:r>
            <a:r>
              <a:rPr lang="zh-TW" altLang="en-US" dirty="0"/>
              <a:t>實體，並將自己註冊到</a:t>
            </a:r>
            <a:r>
              <a:rPr lang="en-US" altLang="zh-TW" dirty="0"/>
              <a:t>Driver Manager</a:t>
            </a:r>
            <a:r>
              <a:rPr lang="zh-TW" altLang="en-US" dirty="0"/>
              <a:t>驅動程式註冊表單</a:t>
            </a:r>
            <a:r>
              <a:rPr lang="zh-TW" altLang="en-US" dirty="0" smtClean="0"/>
              <a:t>中</a:t>
            </a:r>
            <a:endParaRPr lang="en-US" altLang="zh-TW" dirty="0" smtClean="0"/>
          </a:p>
          <a:p>
            <a:pPr lvl="1"/>
            <a:r>
              <a:rPr lang="en-US" altLang="zh-TW" dirty="0" err="1" smtClean="0"/>
              <a:t>DriverManager.registerDriver</a:t>
            </a:r>
            <a:r>
              <a:rPr lang="en-US" altLang="zh-TW" dirty="0" smtClean="0"/>
              <a:t>(new </a:t>
            </a:r>
            <a:r>
              <a:rPr lang="en-US" altLang="zh-TW" dirty="0" err="1"/>
              <a:t>com.mysql.cj.jdbc.Driver</a:t>
            </a:r>
            <a:r>
              <a:rPr lang="en-US" altLang="zh-TW" dirty="0" smtClean="0"/>
              <a:t>());</a:t>
            </a:r>
          </a:p>
          <a:p>
            <a:pPr lvl="1"/>
            <a:r>
              <a:rPr lang="en-US" altLang="zh-TW" dirty="0" err="1" smtClean="0"/>
              <a:t>DriverManager.registerDriver</a:t>
            </a:r>
            <a:r>
              <a:rPr lang="en-US" altLang="zh-TW" dirty="0" smtClean="0"/>
              <a:t>(new </a:t>
            </a:r>
            <a:r>
              <a:rPr lang="en-US" altLang="zh-TW" dirty="0" err="1"/>
              <a:t>oracle.jdbc.driver.OracleDriver</a:t>
            </a:r>
            <a:r>
              <a:rPr lang="en-US" altLang="zh-TW" dirty="0" smtClean="0"/>
              <a:t>());</a:t>
            </a:r>
            <a:br>
              <a:rPr lang="en-US" altLang="zh-TW" dirty="0" smtClean="0"/>
            </a:br>
            <a:r>
              <a:rPr lang="zh-TW" altLang="en-US" dirty="0" smtClean="0"/>
              <a:t>此</a:t>
            </a:r>
            <a:r>
              <a:rPr lang="zh-TW" altLang="en-US" dirty="0"/>
              <a:t>動作會產生兩個驅動物件，可能會導致最後資源釋放的不</a:t>
            </a:r>
            <a:r>
              <a:rPr lang="zh-TW" altLang="en-US" dirty="0" smtClean="0"/>
              <a:t>完整</a:t>
            </a:r>
            <a:endParaRPr lang="en-US" altLang="zh-TW" dirty="0" smtClean="0"/>
          </a:p>
          <a:p>
            <a:r>
              <a:rPr lang="en-US" altLang="zh-TW" dirty="0" smtClean="0"/>
              <a:t>System Property</a:t>
            </a:r>
          </a:p>
          <a:p>
            <a:pPr lvl="1"/>
            <a:r>
              <a:rPr lang="zh-TW" altLang="en-US" dirty="0" smtClean="0"/>
              <a:t>採用</a:t>
            </a:r>
            <a:r>
              <a:rPr lang="en-US" altLang="zh-TW" dirty="0"/>
              <a:t>System Property</a:t>
            </a:r>
            <a:r>
              <a:rPr lang="zh-TW" altLang="en-US" dirty="0" smtClean="0"/>
              <a:t>方式</a:t>
            </a:r>
            <a:endParaRPr lang="en-US" altLang="zh-TW" dirty="0" smtClean="0"/>
          </a:p>
          <a:p>
            <a:pPr lvl="1"/>
            <a:r>
              <a:rPr lang="en-US" altLang="zh-TW" dirty="0" err="1" smtClean="0"/>
              <a:t>System.setProperty</a:t>
            </a:r>
            <a:r>
              <a:rPr lang="en-US" altLang="zh-TW" dirty="0"/>
              <a:t>(“</a:t>
            </a:r>
            <a:r>
              <a:rPr lang="en-US" altLang="zh-TW" dirty="0" err="1"/>
              <a:t>jdbc.drivers</a:t>
            </a:r>
            <a:r>
              <a:rPr lang="en-US" altLang="zh-TW" dirty="0"/>
              <a:t>”, “</a:t>
            </a:r>
            <a:r>
              <a:rPr lang="en-US" altLang="zh-TW" dirty="0" err="1"/>
              <a:t>com.mysql.jdbc.Driver</a:t>
            </a:r>
            <a:r>
              <a:rPr lang="en-US" altLang="zh-TW" dirty="0" smtClean="0"/>
              <a:t>”);</a:t>
            </a:r>
          </a:p>
          <a:p>
            <a:pPr lvl="1"/>
            <a:r>
              <a:rPr lang="zh-TW" altLang="en-US" dirty="0" smtClean="0"/>
              <a:t>可以</a:t>
            </a:r>
            <a:r>
              <a:rPr lang="zh-TW" altLang="en-US" dirty="0"/>
              <a:t>包含數個</a:t>
            </a:r>
            <a:r>
              <a:rPr lang="en-US" altLang="zh-TW" dirty="0"/>
              <a:t>drivers</a:t>
            </a:r>
            <a:r>
              <a:rPr lang="zh-TW" altLang="en-US" dirty="0"/>
              <a:t>，彼此之間以冒號</a:t>
            </a:r>
            <a:r>
              <a:rPr lang="en-US" altLang="zh-TW" dirty="0"/>
              <a:t>(:)</a:t>
            </a:r>
            <a:r>
              <a:rPr lang="zh-TW" altLang="en-US" dirty="0" smtClean="0"/>
              <a:t>隔開</a:t>
            </a:r>
            <a:r>
              <a:rPr lang="en-US" altLang="zh-TW" dirty="0" smtClean="0"/>
              <a:t/>
            </a:r>
            <a:br>
              <a:rPr lang="en-US" altLang="zh-TW" dirty="0" smtClean="0"/>
            </a:br>
            <a:r>
              <a:rPr lang="en-US" altLang="zh-TW" dirty="0" err="1" smtClean="0"/>
              <a:t>Class.forName</a:t>
            </a:r>
            <a:r>
              <a:rPr lang="en-US" altLang="zh-TW" dirty="0"/>
              <a:t>("</a:t>
            </a:r>
            <a:r>
              <a:rPr lang="en-US" altLang="zh-TW" dirty="0" err="1"/>
              <a:t>com.mysql.jdbc.Driver:oracle.jdbc.driver.OracleDriver</a:t>
            </a:r>
            <a:r>
              <a:rPr lang="en-US" altLang="zh-TW" dirty="0"/>
              <a:t>");</a:t>
            </a:r>
            <a:endParaRPr lang="zh-TW" altLang="en-US" dirty="0"/>
          </a:p>
        </p:txBody>
      </p:sp>
    </p:spTree>
    <p:extLst>
      <p:ext uri="{BB962C8B-B14F-4D97-AF65-F5344CB8AC3E}">
        <p14:creationId xmlns:p14="http://schemas.microsoft.com/office/powerpoint/2010/main" val="787140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先下載前面說過的</a:t>
            </a:r>
            <a:r>
              <a:rPr lang="en-US" altLang="zh-TW" dirty="0" smtClean="0"/>
              <a:t>Type 4 Driver(1/2)</a:t>
            </a:r>
            <a:endParaRPr lang="zh-TW" altLang="en-US" dirty="0"/>
          </a:p>
        </p:txBody>
      </p:sp>
      <p:sp>
        <p:nvSpPr>
          <p:cNvPr id="3" name="內容版面配置區 2"/>
          <p:cNvSpPr>
            <a:spLocks noGrp="1"/>
          </p:cNvSpPr>
          <p:nvPr>
            <p:ph idx="1"/>
          </p:nvPr>
        </p:nvSpPr>
        <p:spPr/>
        <p:txBody>
          <a:bodyPr/>
          <a:lstStyle/>
          <a:p>
            <a:r>
              <a:rPr lang="en-US" altLang="zh-TW" dirty="0" smtClean="0"/>
              <a:t>Google</a:t>
            </a:r>
            <a:r>
              <a:rPr lang="zh-TW" altLang="en-US" dirty="0" smtClean="0"/>
              <a:t>搜尋</a:t>
            </a:r>
            <a:r>
              <a:rPr lang="en-US" altLang="zh-TW" dirty="0" smtClean="0"/>
              <a:t>[</a:t>
            </a:r>
            <a:r>
              <a:rPr lang="en-US" altLang="zh-TW" dirty="0" smtClean="0">
                <a:solidFill>
                  <a:srgbClr val="FF0000"/>
                </a:solidFill>
              </a:rPr>
              <a:t>JDBC</a:t>
            </a:r>
            <a:r>
              <a:rPr lang="zh-TW" altLang="en-US" dirty="0" smtClean="0">
                <a:solidFill>
                  <a:srgbClr val="FF0000"/>
                </a:solidFill>
              </a:rPr>
              <a:t> </a:t>
            </a:r>
            <a:r>
              <a:rPr lang="en-US" altLang="zh-TW" dirty="0" smtClean="0">
                <a:solidFill>
                  <a:srgbClr val="FF0000"/>
                </a:solidFill>
              </a:rPr>
              <a:t>MYSQL</a:t>
            </a:r>
            <a:r>
              <a:rPr lang="zh-TW" altLang="en-US" dirty="0" smtClean="0">
                <a:solidFill>
                  <a:srgbClr val="FF0000"/>
                </a:solidFill>
              </a:rPr>
              <a:t> </a:t>
            </a:r>
            <a:r>
              <a:rPr lang="en-US" altLang="zh-TW" dirty="0" smtClean="0">
                <a:solidFill>
                  <a:srgbClr val="FF0000"/>
                </a:solidFill>
              </a:rPr>
              <a:t>Driver</a:t>
            </a:r>
            <a:r>
              <a:rPr lang="zh-TW" altLang="en-US" dirty="0" smtClean="0">
                <a:solidFill>
                  <a:srgbClr val="FF0000"/>
                </a:solidFill>
              </a:rPr>
              <a:t>下載</a:t>
            </a:r>
            <a:r>
              <a:rPr lang="en-US" altLang="zh-TW" dirty="0" smtClean="0">
                <a:solidFill>
                  <a:schemeClr val="tx1"/>
                </a:solidFill>
              </a:rPr>
              <a:t>]</a:t>
            </a:r>
            <a:r>
              <a:rPr lang="zh-TW" altLang="en-US" dirty="0" smtClean="0">
                <a:solidFill>
                  <a:schemeClr val="tx1"/>
                </a:solidFill>
              </a:rPr>
              <a:t>，點</a:t>
            </a:r>
            <a:r>
              <a:rPr lang="zh-TW" altLang="en-US" dirty="0">
                <a:solidFill>
                  <a:schemeClr val="tx1"/>
                </a:solidFill>
              </a:rPr>
              <a:t>第一個</a:t>
            </a:r>
            <a:r>
              <a:rPr lang="zh-TW" altLang="en-US" dirty="0" smtClean="0">
                <a:solidFill>
                  <a:schemeClr val="tx1"/>
                </a:solidFill>
              </a:rPr>
              <a:t>連結</a:t>
            </a:r>
            <a:endParaRPr lang="en-US" altLang="zh-TW" dirty="0" smtClean="0">
              <a:solidFill>
                <a:schemeClr val="tx1"/>
              </a:solidFill>
            </a:endParaRPr>
          </a:p>
          <a:p>
            <a:r>
              <a:rPr lang="zh-TW" altLang="en-US" dirty="0">
                <a:solidFill>
                  <a:schemeClr val="tx1"/>
                </a:solidFill>
              </a:rPr>
              <a:t>然後再下拉</a:t>
            </a:r>
            <a:r>
              <a:rPr lang="zh-TW" altLang="en-US" dirty="0" smtClean="0">
                <a:solidFill>
                  <a:schemeClr val="tx1"/>
                </a:solidFill>
              </a:rPr>
              <a:t>選擇</a:t>
            </a:r>
            <a:r>
              <a:rPr lang="en-US" altLang="zh-TW" dirty="0" smtClean="0">
                <a:solidFill>
                  <a:schemeClr val="tx1"/>
                </a:solidFill>
              </a:rPr>
              <a:t>[</a:t>
            </a:r>
            <a:r>
              <a:rPr lang="en-US" altLang="zh-TW" dirty="0" smtClean="0">
                <a:solidFill>
                  <a:srgbClr val="FF0000"/>
                </a:solidFill>
              </a:rPr>
              <a:t>Platform Independent</a:t>
            </a:r>
            <a:r>
              <a:rPr lang="en-US" altLang="zh-TW" dirty="0" smtClean="0">
                <a:solidFill>
                  <a:schemeClr val="tx1"/>
                </a:solidFill>
              </a:rPr>
              <a:t>]</a:t>
            </a:r>
          </a:p>
          <a:p>
            <a:r>
              <a:rPr lang="zh-TW" altLang="en-US" dirty="0">
                <a:solidFill>
                  <a:schemeClr val="tx1"/>
                </a:solidFill>
              </a:rPr>
              <a:t>選擇</a:t>
            </a:r>
            <a:r>
              <a:rPr lang="en-US" altLang="zh-TW" dirty="0">
                <a:solidFill>
                  <a:srgbClr val="FF0000"/>
                </a:solidFill>
              </a:rPr>
              <a:t>ZIP</a:t>
            </a:r>
            <a:r>
              <a:rPr lang="zh-TW" altLang="en-US" dirty="0">
                <a:solidFill>
                  <a:schemeClr val="tx1"/>
                </a:solidFill>
              </a:rPr>
              <a:t>檔</a:t>
            </a:r>
            <a:r>
              <a:rPr lang="zh-TW" altLang="en-US" dirty="0" smtClean="0">
                <a:solidFill>
                  <a:schemeClr val="tx1"/>
                </a:solidFill>
              </a:rPr>
              <a:t>下載。</a:t>
            </a:r>
            <a:endParaRPr lang="zh-TW" altLang="en-US" dirty="0">
              <a:solidFill>
                <a:schemeClr val="tx1"/>
              </a:solidFill>
            </a:endParaRPr>
          </a:p>
        </p:txBody>
      </p:sp>
      <p:pic>
        <p:nvPicPr>
          <p:cNvPr id="4" name="圖片 3"/>
          <p:cNvPicPr>
            <a:picLocks noChangeAspect="1"/>
          </p:cNvPicPr>
          <p:nvPr/>
        </p:nvPicPr>
        <p:blipFill>
          <a:blip r:embed="rId2"/>
          <a:stretch>
            <a:fillRect/>
          </a:stretch>
        </p:blipFill>
        <p:spPr>
          <a:xfrm>
            <a:off x="491897" y="3394953"/>
            <a:ext cx="6259380" cy="3151489"/>
          </a:xfrm>
          <a:prstGeom prst="rect">
            <a:avLst/>
          </a:prstGeom>
          <a:ln>
            <a:solidFill>
              <a:schemeClr val="tx1"/>
            </a:solidFill>
          </a:ln>
        </p:spPr>
      </p:pic>
      <p:sp>
        <p:nvSpPr>
          <p:cNvPr id="5" name="矩形 4"/>
          <p:cNvSpPr/>
          <p:nvPr/>
        </p:nvSpPr>
        <p:spPr>
          <a:xfrm>
            <a:off x="1682885" y="3482502"/>
            <a:ext cx="1938702" cy="466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682884" y="5413982"/>
            <a:ext cx="4377447" cy="9965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3"/>
          <a:stretch>
            <a:fillRect/>
          </a:stretch>
        </p:blipFill>
        <p:spPr>
          <a:xfrm>
            <a:off x="6529976" y="1930399"/>
            <a:ext cx="5639310" cy="3692187"/>
          </a:xfrm>
          <a:prstGeom prst="rect">
            <a:avLst/>
          </a:prstGeom>
          <a:ln>
            <a:solidFill>
              <a:schemeClr val="tx1"/>
            </a:solidFill>
          </a:ln>
        </p:spPr>
      </p:pic>
      <p:sp>
        <p:nvSpPr>
          <p:cNvPr id="8" name="向右箭號 7"/>
          <p:cNvSpPr/>
          <p:nvPr/>
        </p:nvSpPr>
        <p:spPr>
          <a:xfrm>
            <a:off x="6206247" y="4075889"/>
            <a:ext cx="545030" cy="700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6751276" y="3463046"/>
            <a:ext cx="2908389" cy="466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rot="17110477">
            <a:off x="10933350" y="4928229"/>
            <a:ext cx="747814" cy="38152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5467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先下載前面說過的</a:t>
            </a:r>
            <a:r>
              <a:rPr lang="en-US" altLang="zh-TW" dirty="0"/>
              <a:t>Type 4 </a:t>
            </a:r>
            <a:r>
              <a:rPr lang="en-US" altLang="zh-TW" dirty="0" smtClean="0"/>
              <a:t>Driver(2/2)</a:t>
            </a:r>
            <a:endParaRPr lang="zh-TW" altLang="en-US" dirty="0"/>
          </a:p>
        </p:txBody>
      </p:sp>
      <p:sp>
        <p:nvSpPr>
          <p:cNvPr id="3" name="內容版面配置區 2"/>
          <p:cNvSpPr>
            <a:spLocks noGrp="1"/>
          </p:cNvSpPr>
          <p:nvPr>
            <p:ph idx="1"/>
          </p:nvPr>
        </p:nvSpPr>
        <p:spPr>
          <a:xfrm>
            <a:off x="677334" y="2160589"/>
            <a:ext cx="4429687" cy="3880773"/>
          </a:xfrm>
        </p:spPr>
        <p:txBody>
          <a:bodyPr/>
          <a:lstStyle/>
          <a:p>
            <a:r>
              <a:rPr lang="zh-TW" altLang="en-US" sz="2400" b="1" dirty="0" smtClean="0">
                <a:solidFill>
                  <a:srgbClr val="FF0000"/>
                </a:solidFill>
              </a:rPr>
              <a:t>不一定要建帳號！</a:t>
            </a:r>
            <a:endParaRPr lang="en-US" altLang="zh-TW" sz="2400" b="1" dirty="0" smtClean="0">
              <a:solidFill>
                <a:srgbClr val="FF0000"/>
              </a:solidFill>
            </a:endParaRPr>
          </a:p>
          <a:p>
            <a:r>
              <a:rPr lang="zh-TW" altLang="en-US" dirty="0" smtClean="0"/>
              <a:t>可以點選下面的</a:t>
            </a:r>
            <a:r>
              <a:rPr lang="en-US" altLang="zh-TW" dirty="0" smtClean="0"/>
              <a:t/>
            </a:r>
            <a:br>
              <a:rPr lang="en-US" altLang="zh-TW" dirty="0" smtClean="0"/>
            </a:br>
            <a:r>
              <a:rPr lang="en-US" altLang="zh-TW" dirty="0" smtClean="0">
                <a:solidFill>
                  <a:srgbClr val="FF0000"/>
                </a:solidFill>
              </a:rPr>
              <a:t>No </a:t>
            </a:r>
            <a:r>
              <a:rPr lang="en-US" altLang="zh-TW" dirty="0" err="1" smtClean="0">
                <a:solidFill>
                  <a:srgbClr val="FF0000"/>
                </a:solidFill>
              </a:rPr>
              <a:t>thabnks</a:t>
            </a:r>
            <a:r>
              <a:rPr lang="en-US" altLang="zh-TW" dirty="0" smtClean="0">
                <a:solidFill>
                  <a:srgbClr val="FF0000"/>
                </a:solidFill>
              </a:rPr>
              <a:t>, just start my download.</a:t>
            </a:r>
          </a:p>
          <a:p>
            <a:r>
              <a:rPr lang="zh-TW" altLang="en-US" dirty="0">
                <a:solidFill>
                  <a:srgbClr val="FF0000"/>
                </a:solidFill>
              </a:rPr>
              <a:t>下載後備用</a:t>
            </a:r>
            <a:r>
              <a:rPr lang="zh-TW" altLang="en-US" dirty="0" smtClean="0">
                <a:solidFill>
                  <a:srgbClr val="FF0000"/>
                </a:solidFill>
              </a:rPr>
              <a:t>！後面會教怎麼用。</a:t>
            </a:r>
            <a:endParaRPr lang="en-US" altLang="zh-TW" dirty="0" smtClean="0">
              <a:solidFill>
                <a:srgbClr val="FF0000"/>
              </a:solidFill>
            </a:endParaRPr>
          </a:p>
          <a:p>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5107021" y="1723961"/>
            <a:ext cx="7061129" cy="4754027"/>
          </a:xfrm>
          <a:prstGeom prst="rect">
            <a:avLst/>
          </a:prstGeom>
          <a:ln>
            <a:solidFill>
              <a:schemeClr val="tx1"/>
            </a:solidFill>
          </a:ln>
        </p:spPr>
      </p:pic>
      <p:sp>
        <p:nvSpPr>
          <p:cNvPr id="5" name="矩形 4"/>
          <p:cNvSpPr/>
          <p:nvPr/>
        </p:nvSpPr>
        <p:spPr>
          <a:xfrm>
            <a:off x="5252935" y="5924144"/>
            <a:ext cx="2966937" cy="437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146250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開始寫程式吧！</a:t>
            </a:r>
            <a:endParaRPr lang="zh-TW" altLang="en-US" dirty="0"/>
          </a:p>
        </p:txBody>
      </p:sp>
      <p:sp>
        <p:nvSpPr>
          <p:cNvPr id="5" name="文字版面配置區 4"/>
          <p:cNvSpPr>
            <a:spLocks noGrp="1"/>
          </p:cNvSpPr>
          <p:nvPr>
            <p:ph type="body" idx="1"/>
          </p:nvPr>
        </p:nvSpPr>
        <p:spPr/>
        <p:txBody>
          <a:bodyPr/>
          <a:lstStyle/>
          <a:p>
            <a:r>
              <a:rPr lang="zh-TW" altLang="en-US" dirty="0" smtClean="0"/>
              <a:t>請自己開一個新的專案。</a:t>
            </a:r>
            <a:endParaRPr lang="en-US" altLang="zh-TW" dirty="0" smtClean="0"/>
          </a:p>
        </p:txBody>
      </p:sp>
    </p:spTree>
    <p:extLst>
      <p:ext uri="{BB962C8B-B14F-4D97-AF65-F5344CB8AC3E}">
        <p14:creationId xmlns:p14="http://schemas.microsoft.com/office/powerpoint/2010/main" val="1290772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在專案中加入</a:t>
            </a:r>
            <a:r>
              <a:rPr lang="en-US" altLang="zh-TW" dirty="0" smtClean="0"/>
              <a:t>Driver(1/3)</a:t>
            </a:r>
            <a:endParaRPr lang="zh-TW" altLang="en-US" dirty="0"/>
          </a:p>
        </p:txBody>
      </p:sp>
      <p:sp>
        <p:nvSpPr>
          <p:cNvPr id="5" name="內容版面配置區 4"/>
          <p:cNvSpPr>
            <a:spLocks noGrp="1"/>
          </p:cNvSpPr>
          <p:nvPr>
            <p:ph idx="1"/>
          </p:nvPr>
        </p:nvSpPr>
        <p:spPr>
          <a:xfrm>
            <a:off x="677334" y="2160589"/>
            <a:ext cx="5178717" cy="3880773"/>
          </a:xfrm>
        </p:spPr>
        <p:txBody>
          <a:bodyPr/>
          <a:lstStyle/>
          <a:p>
            <a:r>
              <a:rPr lang="zh-TW" altLang="en-US" b="1" dirty="0" smtClean="0">
                <a:solidFill>
                  <a:srgbClr val="FF0000"/>
                </a:solidFill>
              </a:rPr>
              <a:t>要用</a:t>
            </a:r>
            <a:r>
              <a:rPr lang="en-US" altLang="zh-TW" b="1" dirty="0" smtClean="0">
                <a:solidFill>
                  <a:srgbClr val="FF0000"/>
                </a:solidFill>
              </a:rPr>
              <a:t>JDBC</a:t>
            </a:r>
            <a:r>
              <a:rPr lang="zh-TW" altLang="en-US" b="1" dirty="0" smtClean="0">
                <a:solidFill>
                  <a:srgbClr val="FF0000"/>
                </a:solidFill>
              </a:rPr>
              <a:t>，先要在專案中加入適當的</a:t>
            </a:r>
            <a:r>
              <a:rPr lang="en-US" altLang="zh-TW" b="1" dirty="0" smtClean="0">
                <a:solidFill>
                  <a:srgbClr val="FF0000"/>
                </a:solidFill>
              </a:rPr>
              <a:t>Driver</a:t>
            </a:r>
            <a:r>
              <a:rPr lang="zh-TW" altLang="en-US" b="1" dirty="0" smtClean="0">
                <a:solidFill>
                  <a:srgbClr val="FF0000"/>
                </a:solidFill>
              </a:rPr>
              <a:t>。</a:t>
            </a:r>
            <a:endParaRPr lang="en-US" altLang="zh-TW" b="1" dirty="0" smtClean="0">
              <a:solidFill>
                <a:srgbClr val="FF0000"/>
              </a:solidFill>
            </a:endParaRPr>
          </a:p>
          <a:p>
            <a:r>
              <a:rPr lang="zh-TW" altLang="en-US" dirty="0" smtClean="0"/>
              <a:t>用滑鼠右鍵</a:t>
            </a:r>
            <a:r>
              <a:rPr lang="zh-TW" altLang="en-US" b="1" i="1" dirty="0" smtClean="0"/>
              <a:t>點選專案</a:t>
            </a:r>
            <a:r>
              <a:rPr lang="zh-TW" altLang="en-US" dirty="0" smtClean="0"/>
              <a:t>，再接著點選選單最下方的</a:t>
            </a:r>
            <a:r>
              <a:rPr lang="en-US" altLang="zh-TW" b="1" i="1" dirty="0" smtClean="0"/>
              <a:t>Properties</a:t>
            </a:r>
          </a:p>
          <a:p>
            <a:endParaRPr lang="zh-TW" altLang="en-US" dirty="0"/>
          </a:p>
        </p:txBody>
      </p:sp>
      <p:pic>
        <p:nvPicPr>
          <p:cNvPr id="6" name="圖片 5"/>
          <p:cNvPicPr>
            <a:picLocks noChangeAspect="1"/>
          </p:cNvPicPr>
          <p:nvPr/>
        </p:nvPicPr>
        <p:blipFill>
          <a:blip r:embed="rId2"/>
          <a:stretch>
            <a:fillRect/>
          </a:stretch>
        </p:blipFill>
        <p:spPr>
          <a:xfrm>
            <a:off x="6181290" y="92908"/>
            <a:ext cx="4577501" cy="6565285"/>
          </a:xfrm>
          <a:prstGeom prst="rect">
            <a:avLst/>
          </a:prstGeom>
        </p:spPr>
      </p:pic>
      <p:sp>
        <p:nvSpPr>
          <p:cNvPr id="7" name="向右箭號 6"/>
          <p:cNvSpPr/>
          <p:nvPr/>
        </p:nvSpPr>
        <p:spPr>
          <a:xfrm>
            <a:off x="6935820" y="6391072"/>
            <a:ext cx="729575" cy="2671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41865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在專案中加入</a:t>
            </a:r>
            <a:r>
              <a:rPr lang="en-US" altLang="zh-TW" dirty="0" smtClean="0"/>
              <a:t>Driver(2/3)</a:t>
            </a:r>
            <a:endParaRPr lang="zh-TW" altLang="en-US" dirty="0"/>
          </a:p>
        </p:txBody>
      </p:sp>
      <p:sp>
        <p:nvSpPr>
          <p:cNvPr id="3" name="內容版面配置區 2"/>
          <p:cNvSpPr>
            <a:spLocks noGrp="1"/>
          </p:cNvSpPr>
          <p:nvPr>
            <p:ph idx="1"/>
          </p:nvPr>
        </p:nvSpPr>
        <p:spPr>
          <a:xfrm>
            <a:off x="677334" y="2160589"/>
            <a:ext cx="3301279" cy="3880773"/>
          </a:xfrm>
        </p:spPr>
        <p:txBody>
          <a:bodyPr/>
          <a:lstStyle/>
          <a:p>
            <a:r>
              <a:rPr lang="zh-TW" altLang="en-US" dirty="0" smtClean="0"/>
              <a:t>依序點選</a:t>
            </a:r>
            <a:r>
              <a:rPr lang="en-US" altLang="zh-TW" dirty="0" smtClean="0"/>
              <a:t/>
            </a:r>
            <a:br>
              <a:rPr lang="en-US" altLang="zh-TW" dirty="0" smtClean="0"/>
            </a:br>
            <a:r>
              <a:rPr lang="en-US" altLang="zh-TW" dirty="0" smtClean="0">
                <a:solidFill>
                  <a:srgbClr val="FF0000"/>
                </a:solidFill>
              </a:rPr>
              <a:t>Java Build Path</a:t>
            </a:r>
            <a:r>
              <a:rPr lang="en-US" altLang="zh-TW" dirty="0" smtClean="0"/>
              <a:t/>
            </a:r>
            <a:br>
              <a:rPr lang="en-US" altLang="zh-TW" dirty="0" smtClean="0"/>
            </a:br>
            <a:r>
              <a:rPr lang="en-US" altLang="zh-TW" dirty="0" smtClean="0">
                <a:solidFill>
                  <a:srgbClr val="FF0000"/>
                </a:solidFill>
              </a:rPr>
              <a:t>Libraries</a:t>
            </a:r>
            <a:br>
              <a:rPr lang="en-US" altLang="zh-TW" dirty="0" smtClean="0">
                <a:solidFill>
                  <a:srgbClr val="FF0000"/>
                </a:solidFill>
              </a:rPr>
            </a:br>
            <a:r>
              <a:rPr lang="en-US" altLang="zh-TW" dirty="0" err="1" smtClean="0">
                <a:solidFill>
                  <a:srgbClr val="FF0000"/>
                </a:solidFill>
              </a:rPr>
              <a:t>Classpath</a:t>
            </a:r>
            <a:r>
              <a:rPr lang="en-US" altLang="zh-TW" dirty="0" smtClean="0">
                <a:solidFill>
                  <a:srgbClr val="FF0000"/>
                </a:solidFill>
              </a:rPr>
              <a:t/>
            </a:r>
            <a:br>
              <a:rPr lang="en-US" altLang="zh-TW" dirty="0" smtClean="0">
                <a:solidFill>
                  <a:srgbClr val="FF0000"/>
                </a:solidFill>
              </a:rPr>
            </a:br>
            <a:r>
              <a:rPr lang="en-US" altLang="zh-TW" dirty="0" smtClean="0">
                <a:solidFill>
                  <a:srgbClr val="FF0000"/>
                </a:solidFill>
              </a:rPr>
              <a:t>Add External JARs</a:t>
            </a:r>
          </a:p>
        </p:txBody>
      </p:sp>
      <p:pic>
        <p:nvPicPr>
          <p:cNvPr id="4" name="圖片 3"/>
          <p:cNvPicPr>
            <a:picLocks noChangeAspect="1"/>
          </p:cNvPicPr>
          <p:nvPr/>
        </p:nvPicPr>
        <p:blipFill>
          <a:blip r:embed="rId2"/>
          <a:stretch>
            <a:fillRect/>
          </a:stretch>
        </p:blipFill>
        <p:spPr>
          <a:xfrm>
            <a:off x="3744830" y="1930400"/>
            <a:ext cx="8447170" cy="4776281"/>
          </a:xfrm>
          <a:prstGeom prst="rect">
            <a:avLst/>
          </a:prstGeom>
        </p:spPr>
      </p:pic>
      <p:sp>
        <p:nvSpPr>
          <p:cNvPr id="5" name="向右箭號 4"/>
          <p:cNvSpPr/>
          <p:nvPr/>
        </p:nvSpPr>
        <p:spPr>
          <a:xfrm>
            <a:off x="3229582" y="3064212"/>
            <a:ext cx="729575" cy="2671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右箭號 5"/>
          <p:cNvSpPr/>
          <p:nvPr/>
        </p:nvSpPr>
        <p:spPr>
          <a:xfrm rot="3110711">
            <a:off x="6426739" y="2253573"/>
            <a:ext cx="729575" cy="2671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向右箭號 6"/>
          <p:cNvSpPr/>
          <p:nvPr/>
        </p:nvSpPr>
        <p:spPr>
          <a:xfrm rot="13630605">
            <a:off x="6096352" y="3826637"/>
            <a:ext cx="729575" cy="2671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rot="19677439">
            <a:off x="9889843" y="3660663"/>
            <a:ext cx="729575" cy="2671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6971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下載</a:t>
            </a:r>
            <a:r>
              <a:rPr lang="en-US" altLang="zh-TW" dirty="0" err="1" smtClean="0"/>
              <a:t>MariaDB</a:t>
            </a:r>
            <a:endParaRPr lang="zh-TW" altLang="en-US" dirty="0"/>
          </a:p>
        </p:txBody>
      </p:sp>
      <p:sp>
        <p:nvSpPr>
          <p:cNvPr id="3" name="內容版面配置區 2"/>
          <p:cNvSpPr>
            <a:spLocks noGrp="1"/>
          </p:cNvSpPr>
          <p:nvPr>
            <p:ph idx="1"/>
          </p:nvPr>
        </p:nvSpPr>
        <p:spPr/>
        <p:txBody>
          <a:bodyPr/>
          <a:lstStyle/>
          <a:p>
            <a:r>
              <a:rPr lang="en-US" altLang="zh-TW" dirty="0" err="1" smtClean="0"/>
              <a:t>MariaDB</a:t>
            </a:r>
            <a:r>
              <a:rPr lang="zh-TW" altLang="en-US" dirty="0" smtClean="0"/>
              <a:t>是一個免費的資料庫。</a:t>
            </a:r>
            <a:endParaRPr lang="en-US" altLang="zh-TW" dirty="0" smtClean="0"/>
          </a:p>
          <a:p>
            <a:pPr lvl="1"/>
            <a:r>
              <a:rPr lang="zh-TW" altLang="en-US" dirty="0"/>
              <a:t>不可商業用。</a:t>
            </a:r>
            <a:endParaRPr lang="en-US" altLang="zh-TW" dirty="0" smtClean="0"/>
          </a:p>
          <a:p>
            <a:r>
              <a:rPr lang="zh-TW" altLang="en-US" dirty="0" smtClean="0"/>
              <a:t>首先下載安裝</a:t>
            </a:r>
            <a:r>
              <a:rPr lang="zh-TW" altLang="en-US" dirty="0"/>
              <a:t>檔。</a:t>
            </a:r>
            <a:endParaRPr lang="en-US" altLang="zh-TW" dirty="0" smtClean="0"/>
          </a:p>
          <a:p>
            <a:r>
              <a:rPr lang="zh-TW" altLang="en-US" dirty="0" smtClean="0"/>
              <a:t>網址：</a:t>
            </a:r>
            <a:r>
              <a:rPr lang="en-US" altLang="zh-TW" dirty="0">
                <a:hlinkClick r:id="rId2"/>
              </a:rPr>
              <a:t>https://</a:t>
            </a:r>
            <a:r>
              <a:rPr lang="en-US" altLang="zh-TW" dirty="0" smtClean="0">
                <a:hlinkClick r:id="rId2"/>
              </a:rPr>
              <a:t>mariadb.org/download</a:t>
            </a:r>
            <a:endParaRPr lang="en-US" altLang="zh-TW" dirty="0" smtClean="0"/>
          </a:p>
          <a:p>
            <a:r>
              <a:rPr lang="zh-TW" altLang="en-US" dirty="0" smtClean="0"/>
              <a:t>往下面找一下。</a:t>
            </a:r>
            <a:endParaRPr lang="en-US" altLang="zh-TW" dirty="0" smtClean="0"/>
          </a:p>
          <a:p>
            <a:r>
              <a:rPr lang="zh-TW" altLang="en-US" dirty="0" smtClean="0"/>
              <a:t>可以選擇版本跟作業系統。</a:t>
            </a:r>
            <a:endParaRPr lang="en-US" altLang="zh-TW" dirty="0" smtClean="0"/>
          </a:p>
          <a:p>
            <a:r>
              <a:rPr lang="zh-TW" altLang="en-US" dirty="0"/>
              <a:t>下載的</a:t>
            </a:r>
            <a:r>
              <a:rPr lang="zh-TW" altLang="en-US" dirty="0" smtClean="0"/>
              <a:t>檔名：</a:t>
            </a:r>
            <a:endParaRPr lang="en-US" altLang="zh-TW" dirty="0" smtClean="0"/>
          </a:p>
          <a:p>
            <a:pPr lvl="1"/>
            <a:r>
              <a:rPr lang="en-US" altLang="zh-TW" dirty="0" smtClean="0"/>
              <a:t>mariadb-11.3.2-winx64.msi</a:t>
            </a:r>
          </a:p>
          <a:p>
            <a:pPr lvl="1"/>
            <a:r>
              <a:rPr lang="zh-TW" altLang="en-US" dirty="0"/>
              <a:t>如果版本不同會</a:t>
            </a:r>
            <a:r>
              <a:rPr lang="zh-TW" altLang="en-US" dirty="0" smtClean="0"/>
              <a:t>有一些差異</a:t>
            </a:r>
            <a:r>
              <a:rPr lang="zh-TW" altLang="en-US" dirty="0"/>
              <a:t>。</a:t>
            </a:r>
          </a:p>
        </p:txBody>
      </p:sp>
      <p:pic>
        <p:nvPicPr>
          <p:cNvPr id="6" name="圖片 5"/>
          <p:cNvPicPr>
            <a:picLocks noChangeAspect="1"/>
          </p:cNvPicPr>
          <p:nvPr/>
        </p:nvPicPr>
        <p:blipFill>
          <a:blip r:embed="rId3"/>
          <a:stretch>
            <a:fillRect/>
          </a:stretch>
        </p:blipFill>
        <p:spPr>
          <a:xfrm>
            <a:off x="5568012" y="2012823"/>
            <a:ext cx="6623988" cy="3943246"/>
          </a:xfrm>
          <a:prstGeom prst="rect">
            <a:avLst/>
          </a:prstGeom>
          <a:ln>
            <a:solidFill>
              <a:schemeClr val="tx1"/>
            </a:solidFill>
          </a:ln>
        </p:spPr>
      </p:pic>
      <p:pic>
        <p:nvPicPr>
          <p:cNvPr id="8" name="圖片 7"/>
          <p:cNvPicPr>
            <a:picLocks noChangeAspect="1"/>
          </p:cNvPicPr>
          <p:nvPr/>
        </p:nvPicPr>
        <p:blipFill>
          <a:blip r:embed="rId4"/>
          <a:stretch>
            <a:fillRect/>
          </a:stretch>
        </p:blipFill>
        <p:spPr>
          <a:xfrm>
            <a:off x="6840664" y="2809839"/>
            <a:ext cx="5313128" cy="3681458"/>
          </a:xfrm>
          <a:prstGeom prst="rect">
            <a:avLst/>
          </a:prstGeom>
          <a:ln>
            <a:solidFill>
              <a:schemeClr val="tx1"/>
            </a:solidFill>
          </a:ln>
        </p:spPr>
      </p:pic>
      <p:sp>
        <p:nvSpPr>
          <p:cNvPr id="9" name="向右箭號 8"/>
          <p:cNvSpPr/>
          <p:nvPr/>
        </p:nvSpPr>
        <p:spPr>
          <a:xfrm>
            <a:off x="6418213" y="5996187"/>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636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在專案中加入</a:t>
            </a:r>
            <a:r>
              <a:rPr lang="en-US" altLang="zh-TW" dirty="0" smtClean="0"/>
              <a:t>Driver(3/3)</a:t>
            </a:r>
            <a:endParaRPr lang="zh-TW" altLang="en-US" dirty="0"/>
          </a:p>
        </p:txBody>
      </p:sp>
      <p:sp>
        <p:nvSpPr>
          <p:cNvPr id="3" name="內容版面配置區 2"/>
          <p:cNvSpPr>
            <a:spLocks noGrp="1"/>
          </p:cNvSpPr>
          <p:nvPr>
            <p:ph idx="1"/>
          </p:nvPr>
        </p:nvSpPr>
        <p:spPr>
          <a:xfrm>
            <a:off x="677334" y="2160589"/>
            <a:ext cx="4026034" cy="3880773"/>
          </a:xfrm>
        </p:spPr>
        <p:txBody>
          <a:bodyPr/>
          <a:lstStyle/>
          <a:p>
            <a:r>
              <a:rPr lang="zh-TW" altLang="en-US" dirty="0" smtClean="0"/>
              <a:t>先前下載的</a:t>
            </a:r>
            <a:r>
              <a:rPr lang="en-US" altLang="zh-TW" dirty="0" smtClean="0"/>
              <a:t>ZIP</a:t>
            </a:r>
            <a:r>
              <a:rPr lang="zh-TW" altLang="en-US" dirty="0" smtClean="0"/>
              <a:t>檔，可以解壓縮出來，放在一個資料夾。</a:t>
            </a:r>
            <a:endParaRPr lang="en-US" altLang="zh-TW" dirty="0" smtClean="0"/>
          </a:p>
          <a:p>
            <a:r>
              <a:rPr lang="zh-TW" altLang="en-US" dirty="0"/>
              <a:t>在這邊找到資料夾內</a:t>
            </a:r>
            <a:r>
              <a:rPr lang="zh-TW" altLang="en-US" dirty="0" smtClean="0"/>
              <a:t>的</a:t>
            </a:r>
            <a:r>
              <a:rPr lang="en-US" altLang="zh-TW" dirty="0" smtClean="0"/>
              <a:t/>
            </a:r>
            <a:br>
              <a:rPr lang="en-US" altLang="zh-TW" dirty="0" smtClean="0"/>
            </a:br>
            <a:r>
              <a:rPr lang="en-US" altLang="zh-TW" dirty="0" smtClean="0">
                <a:solidFill>
                  <a:srgbClr val="FF0000"/>
                </a:solidFill>
              </a:rPr>
              <a:t>mysql-connector-j-8.3.0.jar</a:t>
            </a:r>
            <a:r>
              <a:rPr lang="en-US" altLang="zh-TW" dirty="0" smtClean="0"/>
              <a:t/>
            </a:r>
            <a:br>
              <a:rPr lang="en-US" altLang="zh-TW" dirty="0" smtClean="0"/>
            </a:br>
            <a:r>
              <a:rPr lang="zh-TW" altLang="en-US" dirty="0" smtClean="0"/>
              <a:t>然後開啟他。</a:t>
            </a:r>
            <a:endParaRPr lang="en-US" altLang="zh-TW" dirty="0" smtClean="0"/>
          </a:p>
          <a:p>
            <a:endParaRPr lang="en-US" altLang="zh-TW" dirty="0"/>
          </a:p>
          <a:p>
            <a:r>
              <a:rPr lang="zh-TW" altLang="en-US" dirty="0" smtClean="0"/>
              <a:t>這時候會出現在</a:t>
            </a:r>
            <a:r>
              <a:rPr lang="en-US" altLang="zh-TW" dirty="0" err="1" smtClean="0"/>
              <a:t>Classpath</a:t>
            </a:r>
            <a:r>
              <a:rPr lang="zh-TW" altLang="en-US" dirty="0" smtClean="0"/>
              <a:t>中</a:t>
            </a:r>
            <a:endParaRPr lang="en-US" altLang="zh-TW" dirty="0" smtClean="0"/>
          </a:p>
          <a:p>
            <a:endParaRPr lang="en-US" altLang="zh-TW" dirty="0"/>
          </a:p>
          <a:p>
            <a:r>
              <a:rPr lang="zh-TW" altLang="en-US" dirty="0" smtClean="0"/>
              <a:t>最後，點選</a:t>
            </a:r>
            <a:r>
              <a:rPr lang="en-US" altLang="zh-TW" dirty="0" smtClean="0"/>
              <a:t>[</a:t>
            </a:r>
            <a:r>
              <a:rPr lang="en-US" altLang="zh-TW" b="1" dirty="0" smtClean="0">
                <a:solidFill>
                  <a:srgbClr val="FF0000"/>
                </a:solidFill>
              </a:rPr>
              <a:t>Apply and Close</a:t>
            </a:r>
            <a:r>
              <a:rPr lang="en-US" altLang="zh-TW" dirty="0" smtClean="0"/>
              <a:t>]</a:t>
            </a:r>
            <a:r>
              <a:rPr lang="zh-TW" altLang="en-US" dirty="0" smtClean="0"/>
              <a:t>就完成了！</a:t>
            </a:r>
            <a:endParaRPr lang="zh-TW" altLang="en-US" dirty="0"/>
          </a:p>
        </p:txBody>
      </p:sp>
      <p:pic>
        <p:nvPicPr>
          <p:cNvPr id="4" name="圖片 3"/>
          <p:cNvPicPr>
            <a:picLocks noChangeAspect="1"/>
          </p:cNvPicPr>
          <p:nvPr/>
        </p:nvPicPr>
        <p:blipFill>
          <a:blip r:embed="rId2"/>
          <a:stretch>
            <a:fillRect/>
          </a:stretch>
        </p:blipFill>
        <p:spPr>
          <a:xfrm>
            <a:off x="5345394" y="2160589"/>
            <a:ext cx="6710539" cy="4110962"/>
          </a:xfrm>
          <a:prstGeom prst="rect">
            <a:avLst/>
          </a:prstGeom>
        </p:spPr>
      </p:pic>
      <p:sp>
        <p:nvSpPr>
          <p:cNvPr id="5" name="矩形 4"/>
          <p:cNvSpPr/>
          <p:nvPr/>
        </p:nvSpPr>
        <p:spPr>
          <a:xfrm>
            <a:off x="6955277" y="5612860"/>
            <a:ext cx="1984442" cy="4766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右箭號 5"/>
          <p:cNvSpPr/>
          <p:nvPr/>
        </p:nvSpPr>
        <p:spPr>
          <a:xfrm rot="7592068">
            <a:off x="10726422" y="5535185"/>
            <a:ext cx="729575" cy="2671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3"/>
          <a:stretch>
            <a:fillRect/>
          </a:stretch>
        </p:blipFill>
        <p:spPr>
          <a:xfrm>
            <a:off x="4812847" y="2160589"/>
            <a:ext cx="7379153" cy="4172393"/>
          </a:xfrm>
          <a:prstGeom prst="rect">
            <a:avLst/>
          </a:prstGeom>
        </p:spPr>
      </p:pic>
      <p:sp>
        <p:nvSpPr>
          <p:cNvPr id="8" name="矩形 7"/>
          <p:cNvSpPr/>
          <p:nvPr/>
        </p:nvSpPr>
        <p:spPr>
          <a:xfrm>
            <a:off x="6400799" y="3540867"/>
            <a:ext cx="3784061" cy="437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9581745" y="5972783"/>
            <a:ext cx="768485" cy="29876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147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先從 靜態</a:t>
            </a:r>
            <a:r>
              <a:rPr lang="en-US" altLang="zh-TW" dirty="0"/>
              <a:t>SQL</a:t>
            </a:r>
            <a:r>
              <a:rPr lang="zh-TW" altLang="en-US" dirty="0"/>
              <a:t>指令 </a:t>
            </a:r>
            <a:r>
              <a:rPr lang="en-US" altLang="zh-TW" dirty="0"/>
              <a:t>( Statement </a:t>
            </a:r>
            <a:r>
              <a:rPr lang="en-US" altLang="zh-TW" dirty="0" smtClean="0"/>
              <a:t>)</a:t>
            </a:r>
            <a:r>
              <a:rPr lang="zh-TW" altLang="en-US" dirty="0" smtClean="0"/>
              <a:t>開始</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6764186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建立資料庫</a:t>
            </a:r>
            <a:r>
              <a:rPr lang="zh-TW" altLang="en-US" dirty="0" smtClean="0"/>
              <a:t>連線</a:t>
            </a:r>
            <a:r>
              <a:rPr lang="en-US" altLang="zh-TW" dirty="0" smtClean="0"/>
              <a:t>--</a:t>
            </a:r>
            <a:r>
              <a:rPr lang="zh-TW" altLang="en-US" dirty="0" smtClean="0"/>
              <a:t>準備工作</a:t>
            </a:r>
            <a:endParaRPr lang="zh-TW" altLang="en-US" dirty="0"/>
          </a:p>
        </p:txBody>
      </p:sp>
      <p:sp>
        <p:nvSpPr>
          <p:cNvPr id="5" name="矩形 4"/>
          <p:cNvSpPr/>
          <p:nvPr/>
        </p:nvSpPr>
        <p:spPr>
          <a:xfrm>
            <a:off x="760463" y="1459345"/>
            <a:ext cx="9713575" cy="3785652"/>
          </a:xfrm>
          <a:prstGeom prst="rect">
            <a:avLst/>
          </a:prstGeom>
          <a:solidFill>
            <a:schemeClr val="tx1"/>
          </a:solidFill>
        </p:spPr>
        <p:txBody>
          <a:bodyPr wrap="square">
            <a:spAutoFit/>
          </a:bodyPr>
          <a:lstStyle/>
          <a:p>
            <a:r>
              <a:rPr lang="en-US" altLang="zh-TW" sz="1600" dirty="0" smtClean="0">
                <a:solidFill>
                  <a:srgbClr val="808080"/>
                </a:solidFill>
                <a:latin typeface="Courier New" panose="02070309020205020404" pitchFamily="49" charset="0"/>
              </a:rPr>
              <a:t>// </a:t>
            </a:r>
            <a:r>
              <a:rPr lang="zh-TW" altLang="en-US" sz="1600" dirty="0">
                <a:solidFill>
                  <a:srgbClr val="808080"/>
                </a:solidFill>
                <a:latin typeface="Courier New" panose="02070309020205020404" pitchFamily="49" charset="0"/>
              </a:rPr>
              <a:t>註冊</a:t>
            </a:r>
            <a:endParaRPr lang="zh-TW" altLang="en-US" sz="1600" dirty="0">
              <a:solidFill>
                <a:srgbClr val="CCCCCC"/>
              </a:solidFill>
              <a:latin typeface="Courier New" panose="02070309020205020404" pitchFamily="49" charset="0"/>
            </a:endParaRPr>
          </a:p>
          <a:p>
            <a:r>
              <a:rPr lang="en-US" altLang="zh-TW" sz="1600" dirty="0">
                <a:solidFill>
                  <a:srgbClr val="808080"/>
                </a:solidFill>
                <a:latin typeface="Courier New" panose="02070309020205020404" pitchFamily="49" charset="0"/>
              </a:rPr>
              <a:t>// Driver Class </a:t>
            </a:r>
            <a:r>
              <a:rPr lang="zh-TW" altLang="en-US" sz="1600" dirty="0">
                <a:solidFill>
                  <a:srgbClr val="808080"/>
                </a:solidFill>
                <a:latin typeface="Courier New" panose="02070309020205020404" pitchFamily="49" charset="0"/>
              </a:rPr>
              <a:t>名稱</a:t>
            </a:r>
            <a:endParaRPr lang="zh-TW" altLang="en-US" sz="1600" dirty="0">
              <a:solidFill>
                <a:srgbClr val="CCCCCC"/>
              </a:solidFill>
              <a:latin typeface="Courier New" panose="02070309020205020404" pitchFamily="49" charset="0"/>
            </a:endParaRPr>
          </a:p>
          <a:p>
            <a:r>
              <a:rPr lang="en-US" altLang="zh-TW" sz="1600" dirty="0">
                <a:solidFill>
                  <a:srgbClr val="CC6C1D"/>
                </a:solidFill>
                <a:latin typeface="Courier New" panose="02070309020205020404" pitchFamily="49" charset="0"/>
              </a:rPr>
              <a:t>private</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static</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final</a:t>
            </a:r>
            <a:r>
              <a:rPr lang="en-US" altLang="zh-TW" sz="1600" dirty="0">
                <a:solidFill>
                  <a:srgbClr val="D9E8F7"/>
                </a:solidFill>
                <a:latin typeface="Courier New" panose="02070309020205020404" pitchFamily="49" charset="0"/>
              </a:rPr>
              <a:t> </a:t>
            </a:r>
            <a:r>
              <a:rPr lang="en-US" altLang="zh-TW" sz="1600" dirty="0">
                <a:solidFill>
                  <a:srgbClr val="1290C3"/>
                </a:solidFill>
                <a:latin typeface="Courier New" panose="02070309020205020404" pitchFamily="49" charset="0"/>
              </a:rPr>
              <a:t>String</a:t>
            </a:r>
            <a:r>
              <a:rPr lang="en-US" altLang="zh-TW" sz="1600" dirty="0">
                <a:solidFill>
                  <a:srgbClr val="D9E8F7"/>
                </a:solidFill>
                <a:latin typeface="Courier New" panose="02070309020205020404" pitchFamily="49" charset="0"/>
              </a:rPr>
              <a:t> </a:t>
            </a:r>
            <a:r>
              <a:rPr lang="en-US" altLang="zh-TW" sz="1600" b="1" i="1" u="sng" dirty="0">
                <a:solidFill>
                  <a:srgbClr val="8DDAF8"/>
                </a:solidFill>
                <a:latin typeface="Courier New" panose="02070309020205020404" pitchFamily="49" charset="0"/>
              </a:rPr>
              <a:t>Driver</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17C6A3"/>
                </a:solidFill>
                <a:latin typeface="Courier New" panose="02070309020205020404" pitchFamily="49" charset="0"/>
              </a:rPr>
              <a:t>"</a:t>
            </a:r>
            <a:r>
              <a:rPr lang="en-US" altLang="zh-TW" sz="1600" dirty="0" err="1">
                <a:solidFill>
                  <a:srgbClr val="17C6A3"/>
                </a:solidFill>
                <a:latin typeface="Courier New" panose="02070309020205020404" pitchFamily="49" charset="0"/>
              </a:rPr>
              <a:t>com.mysql.cj.jdbc.Driver</a:t>
            </a:r>
            <a:r>
              <a:rPr lang="en-US" altLang="zh-TW" sz="1600" dirty="0">
                <a:solidFill>
                  <a:srgbClr val="17C6A3"/>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endParaRPr lang="en-US" altLang="zh-TW" sz="1600" dirty="0">
              <a:solidFill>
                <a:srgbClr val="CCCCCC"/>
              </a:solidFill>
              <a:latin typeface="Courier New" panose="02070309020205020404" pitchFamily="49" charset="0"/>
            </a:endParaRPr>
          </a:p>
          <a:p>
            <a:r>
              <a:rPr lang="en-US" altLang="zh-TW" sz="1600" dirty="0">
                <a:solidFill>
                  <a:srgbClr val="808080"/>
                </a:solidFill>
                <a:latin typeface="Courier New" panose="02070309020205020404" pitchFamily="49" charset="0"/>
              </a:rPr>
              <a:t>// </a:t>
            </a:r>
            <a:r>
              <a:rPr lang="zh-TW" altLang="en-US" sz="1600" dirty="0">
                <a:solidFill>
                  <a:srgbClr val="808080"/>
                </a:solidFill>
                <a:latin typeface="Courier New" panose="02070309020205020404" pitchFamily="49" charset="0"/>
              </a:rPr>
              <a:t>建立資料庫位置 </a:t>
            </a:r>
            <a:r>
              <a:rPr lang="en-US" altLang="zh-TW" sz="1600" dirty="0">
                <a:solidFill>
                  <a:srgbClr val="808080"/>
                </a:solidFill>
                <a:latin typeface="Courier New" panose="02070309020205020404" pitchFamily="49" charset="0"/>
              </a:rPr>
              <a:t>(URL)</a:t>
            </a:r>
            <a:endParaRPr lang="en-US" altLang="zh-TW" sz="1600" dirty="0">
              <a:solidFill>
                <a:srgbClr val="CCCCCC"/>
              </a:solidFill>
              <a:latin typeface="Courier New" panose="02070309020205020404" pitchFamily="49" charset="0"/>
            </a:endParaRPr>
          </a:p>
          <a:p>
            <a:r>
              <a:rPr lang="en-US" altLang="zh-TW" sz="1600" dirty="0">
                <a:solidFill>
                  <a:srgbClr val="808080"/>
                </a:solidFill>
                <a:latin typeface="Courier New" panose="02070309020205020404" pitchFamily="49" charset="0"/>
              </a:rPr>
              <a:t>// </a:t>
            </a:r>
            <a:r>
              <a:rPr lang="zh-TW" altLang="en-US" sz="1600" dirty="0">
                <a:solidFill>
                  <a:srgbClr val="808080"/>
                </a:solidFill>
                <a:latin typeface="Courier New" panose="02070309020205020404" pitchFamily="49" charset="0"/>
              </a:rPr>
              <a:t>格式：</a:t>
            </a:r>
            <a:r>
              <a:rPr lang="en-US" altLang="zh-TW" sz="1600" u="sng" dirty="0" err="1">
                <a:solidFill>
                  <a:srgbClr val="808080"/>
                </a:solidFill>
                <a:latin typeface="Courier New" panose="02070309020205020404" pitchFamily="49" charset="0"/>
              </a:rPr>
              <a:t>jdbc</a:t>
            </a:r>
            <a:r>
              <a:rPr lang="en-US" altLang="zh-TW" sz="1600" dirty="0">
                <a:solidFill>
                  <a:srgbClr val="808080"/>
                </a:solidFill>
                <a:latin typeface="Courier New" panose="02070309020205020404" pitchFamily="49" charset="0"/>
              </a:rPr>
              <a:t>: &lt;</a:t>
            </a:r>
            <a:r>
              <a:rPr lang="en-US" altLang="zh-TW" sz="1600" dirty="0" err="1">
                <a:solidFill>
                  <a:srgbClr val="808080"/>
                </a:solidFill>
                <a:latin typeface="Courier New" panose="02070309020205020404" pitchFamily="49" charset="0"/>
              </a:rPr>
              <a:t>Subprotocol</a:t>
            </a:r>
            <a:r>
              <a:rPr lang="en-US" altLang="zh-TW" sz="1600" dirty="0">
                <a:solidFill>
                  <a:srgbClr val="808080"/>
                </a:solidFill>
                <a:latin typeface="Courier New" panose="02070309020205020404" pitchFamily="49" charset="0"/>
              </a:rPr>
              <a:t>&gt; : &lt;</a:t>
            </a:r>
            <a:r>
              <a:rPr lang="en-US" altLang="zh-TW" sz="1600" dirty="0" err="1">
                <a:solidFill>
                  <a:srgbClr val="808080"/>
                </a:solidFill>
                <a:latin typeface="Courier New" panose="02070309020205020404" pitchFamily="49" charset="0"/>
              </a:rPr>
              <a:t>Subname</a:t>
            </a:r>
            <a:r>
              <a:rPr lang="en-US" altLang="zh-TW" sz="1600" dirty="0">
                <a:solidFill>
                  <a:srgbClr val="808080"/>
                </a:solidFill>
                <a:latin typeface="Courier New" panose="02070309020205020404" pitchFamily="49" charset="0"/>
              </a:rPr>
              <a:t>&gt; </a:t>
            </a:r>
            <a:endParaRPr lang="en-US" altLang="zh-TW" sz="1600" dirty="0">
              <a:solidFill>
                <a:srgbClr val="CCCCCC"/>
              </a:solidFill>
              <a:latin typeface="Courier New" panose="02070309020205020404" pitchFamily="49" charset="0"/>
            </a:endParaRPr>
          </a:p>
          <a:p>
            <a:r>
              <a:rPr lang="en-US" altLang="zh-TW" sz="1600" dirty="0">
                <a:solidFill>
                  <a:srgbClr val="808080"/>
                </a:solidFill>
                <a:latin typeface="Courier New" panose="02070309020205020404" pitchFamily="49" charset="0"/>
              </a:rPr>
              <a:t>// "</a:t>
            </a:r>
            <a:r>
              <a:rPr lang="en-US" altLang="zh-TW" sz="1600" u="sng" dirty="0" err="1">
                <a:solidFill>
                  <a:srgbClr val="808080"/>
                </a:solidFill>
                <a:latin typeface="Courier New" panose="02070309020205020404" pitchFamily="49" charset="0"/>
              </a:rPr>
              <a:t>jdbc</a:t>
            </a:r>
            <a:r>
              <a:rPr lang="en-US" altLang="zh-TW" sz="1600" dirty="0" err="1">
                <a:solidFill>
                  <a:srgbClr val="808080"/>
                </a:solidFill>
                <a:latin typeface="Courier New" panose="02070309020205020404" pitchFamily="49" charset="0"/>
              </a:rPr>
              <a:t>:</a:t>
            </a:r>
            <a:r>
              <a:rPr lang="en-US" altLang="zh-TW" sz="1600" u="sng" dirty="0" err="1">
                <a:solidFill>
                  <a:srgbClr val="808080"/>
                </a:solidFill>
                <a:latin typeface="Courier New" panose="02070309020205020404" pitchFamily="49" charset="0"/>
              </a:rPr>
              <a:t>mysql</a:t>
            </a:r>
            <a:r>
              <a:rPr lang="en-US" altLang="zh-TW" sz="1600" dirty="0">
                <a:solidFill>
                  <a:srgbClr val="808080"/>
                </a:solidFill>
                <a:latin typeface="Courier New" panose="02070309020205020404" pitchFamily="49" charset="0"/>
              </a:rPr>
              <a:t>://" + </a:t>
            </a:r>
            <a:r>
              <a:rPr lang="en-US" altLang="zh-TW" sz="1600" dirty="0" err="1">
                <a:solidFill>
                  <a:srgbClr val="808080"/>
                </a:solidFill>
                <a:latin typeface="Courier New" panose="02070309020205020404" pitchFamily="49" charset="0"/>
              </a:rPr>
              <a:t>serverName</a:t>
            </a:r>
            <a:r>
              <a:rPr lang="en-US" altLang="zh-TW" sz="1600" dirty="0">
                <a:solidFill>
                  <a:srgbClr val="808080"/>
                </a:solidFill>
                <a:latin typeface="Courier New" panose="02070309020205020404" pitchFamily="49" charset="0"/>
              </a:rPr>
              <a:t> + ":3306/" + Schema Name + "</a:t>
            </a:r>
            <a:r>
              <a:rPr lang="zh-TW" altLang="en-US" sz="1600" dirty="0">
                <a:solidFill>
                  <a:srgbClr val="808080"/>
                </a:solidFill>
                <a:latin typeface="Courier New" panose="02070309020205020404" pitchFamily="49" charset="0"/>
              </a:rPr>
              <a:t>時區資訊“</a:t>
            </a:r>
            <a:endParaRPr lang="zh-TW" altLang="en-US" sz="1600" dirty="0">
              <a:solidFill>
                <a:srgbClr val="CCCCCC"/>
              </a:solidFill>
              <a:latin typeface="Courier New" panose="02070309020205020404" pitchFamily="49" charset="0"/>
            </a:endParaRPr>
          </a:p>
          <a:p>
            <a:r>
              <a:rPr lang="en-US" altLang="zh-TW" sz="1600" dirty="0">
                <a:solidFill>
                  <a:srgbClr val="CC6C1D"/>
                </a:solidFill>
                <a:latin typeface="Courier New" panose="02070309020205020404" pitchFamily="49" charset="0"/>
              </a:rPr>
              <a:t>private</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static</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final</a:t>
            </a:r>
            <a:r>
              <a:rPr lang="en-US" altLang="zh-TW" sz="1600" dirty="0">
                <a:solidFill>
                  <a:srgbClr val="D9E8F7"/>
                </a:solidFill>
                <a:latin typeface="Courier New" panose="02070309020205020404" pitchFamily="49" charset="0"/>
              </a:rPr>
              <a:t> </a:t>
            </a:r>
            <a:r>
              <a:rPr lang="en-US" altLang="zh-TW" sz="1600" dirty="0">
                <a:solidFill>
                  <a:srgbClr val="1290C3"/>
                </a:solidFill>
                <a:latin typeface="Courier New" panose="02070309020205020404" pitchFamily="49" charset="0"/>
              </a:rPr>
              <a:t>String</a:t>
            </a:r>
            <a:r>
              <a:rPr lang="en-US" altLang="zh-TW" sz="1600" dirty="0">
                <a:solidFill>
                  <a:srgbClr val="D9E8F7"/>
                </a:solidFill>
                <a:latin typeface="Courier New" panose="02070309020205020404" pitchFamily="49" charset="0"/>
              </a:rPr>
              <a:t> </a:t>
            </a:r>
            <a:r>
              <a:rPr lang="en-US" altLang="zh-TW" sz="1600" b="1" i="1" u="sng" dirty="0">
                <a:solidFill>
                  <a:srgbClr val="8DDAF8"/>
                </a:solidFill>
                <a:latin typeface="Courier New" panose="02070309020205020404" pitchFamily="49" charset="0"/>
              </a:rPr>
              <a:t>URL</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17C6A3"/>
                </a:solidFill>
                <a:latin typeface="Courier New" panose="02070309020205020404" pitchFamily="49" charset="0"/>
              </a:rPr>
              <a:t>	"</a:t>
            </a:r>
            <a:r>
              <a:rPr lang="en-US" altLang="zh-TW" sz="1600" dirty="0" err="1">
                <a:solidFill>
                  <a:srgbClr val="17C6A3"/>
                </a:solidFill>
                <a:latin typeface="Courier New" panose="02070309020205020404" pitchFamily="49" charset="0"/>
              </a:rPr>
              <a:t>jdbc:mysql</a:t>
            </a:r>
            <a:r>
              <a:rPr lang="en-US" altLang="zh-TW" sz="1600" dirty="0">
                <a:solidFill>
                  <a:srgbClr val="17C6A3"/>
                </a:solidFill>
                <a:latin typeface="Courier New" panose="02070309020205020404" pitchFamily="49" charset="0"/>
              </a:rPr>
              <a:t>://</a:t>
            </a:r>
            <a:r>
              <a:rPr lang="en-US" altLang="zh-TW" sz="1600" dirty="0" smtClean="0">
                <a:solidFill>
                  <a:srgbClr val="17C6A3"/>
                </a:solidFill>
                <a:latin typeface="Courier New" panose="02070309020205020404" pitchFamily="49" charset="0"/>
              </a:rPr>
              <a:t>localhost:3306/</a:t>
            </a:r>
            <a:r>
              <a:rPr lang="en-US" altLang="zh-TW" sz="1600" dirty="0" err="1" smtClean="0">
                <a:solidFill>
                  <a:srgbClr val="17C6A3"/>
                </a:solidFill>
                <a:latin typeface="Courier New" panose="02070309020205020404" pitchFamily="49" charset="0"/>
              </a:rPr>
              <a:t>testdb?serverTimzone</a:t>
            </a:r>
            <a:r>
              <a:rPr lang="en-US" altLang="zh-TW" sz="1600" dirty="0" smtClean="0">
                <a:solidFill>
                  <a:srgbClr val="17C6A3"/>
                </a:solidFill>
                <a:latin typeface="Courier New" panose="02070309020205020404" pitchFamily="49" charset="0"/>
              </a:rPr>
              <a:t>=Asia/Taipei</a:t>
            </a:r>
            <a:r>
              <a:rPr lang="en-US" altLang="zh-TW" sz="1600" dirty="0">
                <a:solidFill>
                  <a:srgbClr val="17C6A3"/>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endParaRPr lang="en-US" altLang="zh-TW" sz="1600" dirty="0">
              <a:solidFill>
                <a:srgbClr val="CCCCCC"/>
              </a:solidFill>
              <a:latin typeface="Courier New" panose="02070309020205020404" pitchFamily="49" charset="0"/>
            </a:endParaRPr>
          </a:p>
          <a:p>
            <a:r>
              <a:rPr lang="en-US" altLang="zh-TW" sz="1600" dirty="0">
                <a:solidFill>
                  <a:srgbClr val="808080"/>
                </a:solidFill>
                <a:latin typeface="Courier New" panose="02070309020205020404" pitchFamily="49" charset="0"/>
              </a:rPr>
              <a:t>// </a:t>
            </a:r>
            <a:r>
              <a:rPr lang="zh-TW" altLang="en-US" sz="1600" dirty="0">
                <a:solidFill>
                  <a:srgbClr val="808080"/>
                </a:solidFill>
                <a:latin typeface="Courier New" panose="02070309020205020404" pitchFamily="49" charset="0"/>
              </a:rPr>
              <a:t>帳號名稱</a:t>
            </a:r>
            <a:endParaRPr lang="zh-TW" altLang="en-US" sz="1600" dirty="0">
              <a:solidFill>
                <a:srgbClr val="CCCCCC"/>
              </a:solidFill>
              <a:latin typeface="Courier New" panose="02070309020205020404" pitchFamily="49" charset="0"/>
            </a:endParaRPr>
          </a:p>
          <a:p>
            <a:r>
              <a:rPr lang="en-US" altLang="zh-TW" sz="1600" dirty="0">
                <a:solidFill>
                  <a:srgbClr val="CC6C1D"/>
                </a:solidFill>
                <a:latin typeface="Courier New" panose="02070309020205020404" pitchFamily="49" charset="0"/>
              </a:rPr>
              <a:t>private</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static</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final</a:t>
            </a:r>
            <a:r>
              <a:rPr lang="en-US" altLang="zh-TW" sz="1600" dirty="0">
                <a:solidFill>
                  <a:srgbClr val="D9E8F7"/>
                </a:solidFill>
                <a:latin typeface="Courier New" panose="02070309020205020404" pitchFamily="49" charset="0"/>
              </a:rPr>
              <a:t> </a:t>
            </a:r>
            <a:r>
              <a:rPr lang="en-US" altLang="zh-TW" sz="1600" dirty="0">
                <a:solidFill>
                  <a:srgbClr val="1290C3"/>
                </a:solidFill>
                <a:latin typeface="Courier New" panose="02070309020205020404" pitchFamily="49" charset="0"/>
              </a:rPr>
              <a:t>String</a:t>
            </a:r>
            <a:r>
              <a:rPr lang="en-US" altLang="zh-TW" sz="1600" dirty="0">
                <a:solidFill>
                  <a:srgbClr val="D9E8F7"/>
                </a:solidFill>
                <a:latin typeface="Courier New" panose="02070309020205020404" pitchFamily="49" charset="0"/>
              </a:rPr>
              <a:t> </a:t>
            </a:r>
            <a:r>
              <a:rPr lang="en-US" altLang="zh-TW" sz="1600" b="1" i="1" u="sng" dirty="0">
                <a:solidFill>
                  <a:srgbClr val="8DDAF8"/>
                </a:solidFill>
                <a:latin typeface="Courier New" panose="02070309020205020404" pitchFamily="49" charset="0"/>
              </a:rPr>
              <a:t>USER</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17C6A3"/>
                </a:solidFill>
                <a:latin typeface="Courier New" panose="02070309020205020404" pitchFamily="49" charset="0"/>
              </a:rPr>
              <a:t>"David"</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endParaRPr lang="en-US" altLang="zh-TW" sz="1600" dirty="0">
              <a:solidFill>
                <a:srgbClr val="CCCCCC"/>
              </a:solidFill>
              <a:latin typeface="Courier New" panose="02070309020205020404" pitchFamily="49" charset="0"/>
            </a:endParaRPr>
          </a:p>
          <a:p>
            <a:r>
              <a:rPr lang="en-US" altLang="zh-TW" sz="1600" dirty="0">
                <a:solidFill>
                  <a:srgbClr val="808080"/>
                </a:solidFill>
                <a:latin typeface="Courier New" panose="02070309020205020404" pitchFamily="49" charset="0"/>
              </a:rPr>
              <a:t>// </a:t>
            </a:r>
            <a:r>
              <a:rPr lang="zh-TW" altLang="en-US" sz="1600" dirty="0">
                <a:solidFill>
                  <a:srgbClr val="808080"/>
                </a:solidFill>
                <a:latin typeface="Courier New" panose="02070309020205020404" pitchFamily="49" charset="0"/>
              </a:rPr>
              <a:t>密碼</a:t>
            </a:r>
            <a:endParaRPr lang="zh-TW" altLang="en-US" sz="1600" dirty="0">
              <a:solidFill>
                <a:srgbClr val="CCCCCC"/>
              </a:solidFill>
              <a:latin typeface="Courier New" panose="02070309020205020404" pitchFamily="49" charset="0"/>
            </a:endParaRPr>
          </a:p>
          <a:p>
            <a:r>
              <a:rPr lang="en-US" altLang="zh-TW" sz="1600" dirty="0">
                <a:solidFill>
                  <a:srgbClr val="CC6C1D"/>
                </a:solidFill>
                <a:latin typeface="Courier New" panose="02070309020205020404" pitchFamily="49" charset="0"/>
              </a:rPr>
              <a:t>private</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static</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final</a:t>
            </a:r>
            <a:r>
              <a:rPr lang="en-US" altLang="zh-TW" sz="1600" dirty="0">
                <a:solidFill>
                  <a:srgbClr val="D9E8F7"/>
                </a:solidFill>
                <a:latin typeface="Courier New" panose="02070309020205020404" pitchFamily="49" charset="0"/>
              </a:rPr>
              <a:t> </a:t>
            </a:r>
            <a:r>
              <a:rPr lang="en-US" altLang="zh-TW" sz="1600" dirty="0">
                <a:solidFill>
                  <a:srgbClr val="1290C3"/>
                </a:solidFill>
                <a:latin typeface="Courier New" panose="02070309020205020404" pitchFamily="49" charset="0"/>
              </a:rPr>
              <a:t>String</a:t>
            </a:r>
            <a:r>
              <a:rPr lang="en-US" altLang="zh-TW" sz="1600" dirty="0">
                <a:solidFill>
                  <a:srgbClr val="D9E8F7"/>
                </a:solidFill>
                <a:latin typeface="Courier New" panose="02070309020205020404" pitchFamily="49" charset="0"/>
              </a:rPr>
              <a:t> </a:t>
            </a:r>
            <a:r>
              <a:rPr lang="en-US" altLang="zh-TW" sz="1600" b="1" i="1" u="sng" dirty="0">
                <a:solidFill>
                  <a:srgbClr val="8DDAF8"/>
                </a:solidFill>
                <a:latin typeface="Courier New" panose="02070309020205020404" pitchFamily="49" charset="0"/>
              </a:rPr>
              <a:t>PASSWORD</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17C6A3"/>
                </a:solidFill>
                <a:latin typeface="Courier New" panose="02070309020205020404" pitchFamily="49" charset="0"/>
              </a:rPr>
              <a:t>"123456"</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p:txBody>
      </p:sp>
      <p:sp>
        <p:nvSpPr>
          <p:cNvPr id="6" name="文字方塊 5"/>
          <p:cNvSpPr txBox="1"/>
          <p:nvPr/>
        </p:nvSpPr>
        <p:spPr>
          <a:xfrm>
            <a:off x="6559377" y="2219075"/>
            <a:ext cx="3841116" cy="369332"/>
          </a:xfrm>
          <a:prstGeom prst="rect">
            <a:avLst/>
          </a:prstGeom>
          <a:noFill/>
        </p:spPr>
        <p:txBody>
          <a:bodyPr wrap="none" rtlCol="0">
            <a:spAutoFit/>
          </a:bodyPr>
          <a:lstStyle/>
          <a:p>
            <a:r>
              <a:rPr lang="en-US" altLang="zh-TW" b="1" dirty="0" err="1" smtClean="0">
                <a:solidFill>
                  <a:srgbClr val="FF0000"/>
                </a:solidFill>
              </a:rPr>
              <a:t>MariaDB</a:t>
            </a:r>
            <a:r>
              <a:rPr lang="zh-TW" altLang="en-US" b="1" dirty="0" smtClean="0">
                <a:solidFill>
                  <a:srgbClr val="FF0000"/>
                </a:solidFill>
              </a:rPr>
              <a:t>直接用</a:t>
            </a:r>
            <a:r>
              <a:rPr lang="en-US" altLang="zh-TW" b="1" dirty="0" smtClean="0">
                <a:solidFill>
                  <a:srgbClr val="FF0000"/>
                </a:solidFill>
              </a:rPr>
              <a:t>MySQL</a:t>
            </a:r>
            <a:r>
              <a:rPr lang="zh-TW" altLang="en-US" b="1" dirty="0" smtClean="0">
                <a:solidFill>
                  <a:srgbClr val="FF0000"/>
                </a:solidFill>
              </a:rPr>
              <a:t>的驅動即可！</a:t>
            </a:r>
            <a:endParaRPr lang="zh-TW" altLang="en-US" b="1" dirty="0">
              <a:solidFill>
                <a:srgbClr val="FF0000"/>
              </a:solidFill>
            </a:endParaRPr>
          </a:p>
        </p:txBody>
      </p:sp>
      <p:sp>
        <p:nvSpPr>
          <p:cNvPr id="7" name="矩形 6"/>
          <p:cNvSpPr/>
          <p:nvPr/>
        </p:nvSpPr>
        <p:spPr>
          <a:xfrm>
            <a:off x="760463" y="5293892"/>
            <a:ext cx="9713575" cy="1354217"/>
          </a:xfrm>
          <a:prstGeom prst="rect">
            <a:avLst/>
          </a:prstGeom>
          <a:solidFill>
            <a:schemeClr val="tx1">
              <a:lumMod val="95000"/>
              <a:lumOff val="5000"/>
            </a:schemeClr>
          </a:solidFill>
        </p:spPr>
        <p:txBody>
          <a:bodyPr wrap="square">
            <a:spAutoFit/>
          </a:bodyPr>
          <a:lstStyle/>
          <a:p>
            <a:r>
              <a:rPr lang="en-US" altLang="zh-TW" sz="1600" dirty="0">
                <a:solidFill>
                  <a:srgbClr val="80F2F6"/>
                </a:solidFill>
                <a:latin typeface="Courier New" panose="02070309020205020404" pitchFamily="49" charset="0"/>
              </a:rPr>
              <a:t>Connection</a:t>
            </a:r>
            <a:r>
              <a:rPr lang="en-US" altLang="zh-TW" sz="1600" dirty="0">
                <a:solidFill>
                  <a:srgbClr val="D9E8F7"/>
                </a:solidFill>
                <a:latin typeface="Courier New" panose="02070309020205020404" pitchFamily="49" charset="0"/>
              </a:rPr>
              <a:t> </a:t>
            </a:r>
            <a:r>
              <a:rPr lang="en-US" altLang="zh-TW" sz="1600" dirty="0">
                <a:solidFill>
                  <a:srgbClr val="F2F200"/>
                </a:solidFill>
                <a:latin typeface="Courier New" panose="02070309020205020404" pitchFamily="49" charset="0"/>
              </a:rPr>
              <a:t>con</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E6E6FA"/>
                </a:solidFill>
                <a:latin typeface="Courier New" panose="02070309020205020404" pitchFamily="49" charset="0"/>
              </a:rPr>
              <a:t>;</a:t>
            </a:r>
            <a:endParaRPr lang="en-US" altLang="zh-TW" sz="1600" dirty="0">
              <a:solidFill>
                <a:srgbClr val="D9E8F7"/>
              </a:solidFill>
              <a:latin typeface="Courier New" panose="02070309020205020404" pitchFamily="49" charset="0"/>
            </a:endParaRPr>
          </a:p>
          <a:p>
            <a:r>
              <a:rPr lang="en-US" altLang="zh-TW" sz="1600" dirty="0" smtClean="0">
                <a:solidFill>
                  <a:srgbClr val="80F2F6"/>
                </a:solidFill>
                <a:latin typeface="Courier New" panose="02070309020205020404" pitchFamily="49" charset="0"/>
              </a:rPr>
              <a:t>Statement</a:t>
            </a:r>
            <a:r>
              <a:rPr lang="en-US" altLang="zh-TW" sz="1600" dirty="0" smtClean="0">
                <a:solidFill>
                  <a:srgbClr val="D9E8F7"/>
                </a:solidFill>
                <a:latin typeface="Courier New" panose="02070309020205020404" pitchFamily="49" charset="0"/>
              </a:rPr>
              <a:t> </a:t>
            </a:r>
            <a:r>
              <a:rPr lang="en-US" altLang="zh-TW" sz="1600" dirty="0" err="1" smtClean="0">
                <a:solidFill>
                  <a:srgbClr val="F2F200"/>
                </a:solidFill>
                <a:latin typeface="Courier New" panose="02070309020205020404" pitchFamily="49" charset="0"/>
              </a:rPr>
              <a:t>stmt</a:t>
            </a:r>
            <a:r>
              <a:rPr lang="en-US" altLang="zh-TW" sz="1600" dirty="0" smtClean="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smtClean="0">
                <a:solidFill>
                  <a:srgbClr val="E6E6FA"/>
                </a:solidFill>
                <a:latin typeface="Courier New" panose="02070309020205020404" pitchFamily="49" charset="0"/>
              </a:rPr>
              <a:t>;</a:t>
            </a:r>
          </a:p>
          <a:p>
            <a:r>
              <a:rPr lang="en-US" altLang="zh-TW" sz="1600" dirty="0" err="1">
                <a:solidFill>
                  <a:srgbClr val="80F2F6"/>
                </a:solidFill>
                <a:latin typeface="Courier New" panose="02070309020205020404" pitchFamily="49" charset="0"/>
              </a:rPr>
              <a:t>PreparedStatement</a:t>
            </a:r>
            <a:r>
              <a:rPr lang="en-US" altLang="zh-TW" sz="1600" dirty="0">
                <a:solidFill>
                  <a:srgbClr val="D9E8F7"/>
                </a:solidFill>
                <a:latin typeface="Courier New" panose="02070309020205020404" pitchFamily="49" charset="0"/>
              </a:rPr>
              <a:t> </a:t>
            </a:r>
            <a:r>
              <a:rPr lang="en-US" altLang="zh-TW" sz="1600" dirty="0" err="1">
                <a:solidFill>
                  <a:srgbClr val="F2F200"/>
                </a:solidFill>
                <a:latin typeface="Courier New" panose="02070309020205020404" pitchFamily="49" charset="0"/>
              </a:rPr>
              <a:t>pstmt</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err="1" smtClean="0">
                <a:solidFill>
                  <a:srgbClr val="80F2F6"/>
                </a:solidFill>
                <a:latin typeface="Courier New" panose="02070309020205020404" pitchFamily="49" charset="0"/>
              </a:rPr>
              <a:t>ResultSet</a:t>
            </a:r>
            <a:r>
              <a:rPr lang="en-US" altLang="zh-TW" sz="1600" dirty="0" smtClean="0">
                <a:solidFill>
                  <a:srgbClr val="D9E8F7"/>
                </a:solidFill>
                <a:latin typeface="Courier New" panose="02070309020205020404" pitchFamily="49" charset="0"/>
              </a:rPr>
              <a:t> </a:t>
            </a:r>
            <a:r>
              <a:rPr lang="en-US" altLang="zh-TW" sz="1600" dirty="0" err="1">
                <a:solidFill>
                  <a:srgbClr val="F2F200"/>
                </a:solidFill>
                <a:latin typeface="Courier New" panose="02070309020205020404" pitchFamily="49" charset="0"/>
              </a:rPr>
              <a:t>rs</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err="1" smtClean="0">
                <a:solidFill>
                  <a:srgbClr val="80F2F6"/>
                </a:solidFill>
                <a:latin typeface="Courier New" panose="02070309020205020404" pitchFamily="49" charset="0"/>
              </a:rPr>
              <a:t>ResultSetMetaData</a:t>
            </a:r>
            <a:r>
              <a:rPr lang="en-US" altLang="zh-TW" sz="1600" dirty="0" smtClean="0">
                <a:solidFill>
                  <a:srgbClr val="D9E8F7"/>
                </a:solidFill>
                <a:latin typeface="Courier New" panose="02070309020205020404" pitchFamily="49" charset="0"/>
              </a:rPr>
              <a:t> </a:t>
            </a:r>
            <a:r>
              <a:rPr lang="en-US" altLang="zh-TW" sz="1600" dirty="0" err="1">
                <a:solidFill>
                  <a:srgbClr val="F2F200"/>
                </a:solidFill>
                <a:latin typeface="Courier New" panose="02070309020205020404" pitchFamily="49" charset="0"/>
              </a:rPr>
              <a:t>rsmd</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smtClean="0">
                <a:solidFill>
                  <a:srgbClr val="E6E6FA"/>
                </a:solidFill>
                <a:latin typeface="Courier New" panose="02070309020205020404" pitchFamily="49" charset="0"/>
              </a:rPr>
              <a:t>;</a:t>
            </a:r>
            <a:r>
              <a:rPr lang="en-US" altLang="zh-TW" sz="1600" dirty="0" smtClean="0">
                <a:solidFill>
                  <a:srgbClr val="80F2F6"/>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p:txBody>
      </p:sp>
      <p:sp>
        <p:nvSpPr>
          <p:cNvPr id="8" name="文字方塊 7"/>
          <p:cNvSpPr txBox="1"/>
          <p:nvPr/>
        </p:nvSpPr>
        <p:spPr>
          <a:xfrm>
            <a:off x="5081956" y="5533672"/>
            <a:ext cx="2492990" cy="369332"/>
          </a:xfrm>
          <a:prstGeom prst="rect">
            <a:avLst/>
          </a:prstGeom>
          <a:noFill/>
        </p:spPr>
        <p:txBody>
          <a:bodyPr wrap="none" rtlCol="0">
            <a:spAutoFit/>
          </a:bodyPr>
          <a:lstStyle/>
          <a:p>
            <a:r>
              <a:rPr lang="zh-TW" altLang="en-US" b="1" dirty="0" smtClean="0">
                <a:solidFill>
                  <a:srgbClr val="FF0000"/>
                </a:solidFill>
              </a:rPr>
              <a:t>還要宣告一些物件備用</a:t>
            </a:r>
            <a:endParaRPr lang="zh-TW" altLang="en-US" b="1" dirty="0">
              <a:solidFill>
                <a:srgbClr val="FF0000"/>
              </a:solidFill>
            </a:endParaRPr>
          </a:p>
        </p:txBody>
      </p:sp>
      <p:sp>
        <p:nvSpPr>
          <p:cNvPr id="9" name="文字方塊 8"/>
          <p:cNvSpPr txBox="1"/>
          <p:nvPr/>
        </p:nvSpPr>
        <p:spPr>
          <a:xfrm>
            <a:off x="3996683" y="1459345"/>
            <a:ext cx="3647152" cy="369332"/>
          </a:xfrm>
          <a:prstGeom prst="rect">
            <a:avLst/>
          </a:prstGeom>
          <a:noFill/>
        </p:spPr>
        <p:txBody>
          <a:bodyPr wrap="none" rtlCol="0">
            <a:spAutoFit/>
          </a:bodyPr>
          <a:lstStyle/>
          <a:p>
            <a:r>
              <a:rPr lang="zh-TW" altLang="en-US" b="1" dirty="0" smtClean="0">
                <a:solidFill>
                  <a:srgbClr val="FF0000"/>
                </a:solidFill>
              </a:rPr>
              <a:t>宣告一些常數，可以簡化後面程式</a:t>
            </a:r>
            <a:endParaRPr lang="zh-TW" altLang="en-US" b="1" dirty="0">
              <a:solidFill>
                <a:srgbClr val="FF0000"/>
              </a:solidFill>
            </a:endParaRPr>
          </a:p>
        </p:txBody>
      </p:sp>
      <p:sp>
        <p:nvSpPr>
          <p:cNvPr id="10" name="文字方塊 9"/>
          <p:cNvSpPr txBox="1"/>
          <p:nvPr/>
        </p:nvSpPr>
        <p:spPr>
          <a:xfrm>
            <a:off x="5902941" y="4451075"/>
            <a:ext cx="2723823" cy="369332"/>
          </a:xfrm>
          <a:prstGeom prst="rect">
            <a:avLst/>
          </a:prstGeom>
          <a:noFill/>
        </p:spPr>
        <p:txBody>
          <a:bodyPr wrap="none" rtlCol="0">
            <a:spAutoFit/>
          </a:bodyPr>
          <a:lstStyle/>
          <a:p>
            <a:r>
              <a:rPr lang="zh-TW" altLang="en-US" b="1" dirty="0" smtClean="0">
                <a:solidFill>
                  <a:srgbClr val="FF0000"/>
                </a:solidFill>
              </a:rPr>
              <a:t>帳號密碼請改用你自己的</a:t>
            </a:r>
            <a:endParaRPr lang="zh-TW" altLang="en-US" b="1" dirty="0">
              <a:solidFill>
                <a:srgbClr val="FF0000"/>
              </a:solidFill>
            </a:endParaRPr>
          </a:p>
        </p:txBody>
      </p:sp>
    </p:spTree>
    <p:extLst>
      <p:ext uri="{BB962C8B-B14F-4D97-AF65-F5344CB8AC3E}">
        <p14:creationId xmlns:p14="http://schemas.microsoft.com/office/powerpoint/2010/main" val="647927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建立資料庫連線</a:t>
            </a:r>
            <a:r>
              <a:rPr lang="en-US" altLang="zh-TW" dirty="0"/>
              <a:t/>
            </a:r>
            <a:br>
              <a:rPr lang="en-US" altLang="zh-TW" dirty="0"/>
            </a:br>
            <a:r>
              <a:rPr lang="en-US" altLang="zh-TW" dirty="0"/>
              <a:t>	</a:t>
            </a:r>
            <a:r>
              <a:rPr lang="en-US" altLang="zh-TW" dirty="0" smtClean="0"/>
              <a:t>--</a:t>
            </a:r>
            <a:r>
              <a:rPr lang="zh-TW" altLang="en-US" dirty="0" smtClean="0"/>
              <a:t>主程式</a:t>
            </a:r>
            <a:endParaRPr lang="zh-TW" altLang="en-US" dirty="0"/>
          </a:p>
        </p:txBody>
      </p:sp>
      <p:sp>
        <p:nvSpPr>
          <p:cNvPr id="3" name="內容版面配置區 2"/>
          <p:cNvSpPr>
            <a:spLocks noGrp="1"/>
          </p:cNvSpPr>
          <p:nvPr>
            <p:ph idx="1"/>
          </p:nvPr>
        </p:nvSpPr>
        <p:spPr>
          <a:xfrm>
            <a:off x="677333" y="2160589"/>
            <a:ext cx="4406929" cy="3880773"/>
          </a:xfrm>
        </p:spPr>
        <p:txBody>
          <a:bodyPr>
            <a:normAutofit/>
          </a:bodyPr>
          <a:lstStyle/>
          <a:p>
            <a:r>
              <a:rPr lang="zh-TW" altLang="en-US" b="1" dirty="0" smtClean="0">
                <a:solidFill>
                  <a:srgbClr val="FF0000"/>
                </a:solidFill>
              </a:rPr>
              <a:t>必須用</a:t>
            </a:r>
            <a:r>
              <a:rPr lang="en-US" altLang="zh-TW" b="1" dirty="0" smtClean="0">
                <a:solidFill>
                  <a:srgbClr val="FF0000"/>
                </a:solidFill>
              </a:rPr>
              <a:t>try----catch</a:t>
            </a:r>
            <a:r>
              <a:rPr lang="zh-TW" altLang="en-US" b="1" dirty="0" smtClean="0">
                <a:solidFill>
                  <a:srgbClr val="FF0000"/>
                </a:solidFill>
              </a:rPr>
              <a:t>包住所有動作。</a:t>
            </a:r>
            <a:endParaRPr lang="en-US" altLang="zh-TW" b="1" dirty="0" smtClean="0">
              <a:solidFill>
                <a:srgbClr val="FF0000"/>
              </a:solidFill>
            </a:endParaRPr>
          </a:p>
          <a:p>
            <a:r>
              <a:rPr lang="zh-TW" altLang="en-US" dirty="0" smtClean="0"/>
              <a:t>主要動作依序：</a:t>
            </a:r>
            <a:endParaRPr lang="en-US" altLang="zh-TW" dirty="0" smtClean="0"/>
          </a:p>
          <a:p>
            <a:pPr marL="800100" lvl="1" indent="-342900">
              <a:buFont typeface="+mj-lt"/>
              <a:buAutoNum type="arabicPeriod"/>
            </a:pPr>
            <a:r>
              <a:rPr lang="zh-TW" altLang="en-US" dirty="0" smtClean="0"/>
              <a:t>載入驅動</a:t>
            </a:r>
            <a:endParaRPr lang="en-US" altLang="zh-TW" dirty="0" smtClean="0"/>
          </a:p>
          <a:p>
            <a:pPr marL="800100" lvl="1" indent="-342900">
              <a:buFont typeface="+mj-lt"/>
              <a:buAutoNum type="arabicPeriod"/>
            </a:pPr>
            <a:r>
              <a:rPr lang="zh-TW" altLang="en-US" dirty="0"/>
              <a:t>取得</a:t>
            </a:r>
            <a:r>
              <a:rPr lang="zh-TW" altLang="en-US" dirty="0" smtClean="0"/>
              <a:t>連線</a:t>
            </a:r>
            <a:endParaRPr lang="en-US" altLang="zh-TW" dirty="0" smtClean="0"/>
          </a:p>
          <a:p>
            <a:pPr marL="1200150" lvl="2" indent="-342900">
              <a:buFont typeface="+mj-lt"/>
              <a:buAutoNum type="arabicPeriod"/>
            </a:pPr>
            <a:r>
              <a:rPr lang="zh-TW" altLang="en-US" dirty="0"/>
              <a:t>以資料庫</a:t>
            </a:r>
            <a:r>
              <a:rPr lang="en-US" altLang="zh-TW" dirty="0"/>
              <a:t>URL</a:t>
            </a:r>
            <a:r>
              <a:rPr lang="zh-TW" altLang="en-US" dirty="0"/>
              <a:t>作為引數產生</a:t>
            </a:r>
            <a:r>
              <a:rPr lang="en-US" altLang="zh-TW" dirty="0"/>
              <a:t>Connection</a:t>
            </a:r>
            <a:r>
              <a:rPr lang="zh-TW" altLang="en-US" dirty="0"/>
              <a:t>物件來連接資料庫</a:t>
            </a:r>
          </a:p>
          <a:p>
            <a:pPr marL="1200150" lvl="2" indent="-342900">
              <a:buFont typeface="+mj-lt"/>
              <a:buAutoNum type="arabicPeriod"/>
            </a:pPr>
            <a:r>
              <a:rPr lang="en-US" altLang="zh-TW" dirty="0" err="1"/>
              <a:t>DriverManager</a:t>
            </a:r>
            <a:r>
              <a:rPr lang="zh-TW" altLang="en-US" dirty="0"/>
              <a:t>在驅動程式註冊表單搜尋</a:t>
            </a:r>
            <a:r>
              <a:rPr lang="en-US" altLang="zh-TW" dirty="0"/>
              <a:t>driver</a:t>
            </a:r>
            <a:r>
              <a:rPr lang="zh-TW" altLang="en-US" dirty="0"/>
              <a:t>，一旦</a:t>
            </a:r>
            <a:r>
              <a:rPr lang="en-US" altLang="zh-TW" dirty="0"/>
              <a:t>driver</a:t>
            </a:r>
            <a:r>
              <a:rPr lang="zh-TW" altLang="en-US" dirty="0"/>
              <a:t>認得此</a:t>
            </a:r>
            <a:r>
              <a:rPr lang="en-US" altLang="zh-TW" dirty="0" err="1"/>
              <a:t>url</a:t>
            </a:r>
            <a:r>
              <a:rPr lang="zh-TW" altLang="en-US" dirty="0"/>
              <a:t>，便會依據</a:t>
            </a:r>
            <a:r>
              <a:rPr lang="en-US" altLang="zh-TW" dirty="0" err="1"/>
              <a:t>url</a:t>
            </a:r>
            <a:r>
              <a:rPr lang="zh-TW" altLang="en-US" dirty="0"/>
              <a:t>的資訊連接</a:t>
            </a:r>
            <a:r>
              <a:rPr lang="zh-TW" altLang="en-US" dirty="0" smtClean="0"/>
              <a:t>資料庫</a:t>
            </a:r>
            <a:endParaRPr lang="en-US" altLang="zh-TW" dirty="0" smtClean="0"/>
          </a:p>
          <a:p>
            <a:pPr marL="800100" lvl="1" indent="-342900">
              <a:buFont typeface="+mj-lt"/>
              <a:buAutoNum type="arabicPeriod"/>
            </a:pPr>
            <a:r>
              <a:rPr lang="zh-TW" altLang="en-US" dirty="0" smtClean="0"/>
              <a:t>取得物件</a:t>
            </a:r>
            <a:endParaRPr lang="en-US" altLang="zh-TW" dirty="0" smtClean="0"/>
          </a:p>
          <a:p>
            <a:r>
              <a:rPr lang="zh-TW" altLang="en-US" dirty="0"/>
              <a:t>完成連線後就可以開始操作</a:t>
            </a:r>
            <a:r>
              <a:rPr lang="zh-TW" altLang="en-US" dirty="0" smtClean="0"/>
              <a:t>。</a:t>
            </a:r>
            <a:endParaRPr lang="en-US" altLang="zh-TW" dirty="0" smtClean="0"/>
          </a:p>
        </p:txBody>
      </p:sp>
      <p:sp>
        <p:nvSpPr>
          <p:cNvPr id="4" name="矩形 3"/>
          <p:cNvSpPr/>
          <p:nvPr/>
        </p:nvSpPr>
        <p:spPr>
          <a:xfrm>
            <a:off x="5084263" y="0"/>
            <a:ext cx="6861303" cy="6858000"/>
          </a:xfrm>
          <a:prstGeom prst="rect">
            <a:avLst/>
          </a:prstGeom>
          <a:solidFill>
            <a:schemeClr val="tx1">
              <a:lumMod val="85000"/>
              <a:lumOff val="15000"/>
            </a:schemeClr>
          </a:solidFill>
        </p:spPr>
        <p:txBody>
          <a:bodyPr wrap="square">
            <a:spAutoFit/>
          </a:bodyPr>
          <a:lstStyle/>
          <a:p>
            <a:r>
              <a:rPr lang="en-US" altLang="zh-TW" sz="1400" dirty="0">
                <a:solidFill>
                  <a:srgbClr val="CC6C1D"/>
                </a:solidFill>
                <a:latin typeface="Courier New" panose="02070309020205020404" pitchFamily="49" charset="0"/>
              </a:rPr>
              <a:t>try</a:t>
            </a:r>
            <a:r>
              <a:rPr lang="en-US" altLang="zh-TW" sz="1400" dirty="0">
                <a:solidFill>
                  <a:srgbClr val="F9FAF4"/>
                </a:solidFill>
                <a:latin typeface="Courier New" panose="02070309020205020404" pitchFamily="49" charset="0"/>
              </a:rPr>
              <a:t>{</a:t>
            </a:r>
            <a:endParaRPr lang="en-US" altLang="zh-TW" sz="1400" dirty="0">
              <a:solidFill>
                <a:srgbClr val="D9E8F7"/>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Class</a:t>
            </a:r>
            <a:r>
              <a:rPr lang="en-US" altLang="zh-TW" sz="1400" dirty="0" err="1" smtClean="0">
                <a:solidFill>
                  <a:srgbClr val="E6E6FA"/>
                </a:solidFill>
                <a:latin typeface="Courier New" panose="02070309020205020404" pitchFamily="49" charset="0"/>
              </a:rPr>
              <a:t>.</a:t>
            </a:r>
            <a:r>
              <a:rPr lang="en-US" altLang="zh-TW" sz="1400" i="1" dirty="0" err="1" smtClean="0">
                <a:solidFill>
                  <a:srgbClr val="96EC3F"/>
                </a:solidFill>
                <a:latin typeface="Courier New" panose="02070309020205020404" pitchFamily="49" charset="0"/>
              </a:rPr>
              <a:t>forName</a:t>
            </a:r>
            <a:r>
              <a:rPr lang="en-US" altLang="zh-TW" sz="1400" dirty="0" smtClean="0">
                <a:solidFill>
                  <a:srgbClr val="F9FAF4"/>
                </a:solidFill>
                <a:latin typeface="Courier New" panose="02070309020205020404" pitchFamily="49" charset="0"/>
              </a:rPr>
              <a:t>(</a:t>
            </a:r>
            <a:r>
              <a:rPr lang="en-US" altLang="zh-TW" sz="1400" b="1" i="1" dirty="0" smtClean="0">
                <a:solidFill>
                  <a:srgbClr val="8DDAF8"/>
                </a:solidFill>
                <a:latin typeface="Courier New" panose="02070309020205020404" pitchFamily="49" charset="0"/>
              </a:rPr>
              <a:t>Driver</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808080"/>
                </a:solidFill>
                <a:latin typeface="Courier New" panose="02070309020205020404" pitchFamily="49" charset="0"/>
              </a:rPr>
              <a:t>	// </a:t>
            </a:r>
            <a:r>
              <a:rPr lang="zh-TW" altLang="en-US" sz="1400" dirty="0">
                <a:solidFill>
                  <a:srgbClr val="808080"/>
                </a:solidFill>
                <a:latin typeface="Courier New" panose="02070309020205020404" pitchFamily="49" charset="0"/>
              </a:rPr>
              <a:t>載入驅動註冊</a:t>
            </a:r>
            <a:endParaRPr lang="zh-TW" altLang="en-US"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con</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1290C3"/>
                </a:solidFill>
                <a:latin typeface="Courier New" panose="02070309020205020404" pitchFamily="49" charset="0"/>
              </a:rPr>
              <a:t>DriverManager</a:t>
            </a:r>
            <a:r>
              <a:rPr lang="en-US" altLang="zh-TW" sz="1400" dirty="0" err="1">
                <a:solidFill>
                  <a:srgbClr val="E6E6FA"/>
                </a:solidFill>
                <a:latin typeface="Courier New" panose="02070309020205020404" pitchFamily="49" charset="0"/>
              </a:rPr>
              <a:t>.</a:t>
            </a:r>
            <a:r>
              <a:rPr lang="en-US" altLang="zh-TW" sz="1400" i="1" dirty="0" err="1">
                <a:solidFill>
                  <a:srgbClr val="96EC3F"/>
                </a:solidFill>
                <a:latin typeface="Courier New" panose="02070309020205020404" pitchFamily="49" charset="0"/>
              </a:rPr>
              <a:t>getConnection</a:t>
            </a:r>
            <a:r>
              <a:rPr lang="en-US" altLang="zh-TW" sz="1400" dirty="0">
                <a:solidFill>
                  <a:srgbClr val="F9FAF4"/>
                </a:solidFill>
                <a:latin typeface="Courier New" panose="02070309020205020404" pitchFamily="49" charset="0"/>
              </a:rPr>
              <a:t>(</a:t>
            </a:r>
            <a:r>
              <a:rPr lang="en-US" altLang="zh-TW" sz="1400" b="1" i="1" dirty="0">
                <a:solidFill>
                  <a:srgbClr val="8DDAF8"/>
                </a:solidFill>
                <a:latin typeface="Courier New" panose="02070309020205020404" pitchFamily="49" charset="0"/>
              </a:rPr>
              <a:t>URL</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b="1" i="1" dirty="0">
                <a:solidFill>
                  <a:srgbClr val="8DDAF8"/>
                </a:solidFill>
                <a:latin typeface="Courier New" panose="02070309020205020404" pitchFamily="49" charset="0"/>
              </a:rPr>
              <a:t>USER</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b="1" i="1" dirty="0">
                <a:solidFill>
                  <a:srgbClr val="8DDAF8"/>
                </a:solidFill>
                <a:latin typeface="Courier New" panose="02070309020205020404" pitchFamily="49" charset="0"/>
              </a:rPr>
              <a:t>PASSWORD</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808080"/>
                </a:solidFill>
                <a:latin typeface="Courier New" panose="02070309020205020404" pitchFamily="49" charset="0"/>
              </a:rPr>
              <a:t>	// </a:t>
            </a:r>
            <a:r>
              <a:rPr lang="zh-TW" altLang="en-US" sz="1400" dirty="0">
                <a:solidFill>
                  <a:srgbClr val="808080"/>
                </a:solidFill>
                <a:latin typeface="Courier New" panose="02070309020205020404" pitchFamily="49" charset="0"/>
              </a:rPr>
              <a:t>使用</a:t>
            </a:r>
            <a:r>
              <a:rPr lang="en-US" altLang="zh-TW" sz="1400" dirty="0">
                <a:solidFill>
                  <a:srgbClr val="808080"/>
                </a:solidFill>
                <a:latin typeface="Courier New" panose="02070309020205020404" pitchFamily="49" charset="0"/>
              </a:rPr>
              <a:t>URL, USER, PASSWORD </a:t>
            </a:r>
            <a:r>
              <a:rPr lang="zh-TW" altLang="en-US" sz="1400" dirty="0">
                <a:solidFill>
                  <a:srgbClr val="808080"/>
                </a:solidFill>
                <a:latin typeface="Courier New" panose="02070309020205020404" pitchFamily="49" charset="0"/>
              </a:rPr>
              <a:t>進行連線</a:t>
            </a:r>
            <a:endParaRPr lang="zh-TW" altLang="en-US"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stmt</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con</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createStatement</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808080"/>
                </a:solidFill>
                <a:latin typeface="Courier New" panose="02070309020205020404" pitchFamily="49" charset="0"/>
              </a:rPr>
              <a:t>	// </a:t>
            </a:r>
            <a:r>
              <a:rPr lang="zh-TW" altLang="en-US" sz="1400" dirty="0">
                <a:solidFill>
                  <a:srgbClr val="808080"/>
                </a:solidFill>
                <a:latin typeface="Courier New" panose="02070309020205020404" pitchFamily="49" charset="0"/>
              </a:rPr>
              <a:t>取得物件</a:t>
            </a:r>
            <a:endParaRPr lang="zh-TW" altLang="en-US"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String</a:t>
            </a:r>
            <a:r>
              <a:rPr lang="en-US" altLang="zh-TW" sz="1400" dirty="0" smtClean="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sql</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sql</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17C6A3"/>
                </a:solidFill>
                <a:latin typeface="Courier New" panose="02070309020205020404" pitchFamily="49" charset="0"/>
              </a:rPr>
              <a:t>"SELECT id, name, address FROM student"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80F2F6"/>
                </a:solidFill>
                <a:latin typeface="Courier New" panose="02070309020205020404" pitchFamily="49" charset="0"/>
              </a:rPr>
              <a:t>	</a:t>
            </a:r>
            <a:r>
              <a:rPr lang="en-US" altLang="zh-TW" sz="1400" dirty="0" err="1" smtClean="0">
                <a:solidFill>
                  <a:srgbClr val="80F2F6"/>
                </a:solidFill>
                <a:latin typeface="Courier New" panose="02070309020205020404" pitchFamily="49" charset="0"/>
              </a:rPr>
              <a:t>ResultSet</a:t>
            </a:r>
            <a:r>
              <a:rPr lang="en-US" altLang="zh-TW" sz="1400" dirty="0" smtClean="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rs</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stmt</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executeQuery</a:t>
            </a:r>
            <a:r>
              <a:rPr lang="en-US" altLang="zh-TW" sz="1400" dirty="0">
                <a:solidFill>
                  <a:srgbClr val="F9FAF4"/>
                </a:solidFill>
                <a:latin typeface="Courier New" panose="02070309020205020404" pitchFamily="49" charset="0"/>
              </a:rPr>
              <a:t>(</a:t>
            </a:r>
            <a:r>
              <a:rPr lang="en-US" altLang="zh-TW" sz="1400" dirty="0" err="1">
                <a:solidFill>
                  <a:srgbClr val="F3EC79"/>
                </a:solidFill>
                <a:latin typeface="Courier New" panose="02070309020205020404" pitchFamily="49" charset="0"/>
              </a:rPr>
              <a:t>sql</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808080"/>
                </a:solidFill>
                <a:latin typeface="Courier New" panose="02070309020205020404" pitchFamily="49" charset="0"/>
              </a:rPr>
              <a:t>	// </a:t>
            </a:r>
            <a:r>
              <a:rPr lang="zh-TW" altLang="en-US" sz="1400" dirty="0">
                <a:solidFill>
                  <a:srgbClr val="808080"/>
                </a:solidFill>
                <a:latin typeface="Courier New" panose="02070309020205020404" pitchFamily="49" charset="0"/>
              </a:rPr>
              <a:t>取得資料</a:t>
            </a:r>
            <a:endParaRPr lang="zh-TW" altLang="en-US"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System</a:t>
            </a:r>
            <a:r>
              <a:rPr lang="en-US" altLang="zh-TW" sz="1400" dirty="0" err="1" smtClean="0">
                <a:solidFill>
                  <a:srgbClr val="E6E6FA"/>
                </a:solidFill>
                <a:latin typeface="Courier New" panose="02070309020205020404" pitchFamily="49" charset="0"/>
              </a:rPr>
              <a:t>.</a:t>
            </a:r>
            <a:r>
              <a:rPr lang="en-US" altLang="zh-TW" sz="1400" b="1" i="1" dirty="0" err="1" smtClean="0">
                <a:solidFill>
                  <a:srgbClr val="8DDAF8"/>
                </a:solidFill>
                <a:latin typeface="Courier New" panose="02070309020205020404" pitchFamily="49" charset="0"/>
              </a:rPr>
              <a:t>out</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println</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a:t>
            </a:r>
            <a:r>
              <a:rPr lang="zh-TW" altLang="en-US" sz="1400" dirty="0">
                <a:solidFill>
                  <a:srgbClr val="17C6A3"/>
                </a:solidFill>
                <a:latin typeface="Courier New" panose="02070309020205020404" pitchFamily="49" charset="0"/>
              </a:rPr>
              <a:t>連線成功！</a:t>
            </a:r>
            <a:r>
              <a:rPr lang="en-US" altLang="zh-TW" sz="1400" dirty="0" smtClean="0">
                <a:solidFill>
                  <a:srgbClr val="17C6A3"/>
                </a:solidFill>
                <a:latin typeface="Courier New" panose="02070309020205020404" pitchFamily="49" charset="0"/>
              </a:rPr>
              <a:t>"</a:t>
            </a:r>
            <a:r>
              <a:rPr lang="en-US" altLang="zh-TW" sz="1400" dirty="0" smtClean="0">
                <a:solidFill>
                  <a:srgbClr val="F9FAF4"/>
                </a:solidFill>
                <a:latin typeface="Courier New" panose="02070309020205020404" pitchFamily="49" charset="0"/>
              </a:rPr>
              <a:t>)</a:t>
            </a:r>
            <a:r>
              <a:rPr lang="en-US" altLang="zh-TW" sz="1400" dirty="0" smtClean="0">
                <a:solidFill>
                  <a:srgbClr val="E6E6FA"/>
                </a:solidFill>
                <a:latin typeface="Courier New" panose="02070309020205020404" pitchFamily="49" charset="0"/>
              </a:rPr>
              <a:t>;</a:t>
            </a:r>
          </a:p>
          <a:p>
            <a:r>
              <a:rPr lang="en-US" altLang="zh-TW" sz="1400" dirty="0">
                <a:solidFill>
                  <a:srgbClr val="F9FAF4"/>
                </a:solidFill>
                <a:latin typeface="Courier New" panose="02070309020205020404" pitchFamily="49" charset="0"/>
              </a:rPr>
              <a:t>}</a:t>
            </a:r>
            <a:r>
              <a:rPr lang="en-US" altLang="zh-TW" sz="1400" dirty="0">
                <a:solidFill>
                  <a:srgbClr val="CC6C1D"/>
                </a:solidFill>
                <a:latin typeface="Courier New" panose="02070309020205020404" pitchFamily="49" charset="0"/>
              </a:rPr>
              <a:t>catch</a:t>
            </a:r>
            <a:r>
              <a:rPr lang="en-US" altLang="zh-TW" sz="1400" dirty="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r>
              <a:rPr lang="en-US" altLang="zh-TW" sz="1400" dirty="0" err="1">
                <a:solidFill>
                  <a:srgbClr val="1290C3"/>
                </a:solidFill>
                <a:latin typeface="Courier New" panose="02070309020205020404" pitchFamily="49" charset="0"/>
              </a:rPr>
              <a:t>SQLException</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se</a:t>
            </a:r>
            <a:r>
              <a:rPr lang="en-US" altLang="zh-TW" sz="1400" dirty="0">
                <a:solidFill>
                  <a:srgbClr val="F9FAF4"/>
                </a:solidFill>
                <a:latin typeface="Courier New" panose="02070309020205020404" pitchFamily="49" charset="0"/>
              </a:rPr>
              <a:t>){</a:t>
            </a:r>
            <a:endParaRPr lang="en-US" altLang="zh-TW" sz="1400" dirty="0">
              <a:solidFill>
                <a:srgbClr val="D9E8F7"/>
              </a:solidFill>
              <a:latin typeface="Courier New" panose="02070309020205020404" pitchFamily="49" charset="0"/>
            </a:endParaRPr>
          </a:p>
          <a:p>
            <a:r>
              <a:rPr lang="en-US" altLang="zh-TW" sz="1400" dirty="0">
                <a:solidFill>
                  <a:srgbClr val="F3EC79"/>
                </a:solidFill>
                <a:latin typeface="Courier New" panose="02070309020205020404" pitchFamily="49" charset="0"/>
              </a:rPr>
              <a:t>	</a:t>
            </a:r>
            <a:r>
              <a:rPr lang="en-US" altLang="zh-TW" sz="1400" dirty="0" err="1">
                <a:solidFill>
                  <a:srgbClr val="F3EC79"/>
                </a:solidFill>
                <a:latin typeface="Courier New" panose="02070309020205020404" pitchFamily="49" charset="0"/>
              </a:rPr>
              <a:t>se</a:t>
            </a:r>
            <a:r>
              <a:rPr lang="en-US" altLang="zh-TW" sz="1400" dirty="0" err="1">
                <a:solidFill>
                  <a:srgbClr val="E6E6FA"/>
                </a:solidFill>
                <a:latin typeface="Courier New" panose="02070309020205020404" pitchFamily="49" charset="0"/>
              </a:rPr>
              <a:t>.</a:t>
            </a:r>
            <a:r>
              <a:rPr lang="en-US" altLang="zh-TW" sz="1400" dirty="0" err="1">
                <a:solidFill>
                  <a:srgbClr val="A7EC21"/>
                </a:solidFill>
                <a:latin typeface="Courier New" panose="02070309020205020404" pitchFamily="49" charset="0"/>
              </a:rPr>
              <a:t>printStackTrace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catch</a:t>
            </a:r>
            <a:r>
              <a:rPr lang="en-US" altLang="zh-TW" sz="1400" dirty="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r>
              <a:rPr lang="en-US" altLang="zh-TW" sz="1400" dirty="0" err="1">
                <a:solidFill>
                  <a:srgbClr val="1290C3"/>
                </a:solidFill>
                <a:latin typeface="Courier New" panose="02070309020205020404" pitchFamily="49" charset="0"/>
              </a:rPr>
              <a:t>ClassNotFoundException</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e</a:t>
            </a:r>
            <a:r>
              <a:rPr lang="en-US" altLang="zh-TW" sz="1400" dirty="0">
                <a:solidFill>
                  <a:srgbClr val="F9FAF4"/>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808080"/>
                </a:solidFill>
                <a:latin typeface="Courier New" panose="02070309020205020404" pitchFamily="49" charset="0"/>
              </a:rPr>
              <a:t>	</a:t>
            </a:r>
            <a:r>
              <a:rPr lang="en-US" altLang="zh-TW" sz="1400" dirty="0" err="1">
                <a:solidFill>
                  <a:srgbClr val="F3EC79"/>
                </a:solidFill>
                <a:latin typeface="Courier New" panose="02070309020205020404" pitchFamily="49" charset="0"/>
              </a:rPr>
              <a:t>e</a:t>
            </a:r>
            <a:r>
              <a:rPr lang="en-US" altLang="zh-TW" sz="1400" dirty="0" err="1">
                <a:solidFill>
                  <a:srgbClr val="E6E6FA"/>
                </a:solidFill>
                <a:latin typeface="Courier New" panose="02070309020205020404" pitchFamily="49" charset="0"/>
              </a:rPr>
              <a:t>.</a:t>
            </a:r>
            <a:r>
              <a:rPr lang="en-US" altLang="zh-TW" sz="1400" dirty="0" err="1">
                <a:solidFill>
                  <a:srgbClr val="A7EC21"/>
                </a:solidFill>
                <a:latin typeface="Courier New" panose="02070309020205020404" pitchFamily="49" charset="0"/>
              </a:rPr>
              <a:t>printStackTrace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a:t>
            </a:r>
            <a:r>
              <a:rPr lang="en-US" altLang="zh-TW" sz="1400" dirty="0">
                <a:solidFill>
                  <a:srgbClr val="CC6C1D"/>
                </a:solidFill>
                <a:latin typeface="Courier New" panose="02070309020205020404" pitchFamily="49" charset="0"/>
              </a:rPr>
              <a:t>finally</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CC6C1D"/>
                </a:solidFill>
                <a:latin typeface="Courier New" panose="02070309020205020404" pitchFamily="49" charset="0"/>
              </a:rPr>
              <a:t>	if</a:t>
            </a:r>
            <a:r>
              <a:rPr lang="en-US" altLang="zh-TW" sz="1400" dirty="0">
                <a:solidFill>
                  <a:srgbClr val="F9FAF4"/>
                </a:solidFill>
                <a:latin typeface="Courier New" panose="02070309020205020404" pitchFamily="49" charset="0"/>
              </a:rPr>
              <a:t>(</a:t>
            </a:r>
            <a:r>
              <a:rPr lang="en-US" altLang="zh-TW" sz="1400" dirty="0" err="1">
                <a:solidFill>
                  <a:srgbClr val="F3EC79"/>
                </a:solidFill>
                <a:latin typeface="Courier New" panose="02070309020205020404" pitchFamily="49" charset="0"/>
              </a:rPr>
              <a:t>stmt</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null</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CC6C1D"/>
                </a:solidFill>
                <a:latin typeface="Courier New" panose="02070309020205020404" pitchFamily="49" charset="0"/>
              </a:rPr>
              <a:t>		try</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3EC79"/>
                </a:solidFill>
                <a:latin typeface="Courier New" panose="02070309020205020404" pitchFamily="49" charset="0"/>
              </a:rPr>
              <a:t>			</a:t>
            </a:r>
            <a:r>
              <a:rPr lang="en-US" altLang="zh-TW" sz="1400" dirty="0" err="1">
                <a:solidFill>
                  <a:srgbClr val="F3EC79"/>
                </a:solidFill>
                <a:latin typeface="Courier New" panose="02070309020205020404" pitchFamily="49" charset="0"/>
              </a:rPr>
              <a:t>stmt</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close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		}</a:t>
            </a:r>
            <a:r>
              <a:rPr lang="en-US" altLang="zh-TW" sz="1400" dirty="0">
                <a:solidFill>
                  <a:srgbClr val="CC6C1D"/>
                </a:solidFill>
                <a:latin typeface="Courier New" panose="02070309020205020404" pitchFamily="49" charset="0"/>
              </a:rPr>
              <a:t>catch</a:t>
            </a:r>
            <a:r>
              <a:rPr lang="en-US" altLang="zh-TW" sz="1400" dirty="0">
                <a:solidFill>
                  <a:srgbClr val="F9FAF4"/>
                </a:solidFill>
                <a:latin typeface="Courier New" panose="02070309020205020404" pitchFamily="49" charset="0"/>
              </a:rPr>
              <a:t>(</a:t>
            </a:r>
            <a:r>
              <a:rPr lang="en-US" altLang="zh-TW" sz="1400" dirty="0" err="1">
                <a:solidFill>
                  <a:srgbClr val="1290C3"/>
                </a:solidFill>
                <a:latin typeface="Courier New" panose="02070309020205020404" pitchFamily="49" charset="0"/>
              </a:rPr>
              <a:t>SQLException</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se</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3EC79"/>
                </a:solidFill>
                <a:latin typeface="Courier New" panose="02070309020205020404" pitchFamily="49" charset="0"/>
              </a:rPr>
              <a:t>			</a:t>
            </a:r>
            <a:r>
              <a:rPr lang="en-US" altLang="zh-TW" sz="1400" dirty="0" err="1">
                <a:solidFill>
                  <a:srgbClr val="F3EC79"/>
                </a:solidFill>
                <a:latin typeface="Courier New" panose="02070309020205020404" pitchFamily="49" charset="0"/>
              </a:rPr>
              <a:t>se</a:t>
            </a:r>
            <a:r>
              <a:rPr lang="en-US" altLang="zh-TW" sz="1400" dirty="0" err="1">
                <a:solidFill>
                  <a:srgbClr val="E6E6FA"/>
                </a:solidFill>
                <a:latin typeface="Courier New" panose="02070309020205020404" pitchFamily="49" charset="0"/>
              </a:rPr>
              <a:t>.</a:t>
            </a:r>
            <a:r>
              <a:rPr lang="en-US" altLang="zh-TW" sz="1400" dirty="0" err="1">
                <a:solidFill>
                  <a:srgbClr val="A7EC21"/>
                </a:solidFill>
                <a:latin typeface="Courier New" panose="02070309020205020404" pitchFamily="49" charset="0"/>
              </a:rPr>
              <a:t>printStackTrace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	}</a:t>
            </a:r>
            <a:r>
              <a:rPr lang="en-US" altLang="zh-TW" sz="1400" dirty="0">
                <a:solidFill>
                  <a:srgbClr val="CCCCCC"/>
                </a:solidFill>
                <a:latin typeface="Courier New" panose="02070309020205020404" pitchFamily="49" charset="0"/>
              </a:rPr>
              <a:t> </a:t>
            </a:r>
            <a:r>
              <a:rPr lang="en-US" altLang="zh-TW" sz="1400" dirty="0">
                <a:solidFill>
                  <a:srgbClr val="CC6C1D"/>
                </a:solidFill>
                <a:latin typeface="Courier New" panose="02070309020205020404" pitchFamily="49" charset="0"/>
              </a:rPr>
              <a:t>	if</a:t>
            </a:r>
            <a:r>
              <a:rPr lang="en-US" altLang="zh-TW" sz="1400" dirty="0">
                <a:solidFill>
                  <a:srgbClr val="F9FAF4"/>
                </a:solidFill>
                <a:latin typeface="Courier New" panose="02070309020205020404" pitchFamily="49" charset="0"/>
              </a:rPr>
              <a:t>(</a:t>
            </a:r>
            <a:r>
              <a:rPr lang="en-US" altLang="zh-TW" sz="1400" dirty="0">
                <a:solidFill>
                  <a:srgbClr val="F3EC79"/>
                </a:solidFill>
                <a:latin typeface="Courier New" panose="02070309020205020404" pitchFamily="49" charset="0"/>
              </a:rPr>
              <a:t>con</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null</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CC6C1D"/>
                </a:solidFill>
                <a:latin typeface="Courier New" panose="02070309020205020404" pitchFamily="49" charset="0"/>
              </a:rPr>
              <a:t>		try</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3EC79"/>
                </a:solidFill>
                <a:latin typeface="Courier New" panose="02070309020205020404" pitchFamily="49" charset="0"/>
              </a:rPr>
              <a:t>			</a:t>
            </a:r>
            <a:r>
              <a:rPr lang="en-US" altLang="zh-TW" sz="1400" dirty="0" err="1">
                <a:solidFill>
                  <a:srgbClr val="F3EC79"/>
                </a:solidFill>
                <a:latin typeface="Courier New" panose="02070309020205020404" pitchFamily="49" charset="0"/>
              </a:rPr>
              <a:t>con</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close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		}</a:t>
            </a:r>
            <a:r>
              <a:rPr lang="en-US" altLang="zh-TW" sz="1400" dirty="0">
                <a:solidFill>
                  <a:srgbClr val="CC6C1D"/>
                </a:solidFill>
                <a:latin typeface="Courier New" panose="02070309020205020404" pitchFamily="49" charset="0"/>
              </a:rPr>
              <a:t>catch</a:t>
            </a:r>
            <a:r>
              <a:rPr lang="en-US" altLang="zh-TW" sz="1400" dirty="0">
                <a:solidFill>
                  <a:srgbClr val="F9FAF4"/>
                </a:solidFill>
                <a:latin typeface="Courier New" panose="02070309020205020404" pitchFamily="49" charset="0"/>
              </a:rPr>
              <a:t>(</a:t>
            </a:r>
            <a:r>
              <a:rPr lang="en-US" altLang="zh-TW" sz="1400" dirty="0" err="1">
                <a:solidFill>
                  <a:srgbClr val="1290C3"/>
                </a:solidFill>
                <a:latin typeface="Courier New" panose="02070309020205020404" pitchFamily="49" charset="0"/>
              </a:rPr>
              <a:t>SQLException</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se</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3EC79"/>
                </a:solidFill>
                <a:latin typeface="Courier New" panose="02070309020205020404" pitchFamily="49" charset="0"/>
              </a:rPr>
              <a:t>			</a:t>
            </a:r>
            <a:r>
              <a:rPr lang="en-US" altLang="zh-TW" sz="1400" dirty="0" err="1">
                <a:solidFill>
                  <a:srgbClr val="F3EC79"/>
                </a:solidFill>
                <a:latin typeface="Courier New" panose="02070309020205020404" pitchFamily="49" charset="0"/>
              </a:rPr>
              <a:t>se</a:t>
            </a:r>
            <a:r>
              <a:rPr lang="en-US" altLang="zh-TW" sz="1400" dirty="0" err="1">
                <a:solidFill>
                  <a:srgbClr val="E6E6FA"/>
                </a:solidFill>
                <a:latin typeface="Courier New" panose="02070309020205020404" pitchFamily="49" charset="0"/>
              </a:rPr>
              <a:t>.</a:t>
            </a:r>
            <a:r>
              <a:rPr lang="en-US" altLang="zh-TW" sz="1400" dirty="0" err="1">
                <a:solidFill>
                  <a:srgbClr val="A7EC21"/>
                </a:solidFill>
                <a:latin typeface="Courier New" panose="02070309020205020404" pitchFamily="49" charset="0"/>
              </a:rPr>
              <a:t>printStackTrace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	}</a:t>
            </a:r>
          </a:p>
          <a:p>
            <a:r>
              <a:rPr lang="en-US" altLang="zh-TW" sz="1400" dirty="0" smtClean="0">
                <a:solidFill>
                  <a:srgbClr val="F9FAF4"/>
                </a:solidFill>
                <a:latin typeface="Courier New" panose="02070309020205020404" pitchFamily="49" charset="0"/>
              </a:rPr>
              <a:t>}</a:t>
            </a:r>
            <a:endParaRPr lang="zh-TW" altLang="en-US" sz="1400" dirty="0">
              <a:solidFill>
                <a:srgbClr val="CCCCCC"/>
              </a:solidFill>
              <a:latin typeface="Courier New" panose="02070309020205020404" pitchFamily="49" charset="0"/>
            </a:endParaRPr>
          </a:p>
        </p:txBody>
      </p:sp>
      <p:sp>
        <p:nvSpPr>
          <p:cNvPr id="6" name="文字方塊 5"/>
          <p:cNvSpPr txBox="1"/>
          <p:nvPr/>
        </p:nvSpPr>
        <p:spPr>
          <a:xfrm>
            <a:off x="5237510" y="240268"/>
            <a:ext cx="319318" cy="369332"/>
          </a:xfrm>
          <a:prstGeom prst="rect">
            <a:avLst/>
          </a:prstGeom>
          <a:noFill/>
        </p:spPr>
        <p:txBody>
          <a:bodyPr wrap="none" rtlCol="0">
            <a:spAutoFit/>
          </a:bodyPr>
          <a:lstStyle/>
          <a:p>
            <a:r>
              <a:rPr lang="en-US" altLang="zh-TW" b="1" dirty="0" smtClean="0">
                <a:solidFill>
                  <a:srgbClr val="FF0000"/>
                </a:solidFill>
              </a:rPr>
              <a:t>1</a:t>
            </a:r>
            <a:endParaRPr lang="zh-TW" altLang="en-US" b="1" dirty="0">
              <a:solidFill>
                <a:srgbClr val="FF0000"/>
              </a:solidFill>
            </a:endParaRPr>
          </a:p>
        </p:txBody>
      </p:sp>
      <p:sp>
        <p:nvSpPr>
          <p:cNvPr id="7" name="文字方塊 6"/>
          <p:cNvSpPr txBox="1"/>
          <p:nvPr/>
        </p:nvSpPr>
        <p:spPr>
          <a:xfrm>
            <a:off x="5222889" y="609600"/>
            <a:ext cx="319318" cy="369332"/>
          </a:xfrm>
          <a:prstGeom prst="rect">
            <a:avLst/>
          </a:prstGeom>
          <a:noFill/>
        </p:spPr>
        <p:txBody>
          <a:bodyPr wrap="none" rtlCol="0">
            <a:spAutoFit/>
          </a:bodyPr>
          <a:lstStyle/>
          <a:p>
            <a:r>
              <a:rPr lang="en-US" altLang="zh-TW" b="1" dirty="0" smtClean="0">
                <a:solidFill>
                  <a:srgbClr val="FF0000"/>
                </a:solidFill>
              </a:rPr>
              <a:t>2</a:t>
            </a:r>
            <a:endParaRPr lang="zh-TW" altLang="en-US" b="1" dirty="0">
              <a:solidFill>
                <a:srgbClr val="FF0000"/>
              </a:solidFill>
            </a:endParaRPr>
          </a:p>
        </p:txBody>
      </p:sp>
      <p:sp>
        <p:nvSpPr>
          <p:cNvPr id="8" name="文字方塊 7"/>
          <p:cNvSpPr txBox="1"/>
          <p:nvPr/>
        </p:nvSpPr>
        <p:spPr>
          <a:xfrm>
            <a:off x="5222889" y="1014919"/>
            <a:ext cx="319318" cy="369332"/>
          </a:xfrm>
          <a:prstGeom prst="rect">
            <a:avLst/>
          </a:prstGeom>
          <a:noFill/>
        </p:spPr>
        <p:txBody>
          <a:bodyPr wrap="none" rtlCol="0">
            <a:spAutoFit/>
          </a:bodyPr>
          <a:lstStyle/>
          <a:p>
            <a:r>
              <a:rPr lang="en-US" altLang="zh-TW" b="1" dirty="0" smtClean="0">
                <a:solidFill>
                  <a:srgbClr val="FF0000"/>
                </a:solidFill>
              </a:rPr>
              <a:t>3</a:t>
            </a:r>
            <a:endParaRPr lang="zh-TW" altLang="en-US" b="1" dirty="0">
              <a:solidFill>
                <a:srgbClr val="FF0000"/>
              </a:solidFill>
            </a:endParaRPr>
          </a:p>
        </p:txBody>
      </p:sp>
      <p:sp>
        <p:nvSpPr>
          <p:cNvPr id="9" name="左大括弧 8"/>
          <p:cNvSpPr/>
          <p:nvPr/>
        </p:nvSpPr>
        <p:spPr>
          <a:xfrm>
            <a:off x="4975668" y="1624519"/>
            <a:ext cx="290269" cy="91548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0657899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關閉連線</a:t>
            </a:r>
            <a:endParaRPr lang="zh-TW" altLang="en-US" dirty="0"/>
          </a:p>
        </p:txBody>
      </p:sp>
      <p:sp>
        <p:nvSpPr>
          <p:cNvPr id="3" name="內容版面配置區 2"/>
          <p:cNvSpPr>
            <a:spLocks noGrp="1"/>
          </p:cNvSpPr>
          <p:nvPr>
            <p:ph idx="1"/>
          </p:nvPr>
        </p:nvSpPr>
        <p:spPr>
          <a:xfrm>
            <a:off x="677334" y="2160589"/>
            <a:ext cx="6122300" cy="3880773"/>
          </a:xfrm>
        </p:spPr>
        <p:txBody>
          <a:bodyPr/>
          <a:lstStyle/>
          <a:p>
            <a:r>
              <a:rPr lang="en-US" altLang="zh-TW" b="1" dirty="0" smtClean="0">
                <a:solidFill>
                  <a:srgbClr val="FF0000"/>
                </a:solidFill>
              </a:rPr>
              <a:t>Connection</a:t>
            </a:r>
            <a:r>
              <a:rPr lang="zh-TW" altLang="en-US" b="1" dirty="0" smtClean="0">
                <a:solidFill>
                  <a:srgbClr val="FF0000"/>
                </a:solidFill>
              </a:rPr>
              <a:t>及</a:t>
            </a:r>
            <a:r>
              <a:rPr lang="en-US" altLang="zh-TW" b="1" dirty="0" smtClean="0">
                <a:solidFill>
                  <a:srgbClr val="FF0000"/>
                </a:solidFill>
              </a:rPr>
              <a:t>Statement</a:t>
            </a:r>
            <a:r>
              <a:rPr lang="zh-TW" altLang="en-US" b="1" dirty="0" smtClean="0">
                <a:solidFill>
                  <a:srgbClr val="FF0000"/>
                </a:solidFill>
              </a:rPr>
              <a:t>非常</a:t>
            </a:r>
            <a:r>
              <a:rPr lang="zh-TW" altLang="en-US" b="1" dirty="0">
                <a:solidFill>
                  <a:srgbClr val="FF0000"/>
                </a:solidFill>
              </a:rPr>
              <a:t>珍貴，使用完畢後務必完成歸還的動作</a:t>
            </a:r>
            <a:r>
              <a:rPr lang="en-US" altLang="zh-TW" b="1" dirty="0">
                <a:solidFill>
                  <a:srgbClr val="FF0000"/>
                </a:solidFill>
              </a:rPr>
              <a:t>!</a:t>
            </a:r>
            <a:endParaRPr lang="zh-TW" altLang="en-US" b="1" dirty="0">
              <a:solidFill>
                <a:srgbClr val="FF0000"/>
              </a:solidFill>
            </a:endParaRPr>
          </a:p>
          <a:p>
            <a:r>
              <a:rPr lang="en-US" altLang="zh-TW" dirty="0"/>
              <a:t>Connection</a:t>
            </a:r>
            <a:r>
              <a:rPr lang="zh-TW" altLang="en-US" dirty="0"/>
              <a:t>是極為重要的資源，建議</a:t>
            </a:r>
            <a:r>
              <a:rPr lang="zh-TW" altLang="en-US" dirty="0">
                <a:solidFill>
                  <a:srgbClr val="FF0000"/>
                </a:solidFill>
              </a:rPr>
              <a:t>寫在</a:t>
            </a:r>
            <a:r>
              <a:rPr lang="en-US" altLang="zh-TW" dirty="0">
                <a:solidFill>
                  <a:srgbClr val="FF0000"/>
                </a:solidFill>
              </a:rPr>
              <a:t>finally{…}</a:t>
            </a:r>
            <a:r>
              <a:rPr lang="zh-TW" altLang="en-US" dirty="0" smtClean="0"/>
              <a:t>裡</a:t>
            </a:r>
            <a:endParaRPr lang="en-US" altLang="zh-TW" dirty="0" smtClean="0"/>
          </a:p>
          <a:p>
            <a:endParaRPr lang="en-US" altLang="zh-TW" dirty="0" smtClean="0"/>
          </a:p>
          <a:p>
            <a:r>
              <a:rPr lang="zh-TW" altLang="en-US" dirty="0" smtClean="0"/>
              <a:t>前面主程式的後段，</a:t>
            </a:r>
            <a:r>
              <a:rPr lang="en-US" altLang="zh-TW" dirty="0" err="1" smtClean="0"/>
              <a:t>finially</a:t>
            </a:r>
            <a:r>
              <a:rPr lang="zh-TW" altLang="en-US" dirty="0" smtClean="0"/>
              <a:t>那邊</a:t>
            </a:r>
            <a:endParaRPr lang="en-US" altLang="zh-TW" dirty="0" smtClean="0"/>
          </a:p>
          <a:p>
            <a:r>
              <a:rPr lang="zh-TW" altLang="en-US" dirty="0"/>
              <a:t>也是要單獨用</a:t>
            </a:r>
            <a:r>
              <a:rPr lang="en-US" altLang="zh-TW" dirty="0"/>
              <a:t>try---catch</a:t>
            </a:r>
            <a:r>
              <a:rPr lang="zh-TW" altLang="en-US" dirty="0"/>
              <a:t>包起來</a:t>
            </a:r>
            <a:r>
              <a:rPr lang="zh-TW" altLang="en-US" dirty="0" smtClean="0"/>
              <a:t>。</a:t>
            </a:r>
            <a:endParaRPr lang="en-US" altLang="zh-TW" dirty="0" smtClean="0"/>
          </a:p>
          <a:p>
            <a:r>
              <a:rPr lang="en-US" altLang="zh-TW" dirty="0" err="1" smtClean="0"/>
              <a:t>Stmt.close</a:t>
            </a:r>
            <a:r>
              <a:rPr lang="en-US" altLang="zh-TW" dirty="0" smtClean="0"/>
              <a:t>()</a:t>
            </a:r>
          </a:p>
          <a:p>
            <a:r>
              <a:rPr lang="en-US" altLang="zh-TW" dirty="0" err="1" smtClean="0"/>
              <a:t>Con.close</a:t>
            </a:r>
            <a:r>
              <a:rPr lang="en-US" altLang="zh-TW" dirty="0" smtClean="0"/>
              <a:t>()</a:t>
            </a:r>
            <a:endParaRPr lang="zh-TW" altLang="en-US" dirty="0"/>
          </a:p>
        </p:txBody>
      </p:sp>
      <p:sp>
        <p:nvSpPr>
          <p:cNvPr id="4" name="矩形 3"/>
          <p:cNvSpPr/>
          <p:nvPr/>
        </p:nvSpPr>
        <p:spPr>
          <a:xfrm>
            <a:off x="7003915" y="1270825"/>
            <a:ext cx="5188085" cy="4770537"/>
          </a:xfrm>
          <a:prstGeom prst="rect">
            <a:avLst/>
          </a:prstGeom>
          <a:solidFill>
            <a:schemeClr val="tx1">
              <a:lumMod val="85000"/>
              <a:lumOff val="15000"/>
            </a:schemeClr>
          </a:solidFill>
        </p:spPr>
        <p:txBody>
          <a:bodyPr wrap="square">
            <a:spAutoFit/>
          </a:bodyPr>
          <a:lstStyle/>
          <a:p>
            <a:r>
              <a:rPr lang="en-US" altLang="zh-TW" sz="1600" dirty="0">
                <a:solidFill>
                  <a:srgbClr val="F9FAF4"/>
                </a:solidFill>
                <a:latin typeface="Courier New" panose="02070309020205020404" pitchFamily="49" charset="0"/>
              </a:rPr>
              <a:t>}</a:t>
            </a:r>
            <a:r>
              <a:rPr lang="en-US" altLang="zh-TW" sz="1600" dirty="0">
                <a:solidFill>
                  <a:srgbClr val="CC6C1D"/>
                </a:solidFill>
                <a:latin typeface="Courier New" panose="02070309020205020404" pitchFamily="49" charset="0"/>
              </a:rPr>
              <a:t>catch</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r>
              <a:rPr lang="en-US" altLang="zh-TW" sz="1600" dirty="0" err="1">
                <a:solidFill>
                  <a:srgbClr val="1290C3"/>
                </a:solidFill>
                <a:latin typeface="Courier New" panose="02070309020205020404" pitchFamily="49" charset="0"/>
              </a:rPr>
              <a:t>SQLException</a:t>
            </a:r>
            <a:r>
              <a:rPr lang="en-US" altLang="zh-TW" sz="1600" dirty="0">
                <a:solidFill>
                  <a:srgbClr val="D9E8F7"/>
                </a:solidFill>
                <a:latin typeface="Courier New" panose="02070309020205020404" pitchFamily="49" charset="0"/>
              </a:rPr>
              <a:t> </a:t>
            </a:r>
            <a:r>
              <a:rPr lang="en-US" altLang="zh-TW" sz="1600" dirty="0">
                <a:solidFill>
                  <a:srgbClr val="F2F200"/>
                </a:solidFill>
                <a:latin typeface="Courier New" panose="02070309020205020404" pitchFamily="49" charset="0"/>
              </a:rPr>
              <a:t>se</a:t>
            </a:r>
            <a:r>
              <a:rPr lang="en-US" altLang="zh-TW" sz="1600" dirty="0">
                <a:solidFill>
                  <a:srgbClr val="F9FAF4"/>
                </a:solidFill>
                <a:latin typeface="Courier New" panose="02070309020205020404" pitchFamily="49" charset="0"/>
              </a:rPr>
              <a:t>){</a:t>
            </a:r>
            <a:endParaRPr lang="en-US" altLang="zh-TW" sz="1600" dirty="0">
              <a:solidFill>
                <a:srgbClr val="D9E8F7"/>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se</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printStackTrace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a:solidFill>
                  <a:srgbClr val="F9FAF4"/>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catch</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r>
              <a:rPr lang="en-US" altLang="zh-TW" sz="1600" dirty="0" err="1">
                <a:solidFill>
                  <a:srgbClr val="1290C3"/>
                </a:solidFill>
                <a:latin typeface="Courier New" panose="02070309020205020404" pitchFamily="49" charset="0"/>
              </a:rPr>
              <a:t>ClassNotFoundException</a:t>
            </a:r>
            <a:r>
              <a:rPr lang="en-US" altLang="zh-TW" sz="1600" dirty="0">
                <a:solidFill>
                  <a:srgbClr val="D9E8F7"/>
                </a:solidFill>
                <a:latin typeface="Courier New" panose="02070309020205020404" pitchFamily="49" charset="0"/>
              </a:rPr>
              <a:t> </a:t>
            </a:r>
            <a:r>
              <a:rPr lang="en-US" altLang="zh-TW" sz="1600" dirty="0">
                <a:solidFill>
                  <a:srgbClr val="F2F200"/>
                </a:solidFill>
                <a:latin typeface="Courier New" panose="02070309020205020404" pitchFamily="49" charset="0"/>
              </a:rPr>
              <a:t>e</a:t>
            </a:r>
            <a:r>
              <a:rPr lang="en-US" altLang="zh-TW" sz="1600" dirty="0">
                <a:solidFill>
                  <a:srgbClr val="F9FAF4"/>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808080"/>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e</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printStackTrace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a:solidFill>
                  <a:srgbClr val="F9FAF4"/>
                </a:solidFill>
                <a:latin typeface="Courier New" panose="02070309020205020404" pitchFamily="49" charset="0"/>
              </a:rPr>
              <a:t>}</a:t>
            </a:r>
            <a:r>
              <a:rPr lang="en-US" altLang="zh-TW" sz="1600" dirty="0">
                <a:solidFill>
                  <a:srgbClr val="CC6C1D"/>
                </a:solidFill>
                <a:latin typeface="Courier New" panose="02070309020205020404" pitchFamily="49" charset="0"/>
              </a:rPr>
              <a:t>finally</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if</a:t>
            </a:r>
            <a:r>
              <a:rPr lang="en-US" altLang="zh-TW" sz="1600" dirty="0" smtClean="0">
                <a:solidFill>
                  <a:srgbClr val="F9FAF4"/>
                </a:solidFill>
                <a:latin typeface="Courier New" panose="02070309020205020404" pitchFamily="49" charset="0"/>
              </a:rPr>
              <a:t>(</a:t>
            </a:r>
            <a:r>
              <a:rPr lang="en-US" altLang="zh-TW" sz="1600" dirty="0" err="1" smtClean="0">
                <a:solidFill>
                  <a:srgbClr val="F3EC79"/>
                </a:solidFill>
                <a:latin typeface="Courier New" panose="02070309020205020404" pitchFamily="49" charset="0"/>
              </a:rPr>
              <a:t>stmt</a:t>
            </a:r>
            <a:r>
              <a:rPr lang="en-US" altLang="zh-TW" sz="1600" dirty="0" smtClean="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try</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stmt</a:t>
            </a:r>
            <a:r>
              <a:rPr lang="en-US" altLang="zh-TW" sz="1600" dirty="0" err="1" smtClean="0">
                <a:solidFill>
                  <a:srgbClr val="E6E6FA"/>
                </a:solidFill>
                <a:latin typeface="Courier New" panose="02070309020205020404" pitchFamily="49" charset="0"/>
              </a:rPr>
              <a:t>.</a:t>
            </a:r>
            <a:r>
              <a:rPr lang="en-US" altLang="zh-TW" sz="1600" dirty="0" err="1" smtClean="0">
                <a:solidFill>
                  <a:srgbClr val="80F6A7"/>
                </a:solidFill>
                <a:latin typeface="Courier New" panose="02070309020205020404" pitchFamily="49" charset="0"/>
              </a:rPr>
              <a:t>close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r>
              <a:rPr lang="en-US" altLang="zh-TW" sz="1600" dirty="0">
                <a:solidFill>
                  <a:srgbClr val="CC6C1D"/>
                </a:solidFill>
                <a:latin typeface="Courier New" panose="02070309020205020404" pitchFamily="49" charset="0"/>
              </a:rPr>
              <a:t>catch</a:t>
            </a:r>
            <a:r>
              <a:rPr lang="en-US" altLang="zh-TW" sz="1600" dirty="0">
                <a:solidFill>
                  <a:srgbClr val="F9FAF4"/>
                </a:solidFill>
                <a:latin typeface="Courier New" panose="02070309020205020404" pitchFamily="49" charset="0"/>
              </a:rPr>
              <a:t>(</a:t>
            </a:r>
            <a:r>
              <a:rPr lang="en-US" altLang="zh-TW" sz="1600" dirty="0" err="1">
                <a:solidFill>
                  <a:srgbClr val="1290C3"/>
                </a:solidFill>
                <a:latin typeface="Courier New" panose="02070309020205020404" pitchFamily="49" charset="0"/>
              </a:rPr>
              <a:t>SQLException</a:t>
            </a:r>
            <a:r>
              <a:rPr lang="en-US" altLang="zh-TW" sz="1600" dirty="0">
                <a:solidFill>
                  <a:srgbClr val="D9E8F7"/>
                </a:solidFill>
                <a:latin typeface="Courier New" panose="02070309020205020404" pitchFamily="49" charset="0"/>
              </a:rPr>
              <a:t> </a:t>
            </a:r>
            <a:r>
              <a:rPr lang="en-US" altLang="zh-TW" sz="1600" dirty="0">
                <a:solidFill>
                  <a:srgbClr val="F2F200"/>
                </a:solidFill>
                <a:latin typeface="Courier New" panose="02070309020205020404" pitchFamily="49" charset="0"/>
              </a:rPr>
              <a:t>se</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se</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printStackTrace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r>
              <a:rPr lang="en-US" altLang="zh-TW" sz="1600" dirty="0" smtClean="0">
                <a:solidFill>
                  <a:srgbClr val="CCCCCC"/>
                </a:solidFill>
                <a:latin typeface="Courier New" panose="02070309020205020404" pitchFamily="49" charset="0"/>
              </a:rPr>
              <a:t> </a:t>
            </a:r>
            <a:r>
              <a:rPr lang="en-US" altLang="zh-TW" sz="1600" dirty="0" smtClean="0">
                <a:solidFill>
                  <a:srgbClr val="CC6C1D"/>
                </a:solidFill>
                <a:latin typeface="Courier New" panose="02070309020205020404" pitchFamily="49" charset="0"/>
              </a:rPr>
              <a:t>	if</a:t>
            </a:r>
            <a:r>
              <a:rPr lang="en-US" altLang="zh-TW" sz="1600" dirty="0" smtClean="0">
                <a:solidFill>
                  <a:srgbClr val="F9FAF4"/>
                </a:solidFill>
                <a:latin typeface="Courier New" panose="02070309020205020404" pitchFamily="49" charset="0"/>
              </a:rPr>
              <a:t>(</a:t>
            </a:r>
            <a:r>
              <a:rPr lang="en-US" altLang="zh-TW" sz="1600" dirty="0" smtClean="0">
                <a:solidFill>
                  <a:srgbClr val="F3EC79"/>
                </a:solidFill>
                <a:latin typeface="Courier New" panose="02070309020205020404" pitchFamily="49" charset="0"/>
              </a:rPr>
              <a:t>con</a:t>
            </a:r>
            <a:r>
              <a:rPr lang="en-US" altLang="zh-TW" sz="1600" dirty="0" smtClean="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try</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con</a:t>
            </a:r>
            <a:r>
              <a:rPr lang="en-US" altLang="zh-TW" sz="1600" dirty="0" err="1" smtClean="0">
                <a:solidFill>
                  <a:srgbClr val="E6E6FA"/>
                </a:solidFill>
                <a:latin typeface="Courier New" panose="02070309020205020404" pitchFamily="49" charset="0"/>
              </a:rPr>
              <a:t>.</a:t>
            </a:r>
            <a:r>
              <a:rPr lang="en-US" altLang="zh-TW" sz="1600" dirty="0" err="1" smtClean="0">
                <a:solidFill>
                  <a:srgbClr val="80F6A7"/>
                </a:solidFill>
                <a:latin typeface="Courier New" panose="02070309020205020404" pitchFamily="49" charset="0"/>
              </a:rPr>
              <a:t>close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r>
              <a:rPr lang="en-US" altLang="zh-TW" sz="1600" dirty="0">
                <a:solidFill>
                  <a:srgbClr val="CC6C1D"/>
                </a:solidFill>
                <a:latin typeface="Courier New" panose="02070309020205020404" pitchFamily="49" charset="0"/>
              </a:rPr>
              <a:t>catch</a:t>
            </a:r>
            <a:r>
              <a:rPr lang="en-US" altLang="zh-TW" sz="1600" dirty="0">
                <a:solidFill>
                  <a:srgbClr val="F9FAF4"/>
                </a:solidFill>
                <a:latin typeface="Courier New" panose="02070309020205020404" pitchFamily="49" charset="0"/>
              </a:rPr>
              <a:t>(</a:t>
            </a:r>
            <a:r>
              <a:rPr lang="en-US" altLang="zh-TW" sz="1600" dirty="0" err="1">
                <a:solidFill>
                  <a:srgbClr val="1290C3"/>
                </a:solidFill>
                <a:latin typeface="Courier New" panose="02070309020205020404" pitchFamily="49" charset="0"/>
              </a:rPr>
              <a:t>SQLException</a:t>
            </a:r>
            <a:r>
              <a:rPr lang="en-US" altLang="zh-TW" sz="1600" dirty="0">
                <a:solidFill>
                  <a:srgbClr val="D9E8F7"/>
                </a:solidFill>
                <a:latin typeface="Courier New" panose="02070309020205020404" pitchFamily="49" charset="0"/>
              </a:rPr>
              <a:t> </a:t>
            </a:r>
            <a:r>
              <a:rPr lang="en-US" altLang="zh-TW" sz="1600" dirty="0">
                <a:solidFill>
                  <a:srgbClr val="F2F200"/>
                </a:solidFill>
                <a:latin typeface="Courier New" panose="02070309020205020404" pitchFamily="49" charset="0"/>
              </a:rPr>
              <a:t>se</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se</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printStackTrace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p>
          <a:p>
            <a:r>
              <a:rPr lang="en-US" altLang="zh-TW" sz="1600" dirty="0" smtClean="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p:txBody>
      </p:sp>
    </p:spTree>
    <p:extLst>
      <p:ext uri="{BB962C8B-B14F-4D97-AF65-F5344CB8AC3E}">
        <p14:creationId xmlns:p14="http://schemas.microsoft.com/office/powerpoint/2010/main" val="916125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靜態</a:t>
            </a:r>
            <a:r>
              <a:rPr lang="en-US" altLang="zh-TW" dirty="0"/>
              <a:t>SQL</a:t>
            </a:r>
            <a:r>
              <a:rPr lang="zh-TW" altLang="en-US" dirty="0"/>
              <a:t>指令 </a:t>
            </a:r>
            <a:r>
              <a:rPr lang="en-US" altLang="zh-TW" dirty="0"/>
              <a:t>( Statement )</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a:t>取得</a:t>
            </a:r>
            <a:r>
              <a:rPr lang="en-US" altLang="zh-TW" dirty="0"/>
              <a:t>Statement</a:t>
            </a:r>
            <a:r>
              <a:rPr lang="zh-TW" altLang="en-US" dirty="0"/>
              <a:t>物件 </a:t>
            </a:r>
            <a:r>
              <a:rPr lang="en-US" altLang="zh-TW" dirty="0" smtClean="0"/>
              <a:t>(</a:t>
            </a:r>
            <a:r>
              <a:rPr lang="zh-TW" altLang="en-US" dirty="0" smtClean="0"/>
              <a:t>程式中的</a:t>
            </a:r>
            <a:r>
              <a:rPr lang="en-US" altLang="zh-TW" dirty="0" err="1" smtClean="0"/>
              <a:t>stmt</a:t>
            </a:r>
            <a:r>
              <a:rPr lang="en-US" altLang="zh-TW" dirty="0" smtClean="0"/>
              <a:t>)</a:t>
            </a:r>
          </a:p>
          <a:p>
            <a:pPr lvl="1"/>
            <a:r>
              <a:rPr lang="zh-TW" altLang="en-US" dirty="0" smtClean="0"/>
              <a:t>藉</a:t>
            </a:r>
            <a:r>
              <a:rPr lang="zh-TW" altLang="en-US" dirty="0"/>
              <a:t>由</a:t>
            </a:r>
            <a:r>
              <a:rPr lang="en-US" altLang="zh-TW" dirty="0"/>
              <a:t>Connection</a:t>
            </a:r>
            <a:r>
              <a:rPr lang="zh-TW" altLang="en-US" dirty="0"/>
              <a:t>的方法：</a:t>
            </a:r>
            <a:r>
              <a:rPr lang="en-US" altLang="zh-TW" dirty="0"/>
              <a:t>Statement </a:t>
            </a:r>
            <a:r>
              <a:rPr lang="en-US" altLang="zh-TW" dirty="0" err="1"/>
              <a:t>createStatement</a:t>
            </a:r>
            <a:r>
              <a:rPr lang="en-US" altLang="zh-TW" dirty="0"/>
              <a:t>()</a:t>
            </a:r>
            <a:r>
              <a:rPr lang="zh-TW" altLang="en-US" dirty="0"/>
              <a:t>來建立與取得</a:t>
            </a:r>
            <a:r>
              <a:rPr lang="en-US" altLang="zh-TW" dirty="0"/>
              <a:t>Statement</a:t>
            </a:r>
            <a:r>
              <a:rPr lang="zh-TW" altLang="en-US" dirty="0" smtClean="0"/>
              <a:t>物件</a:t>
            </a:r>
            <a:endParaRPr lang="en-US" altLang="zh-TW" dirty="0" smtClean="0"/>
          </a:p>
          <a:p>
            <a:pPr lvl="1"/>
            <a:r>
              <a:rPr lang="zh-TW" altLang="en-US" dirty="0" smtClean="0"/>
              <a:t>藉</a:t>
            </a:r>
            <a:r>
              <a:rPr lang="zh-TW" altLang="en-US" dirty="0"/>
              <a:t>由</a:t>
            </a:r>
            <a:r>
              <a:rPr lang="en-US" altLang="zh-TW" dirty="0"/>
              <a:t>Statement</a:t>
            </a:r>
            <a:r>
              <a:rPr lang="zh-TW" altLang="en-US" dirty="0"/>
              <a:t>物件，才能執行靜態的</a:t>
            </a:r>
            <a:r>
              <a:rPr lang="en-US" altLang="zh-TW" dirty="0"/>
              <a:t>SQL</a:t>
            </a:r>
            <a:r>
              <a:rPr lang="zh-TW" altLang="en-US" dirty="0"/>
              <a:t>指令並與資料庫</a:t>
            </a:r>
            <a:r>
              <a:rPr lang="zh-TW" altLang="en-US" dirty="0" smtClean="0"/>
              <a:t>交談</a:t>
            </a:r>
            <a:endParaRPr lang="en-US" altLang="zh-TW" dirty="0" smtClean="0"/>
          </a:p>
          <a:p>
            <a:pPr lvl="1"/>
            <a:r>
              <a:rPr lang="zh-TW" altLang="en-US" dirty="0" smtClean="0"/>
              <a:t>因為</a:t>
            </a:r>
            <a:r>
              <a:rPr lang="zh-TW" altLang="en-US" dirty="0"/>
              <a:t>是從</a:t>
            </a:r>
            <a:r>
              <a:rPr lang="en-US" altLang="zh-TW" dirty="0"/>
              <a:t>Connection</a:t>
            </a:r>
            <a:r>
              <a:rPr lang="zh-TW" altLang="en-US" dirty="0"/>
              <a:t>產生出來，所以在使用完畢時也得記得歸還資源</a:t>
            </a:r>
            <a:r>
              <a:rPr lang="zh-TW" altLang="en-US" dirty="0" smtClean="0"/>
              <a:t>：</a:t>
            </a:r>
            <a:r>
              <a:rPr lang="en-US" altLang="zh-TW" dirty="0" smtClean="0"/>
              <a:t>close()</a:t>
            </a:r>
          </a:p>
          <a:p>
            <a:pPr lvl="1"/>
            <a:r>
              <a:rPr lang="zh-TW" altLang="en-US" dirty="0" smtClean="0"/>
              <a:t>資源</a:t>
            </a:r>
            <a:r>
              <a:rPr lang="zh-TW" altLang="en-US" dirty="0"/>
              <a:t>歸還順序：越晚建立，越早</a:t>
            </a:r>
            <a:r>
              <a:rPr lang="zh-TW" altLang="en-US" dirty="0" smtClean="0"/>
              <a:t>歸還</a:t>
            </a:r>
            <a:endParaRPr lang="en-US" altLang="zh-TW" dirty="0" smtClean="0"/>
          </a:p>
          <a:p>
            <a:r>
              <a:rPr lang="zh-TW" altLang="en-US" dirty="0"/>
              <a:t>執行</a:t>
            </a:r>
            <a:r>
              <a:rPr lang="en-US" altLang="zh-TW" dirty="0"/>
              <a:t>SQL</a:t>
            </a:r>
            <a:r>
              <a:rPr lang="zh-TW" altLang="en-US" dirty="0" smtClean="0"/>
              <a:t>指令</a:t>
            </a:r>
            <a:endParaRPr lang="en-US" altLang="zh-TW" dirty="0" smtClean="0"/>
          </a:p>
          <a:p>
            <a:pPr lvl="1"/>
            <a:r>
              <a:rPr lang="zh-TW" altLang="en-US" dirty="0"/>
              <a:t>執行</a:t>
            </a:r>
            <a:r>
              <a:rPr lang="en-US" altLang="zh-TW" dirty="0"/>
              <a:t>SQL</a:t>
            </a:r>
            <a:r>
              <a:rPr lang="zh-TW" altLang="en-US" dirty="0"/>
              <a:t>指令的主要兩個</a:t>
            </a:r>
            <a:r>
              <a:rPr lang="zh-TW" altLang="en-US" dirty="0" smtClean="0"/>
              <a:t>方法：</a:t>
            </a:r>
            <a:endParaRPr lang="en-US" altLang="zh-TW" dirty="0" smtClean="0"/>
          </a:p>
          <a:p>
            <a:pPr lvl="2"/>
            <a:r>
              <a:rPr lang="en-US" altLang="zh-TW" dirty="0" err="1" smtClean="0"/>
              <a:t>ResultSet</a:t>
            </a:r>
            <a:r>
              <a:rPr lang="en-US" altLang="zh-TW" dirty="0" smtClean="0"/>
              <a:t> </a:t>
            </a:r>
            <a:r>
              <a:rPr lang="en-US" altLang="zh-TW" dirty="0" err="1"/>
              <a:t>excuteQuery</a:t>
            </a:r>
            <a:r>
              <a:rPr lang="en-US" altLang="zh-TW" dirty="0"/>
              <a:t>(String </a:t>
            </a:r>
            <a:r>
              <a:rPr lang="en-US" altLang="zh-TW" dirty="0" err="1"/>
              <a:t>sql</a:t>
            </a:r>
            <a:r>
              <a:rPr lang="en-US" altLang="zh-TW" dirty="0"/>
              <a:t>)</a:t>
            </a:r>
            <a:r>
              <a:rPr lang="zh-TW" altLang="en-US" dirty="0"/>
              <a:t>：查詢資料庫，傳回</a:t>
            </a:r>
            <a:r>
              <a:rPr lang="en-US" altLang="zh-TW" dirty="0" err="1"/>
              <a:t>ResultSet</a:t>
            </a:r>
            <a:r>
              <a:rPr lang="zh-TW" altLang="en-US" dirty="0"/>
              <a:t>用於</a:t>
            </a:r>
            <a:r>
              <a:rPr lang="en-US" altLang="zh-TW" dirty="0"/>
              <a:t>SQL</a:t>
            </a:r>
            <a:r>
              <a:rPr lang="zh-TW" altLang="en-US" dirty="0"/>
              <a:t>的</a:t>
            </a:r>
            <a:r>
              <a:rPr lang="en-US" altLang="zh-TW" sz="2400" b="1" u="sng" dirty="0">
                <a:solidFill>
                  <a:srgbClr val="FF0000"/>
                </a:solidFill>
              </a:rPr>
              <a:t>select</a:t>
            </a:r>
            <a:r>
              <a:rPr lang="zh-TW" altLang="en-US" dirty="0" smtClean="0"/>
              <a:t>指令</a:t>
            </a:r>
            <a:endParaRPr lang="en-US" altLang="zh-TW" dirty="0" smtClean="0"/>
          </a:p>
          <a:p>
            <a:pPr lvl="2"/>
            <a:r>
              <a:rPr lang="en-US" altLang="zh-TW" dirty="0" err="1" smtClean="0"/>
              <a:t>int</a:t>
            </a:r>
            <a:r>
              <a:rPr lang="en-US" altLang="zh-TW" dirty="0" smtClean="0"/>
              <a:t> </a:t>
            </a:r>
            <a:r>
              <a:rPr lang="en-US" altLang="zh-TW" dirty="0" err="1"/>
              <a:t>excuteUpdate</a:t>
            </a:r>
            <a:r>
              <a:rPr lang="en-US" altLang="zh-TW" dirty="0"/>
              <a:t>(String </a:t>
            </a:r>
            <a:r>
              <a:rPr lang="en-US" altLang="zh-TW" dirty="0" err="1"/>
              <a:t>sql</a:t>
            </a:r>
            <a:r>
              <a:rPr lang="en-US" altLang="zh-TW" dirty="0"/>
              <a:t>)</a:t>
            </a:r>
            <a:r>
              <a:rPr lang="zh-TW" altLang="en-US" dirty="0"/>
              <a:t>：更新資料庫，傳回成功更新的筆數用於</a:t>
            </a:r>
            <a:r>
              <a:rPr lang="en-US" altLang="zh-TW" dirty="0"/>
              <a:t>SQL</a:t>
            </a:r>
            <a:r>
              <a:rPr lang="zh-TW" altLang="en-US" dirty="0"/>
              <a:t>的</a:t>
            </a:r>
            <a:r>
              <a:rPr lang="en-US" altLang="zh-TW" sz="2400" b="1" dirty="0">
                <a:solidFill>
                  <a:srgbClr val="FF0000"/>
                </a:solidFill>
              </a:rPr>
              <a:t>insert</a:t>
            </a:r>
            <a:r>
              <a:rPr lang="zh-TW" altLang="en-US" sz="2400" b="1" dirty="0">
                <a:solidFill>
                  <a:srgbClr val="FF0000"/>
                </a:solidFill>
              </a:rPr>
              <a:t>、</a:t>
            </a:r>
            <a:r>
              <a:rPr lang="en-US" altLang="zh-TW" sz="2400" b="1" dirty="0">
                <a:solidFill>
                  <a:srgbClr val="FF0000"/>
                </a:solidFill>
              </a:rPr>
              <a:t>update</a:t>
            </a:r>
            <a:r>
              <a:rPr lang="zh-TW" altLang="en-US" sz="2400" b="1" dirty="0">
                <a:solidFill>
                  <a:srgbClr val="FF0000"/>
                </a:solidFill>
              </a:rPr>
              <a:t>、</a:t>
            </a:r>
            <a:r>
              <a:rPr lang="en-US" altLang="zh-TW" sz="2400" b="1" dirty="0">
                <a:solidFill>
                  <a:srgbClr val="FF0000"/>
                </a:solidFill>
              </a:rPr>
              <a:t>delete</a:t>
            </a:r>
            <a:r>
              <a:rPr lang="zh-TW" altLang="en-US" dirty="0"/>
              <a:t>指令</a:t>
            </a:r>
          </a:p>
        </p:txBody>
      </p:sp>
    </p:spTree>
    <p:extLst>
      <p:ext uri="{BB962C8B-B14F-4D97-AF65-F5344CB8AC3E}">
        <p14:creationId xmlns:p14="http://schemas.microsoft.com/office/powerpoint/2010/main" val="3436915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err="1"/>
              <a:t>ResultSet</a:t>
            </a:r>
            <a:r>
              <a:rPr lang="en-US" altLang="zh-TW" dirty="0"/>
              <a:t> </a:t>
            </a:r>
            <a:r>
              <a:rPr lang="zh-TW" altLang="en-US" dirty="0" smtClean="0"/>
              <a:t>介面的使用</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572959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了解</a:t>
            </a:r>
            <a:r>
              <a:rPr lang="en-US" altLang="zh-TW" dirty="0" err="1" smtClean="0"/>
              <a:t>ResultSet</a:t>
            </a:r>
            <a:r>
              <a:rPr lang="en-US" altLang="zh-TW" dirty="0" smtClean="0"/>
              <a:t> </a:t>
            </a:r>
            <a:r>
              <a:rPr lang="zh-TW" altLang="en-US" dirty="0"/>
              <a:t>介面</a:t>
            </a:r>
          </a:p>
        </p:txBody>
      </p:sp>
      <p:sp>
        <p:nvSpPr>
          <p:cNvPr id="3" name="內容版面配置區 2"/>
          <p:cNvSpPr>
            <a:spLocks noGrp="1"/>
          </p:cNvSpPr>
          <p:nvPr>
            <p:ph idx="1"/>
          </p:nvPr>
        </p:nvSpPr>
        <p:spPr/>
        <p:txBody>
          <a:bodyPr/>
          <a:lstStyle/>
          <a:p>
            <a:r>
              <a:rPr lang="zh-TW" altLang="en-US" dirty="0"/>
              <a:t>當執行</a:t>
            </a:r>
            <a:r>
              <a:rPr lang="en-US" altLang="zh-TW" dirty="0" err="1"/>
              <a:t>excuteQuery</a:t>
            </a:r>
            <a:r>
              <a:rPr lang="en-US" altLang="zh-TW" dirty="0"/>
              <a:t>()</a:t>
            </a:r>
            <a:r>
              <a:rPr lang="zh-TW" altLang="en-US" dirty="0" smtClean="0"/>
              <a:t>方法，即</a:t>
            </a:r>
            <a:r>
              <a:rPr lang="en-US" altLang="zh-TW" dirty="0" smtClean="0"/>
              <a:t>Select</a:t>
            </a:r>
            <a:r>
              <a:rPr lang="zh-TW" altLang="en-US" dirty="0" smtClean="0"/>
              <a:t>後會傳回</a:t>
            </a:r>
            <a:r>
              <a:rPr lang="en-US" altLang="zh-TW" dirty="0" err="1" smtClean="0"/>
              <a:t>ResultSet</a:t>
            </a:r>
            <a:r>
              <a:rPr lang="zh-TW" altLang="en-US" dirty="0" smtClean="0"/>
              <a:t>。</a:t>
            </a:r>
            <a:endParaRPr lang="en-US" altLang="zh-TW" dirty="0" smtClean="0"/>
          </a:p>
          <a:p>
            <a:r>
              <a:rPr lang="en-US" altLang="zh-TW" dirty="0" err="1" smtClean="0"/>
              <a:t>ResultSet</a:t>
            </a:r>
            <a:r>
              <a:rPr lang="zh-TW" altLang="en-US" dirty="0" smtClean="0"/>
              <a:t>會有一個游標，指著目前是在哪一筆資料。</a:t>
            </a:r>
            <a:endParaRPr lang="en-US" altLang="zh-TW" dirty="0" smtClean="0"/>
          </a:p>
          <a:p>
            <a:r>
              <a:rPr lang="zh-TW" altLang="en-US" dirty="0"/>
              <a:t>移動游標去讀取</a:t>
            </a:r>
            <a:r>
              <a:rPr lang="zh-TW" altLang="en-US" dirty="0" smtClean="0"/>
              <a:t>資料</a:t>
            </a:r>
            <a:endParaRPr lang="en-US" altLang="zh-TW" dirty="0" smtClean="0"/>
          </a:p>
          <a:p>
            <a:pPr lvl="1"/>
            <a:r>
              <a:rPr lang="en-US" altLang="zh-TW" dirty="0"/>
              <a:t>next()</a:t>
            </a:r>
            <a:r>
              <a:rPr lang="zh-TW" altLang="en-US" dirty="0"/>
              <a:t>、</a:t>
            </a:r>
            <a:r>
              <a:rPr lang="en-US" altLang="zh-TW" dirty="0" err="1"/>
              <a:t>privious</a:t>
            </a:r>
            <a:r>
              <a:rPr lang="en-US" altLang="zh-TW" dirty="0"/>
              <a:t>()</a:t>
            </a:r>
            <a:r>
              <a:rPr lang="zh-TW" altLang="en-US" dirty="0"/>
              <a:t>、</a:t>
            </a:r>
            <a:r>
              <a:rPr lang="en-US" altLang="zh-TW" dirty="0"/>
              <a:t>first()</a:t>
            </a:r>
            <a:r>
              <a:rPr lang="zh-TW" altLang="en-US" dirty="0"/>
              <a:t>、</a:t>
            </a:r>
            <a:r>
              <a:rPr lang="en-US" altLang="zh-TW" dirty="0"/>
              <a:t>last()</a:t>
            </a:r>
            <a:r>
              <a:rPr lang="zh-TW" altLang="en-US" dirty="0" smtClean="0"/>
              <a:t>、</a:t>
            </a:r>
            <a:r>
              <a:rPr lang="en-US" altLang="zh-TW" dirty="0" smtClean="0"/>
              <a:t/>
            </a:r>
            <a:br>
              <a:rPr lang="en-US" altLang="zh-TW" dirty="0" smtClean="0"/>
            </a:br>
            <a:r>
              <a:rPr lang="en-US" altLang="zh-TW" dirty="0" err="1" smtClean="0"/>
              <a:t>beforeFirst</a:t>
            </a:r>
            <a:r>
              <a:rPr lang="en-US" altLang="zh-TW" dirty="0"/>
              <a:t>()</a:t>
            </a:r>
            <a:r>
              <a:rPr lang="zh-TW" altLang="en-US" dirty="0"/>
              <a:t>、</a:t>
            </a:r>
            <a:r>
              <a:rPr lang="en-US" altLang="zh-TW" dirty="0" err="1"/>
              <a:t>afterLast</a:t>
            </a:r>
            <a:r>
              <a:rPr lang="en-US" altLang="zh-TW" dirty="0" smtClean="0"/>
              <a:t>()</a:t>
            </a:r>
          </a:p>
          <a:p>
            <a:pPr lvl="1"/>
            <a:endParaRPr lang="en-US" altLang="zh-TW" dirty="0" smtClean="0"/>
          </a:p>
          <a:p>
            <a:r>
              <a:rPr lang="en-US" altLang="zh-TW" dirty="0"/>
              <a:t>next()</a:t>
            </a:r>
            <a:r>
              <a:rPr lang="zh-TW" altLang="en-US" dirty="0"/>
              <a:t>傳回 </a:t>
            </a:r>
            <a:r>
              <a:rPr lang="en-US" altLang="zh-TW" dirty="0" err="1"/>
              <a:t>boolean</a:t>
            </a:r>
            <a:r>
              <a:rPr lang="en-US" altLang="zh-TW" dirty="0"/>
              <a:t> </a:t>
            </a:r>
            <a:endParaRPr lang="en-US" altLang="zh-TW" dirty="0" smtClean="0"/>
          </a:p>
          <a:p>
            <a:pPr lvl="1"/>
            <a:r>
              <a:rPr lang="zh-TW" altLang="en-US" dirty="0" smtClean="0"/>
              <a:t>此</a:t>
            </a:r>
            <a:r>
              <a:rPr lang="zh-TW" altLang="en-US" dirty="0"/>
              <a:t>布林</a:t>
            </a:r>
            <a:r>
              <a:rPr lang="zh-TW" altLang="en-US" dirty="0" smtClean="0"/>
              <a:t>值常常就</a:t>
            </a:r>
            <a:r>
              <a:rPr lang="zh-TW" altLang="en-US" dirty="0"/>
              <a:t>拿來當作迴圈操作的</a:t>
            </a:r>
            <a:r>
              <a:rPr lang="zh-TW" altLang="en-US" dirty="0" smtClean="0"/>
              <a:t>條件</a:t>
            </a:r>
            <a:endParaRPr lang="en-US" altLang="zh-TW" dirty="0" smtClean="0"/>
          </a:p>
          <a:p>
            <a:pPr lvl="1"/>
            <a:r>
              <a:rPr lang="en-US" altLang="zh-TW" dirty="0" smtClean="0"/>
              <a:t>true</a:t>
            </a:r>
            <a:r>
              <a:rPr lang="zh-TW" altLang="en-US" dirty="0" smtClean="0"/>
              <a:t>：游標</a:t>
            </a:r>
            <a:r>
              <a:rPr lang="zh-TW" altLang="en-US" dirty="0"/>
              <a:t>停留的位置有指向一個資料</a:t>
            </a:r>
            <a:r>
              <a:rPr lang="zh-TW" altLang="en-US" dirty="0" smtClean="0"/>
              <a:t>列</a:t>
            </a:r>
            <a:endParaRPr lang="en-US" altLang="zh-TW" dirty="0" smtClean="0"/>
          </a:p>
          <a:p>
            <a:pPr lvl="1"/>
            <a:r>
              <a:rPr lang="en-US" altLang="zh-TW" dirty="0" smtClean="0"/>
              <a:t>False</a:t>
            </a:r>
            <a:r>
              <a:rPr lang="zh-TW" altLang="en-US" dirty="0" smtClean="0"/>
              <a:t>：游標</a:t>
            </a:r>
            <a:r>
              <a:rPr lang="zh-TW" altLang="en-US" dirty="0"/>
              <a:t>停留的</a:t>
            </a:r>
            <a:r>
              <a:rPr lang="zh-TW" altLang="en-US" dirty="0" smtClean="0"/>
              <a:t>位置已經沒有</a:t>
            </a:r>
            <a:r>
              <a:rPr lang="zh-TW" altLang="en-US" dirty="0"/>
              <a:t>指向一個資料列</a:t>
            </a:r>
          </a:p>
        </p:txBody>
      </p:sp>
      <p:pic>
        <p:nvPicPr>
          <p:cNvPr id="1026" name="Picture 2" descr="https://i.imgur.com/zjdnfU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650" y="2938924"/>
            <a:ext cx="6991350"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628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把</a:t>
            </a:r>
            <a:r>
              <a:rPr lang="en-US" altLang="zh-TW" dirty="0" err="1" smtClean="0"/>
              <a:t>ResultSet</a:t>
            </a:r>
            <a:r>
              <a:rPr lang="en-US" altLang="zh-TW" dirty="0" err="1"/>
              <a:t>.</a:t>
            </a:r>
            <a:r>
              <a:rPr lang="en-US" altLang="zh-TW" dirty="0" err="1" smtClean="0"/>
              <a:t>next</a:t>
            </a:r>
            <a:r>
              <a:rPr lang="en-US" altLang="zh-TW" dirty="0" smtClean="0"/>
              <a:t>()</a:t>
            </a:r>
            <a:r>
              <a:rPr lang="zh-TW" altLang="en-US" dirty="0" smtClean="0"/>
              <a:t>結果拿來迴圈操作範例</a:t>
            </a:r>
            <a:endParaRPr lang="zh-TW" altLang="en-US" dirty="0"/>
          </a:p>
        </p:txBody>
      </p:sp>
      <p:sp>
        <p:nvSpPr>
          <p:cNvPr id="3" name="內容版面配置區 2"/>
          <p:cNvSpPr>
            <a:spLocks noGrp="1"/>
          </p:cNvSpPr>
          <p:nvPr>
            <p:ph idx="1"/>
          </p:nvPr>
        </p:nvSpPr>
        <p:spPr>
          <a:xfrm>
            <a:off x="677334" y="2160589"/>
            <a:ext cx="5207900" cy="3880773"/>
          </a:xfrm>
        </p:spPr>
        <p:txBody>
          <a:bodyPr/>
          <a:lstStyle/>
          <a:p>
            <a:r>
              <a:rPr lang="zh-TW" altLang="en-US" dirty="0" smtClean="0"/>
              <a:t>取得資料的方式</a:t>
            </a:r>
            <a:r>
              <a:rPr lang="en-US" altLang="zh-TW" dirty="0" smtClean="0"/>
              <a:t>(</a:t>
            </a:r>
            <a:r>
              <a:rPr lang="zh-TW" altLang="en-US" dirty="0" smtClean="0"/>
              <a:t>指令</a:t>
            </a:r>
            <a:r>
              <a:rPr lang="en-US" altLang="zh-TW" dirty="0" smtClean="0"/>
              <a:t>)</a:t>
            </a:r>
            <a:r>
              <a:rPr lang="zh-TW" altLang="en-US" dirty="0" smtClean="0"/>
              <a:t> </a:t>
            </a:r>
            <a:r>
              <a:rPr lang="en-US" altLang="zh-TW" b="1" dirty="0" err="1" smtClean="0"/>
              <a:t>rs.getXXXXX</a:t>
            </a:r>
            <a:r>
              <a:rPr lang="en-US" altLang="zh-TW" b="1" dirty="0" smtClean="0"/>
              <a:t>();</a:t>
            </a:r>
          </a:p>
          <a:p>
            <a:pPr lvl="1"/>
            <a:r>
              <a:rPr lang="en-US" altLang="zh-TW" dirty="0" err="1"/>
              <a:t>getBoolean</a:t>
            </a:r>
            <a:r>
              <a:rPr lang="en-US" altLang="zh-TW" dirty="0"/>
              <a:t>()</a:t>
            </a:r>
            <a:r>
              <a:rPr lang="zh-TW" altLang="en-US" dirty="0"/>
              <a:t>、</a:t>
            </a:r>
            <a:r>
              <a:rPr lang="en-US" altLang="zh-TW" dirty="0" err="1"/>
              <a:t>getByte</a:t>
            </a:r>
            <a:r>
              <a:rPr lang="en-US" altLang="zh-TW" dirty="0"/>
              <a:t>()</a:t>
            </a:r>
            <a:r>
              <a:rPr lang="zh-TW" altLang="en-US" dirty="0"/>
              <a:t>、</a:t>
            </a:r>
            <a:r>
              <a:rPr lang="en-US" altLang="zh-TW" dirty="0" err="1"/>
              <a:t>getShort</a:t>
            </a:r>
            <a:r>
              <a:rPr lang="en-US" altLang="zh-TW" dirty="0"/>
              <a:t>()</a:t>
            </a:r>
            <a:r>
              <a:rPr lang="zh-TW" altLang="en-US" dirty="0"/>
              <a:t>、</a:t>
            </a:r>
            <a:r>
              <a:rPr lang="en-US" altLang="zh-TW" dirty="0" err="1"/>
              <a:t>getInt</a:t>
            </a:r>
            <a:r>
              <a:rPr lang="en-US" altLang="zh-TW" dirty="0"/>
              <a:t>()</a:t>
            </a:r>
            <a:r>
              <a:rPr lang="zh-TW" altLang="en-US" dirty="0"/>
              <a:t>、</a:t>
            </a:r>
            <a:r>
              <a:rPr lang="en-US" altLang="zh-TW" dirty="0" err="1"/>
              <a:t>getLong</a:t>
            </a:r>
            <a:r>
              <a:rPr lang="en-US" altLang="zh-TW" dirty="0"/>
              <a:t>()</a:t>
            </a:r>
            <a:r>
              <a:rPr lang="zh-TW" altLang="en-US" dirty="0"/>
              <a:t>、</a:t>
            </a:r>
            <a:r>
              <a:rPr lang="en-US" altLang="zh-TW" dirty="0" err="1"/>
              <a:t>getFloat</a:t>
            </a:r>
            <a:r>
              <a:rPr lang="en-US" altLang="zh-TW" dirty="0"/>
              <a:t>()</a:t>
            </a:r>
            <a:r>
              <a:rPr lang="zh-TW" altLang="en-US" dirty="0"/>
              <a:t>、</a:t>
            </a:r>
            <a:r>
              <a:rPr lang="en-US" altLang="zh-TW" dirty="0" err="1"/>
              <a:t>getDouble</a:t>
            </a:r>
            <a:r>
              <a:rPr lang="en-US" altLang="zh-TW" dirty="0"/>
              <a:t>()</a:t>
            </a:r>
            <a:r>
              <a:rPr lang="zh-TW" altLang="en-US" dirty="0"/>
              <a:t>、</a:t>
            </a:r>
            <a:r>
              <a:rPr lang="en-US" altLang="zh-TW" dirty="0" err="1"/>
              <a:t>getString</a:t>
            </a:r>
            <a:r>
              <a:rPr lang="en-US" altLang="zh-TW" dirty="0"/>
              <a:t>()</a:t>
            </a:r>
            <a:r>
              <a:rPr lang="zh-TW" altLang="en-US" dirty="0"/>
              <a:t>、</a:t>
            </a:r>
            <a:r>
              <a:rPr lang="en-US" altLang="zh-TW" dirty="0" err="1"/>
              <a:t>getDate</a:t>
            </a:r>
            <a:r>
              <a:rPr lang="en-US" altLang="zh-TW" dirty="0"/>
              <a:t>()</a:t>
            </a:r>
            <a:r>
              <a:rPr lang="zh-TW" altLang="en-US" dirty="0"/>
              <a:t>、</a:t>
            </a:r>
            <a:r>
              <a:rPr lang="en-US" altLang="zh-TW" dirty="0" err="1"/>
              <a:t>getTime</a:t>
            </a:r>
            <a:r>
              <a:rPr lang="en-US" altLang="zh-TW" dirty="0"/>
              <a:t>()</a:t>
            </a:r>
            <a:r>
              <a:rPr lang="zh-TW" altLang="en-US" dirty="0"/>
              <a:t>、</a:t>
            </a:r>
            <a:r>
              <a:rPr lang="en-US" altLang="zh-TW" dirty="0" err="1"/>
              <a:t>getTimestamp</a:t>
            </a:r>
            <a:r>
              <a:rPr lang="en-US" altLang="zh-TW" dirty="0"/>
              <a:t>()</a:t>
            </a:r>
            <a:r>
              <a:rPr lang="zh-TW" altLang="en-US" dirty="0"/>
              <a:t>、</a:t>
            </a:r>
            <a:r>
              <a:rPr lang="en-US" altLang="zh-TW" dirty="0" err="1"/>
              <a:t>getBinaryStream</a:t>
            </a:r>
            <a:r>
              <a:rPr lang="en-US" altLang="zh-TW" dirty="0" smtClean="0"/>
              <a:t>()</a:t>
            </a:r>
          </a:p>
          <a:p>
            <a:r>
              <a:rPr lang="zh-TW" altLang="en-US" dirty="0"/>
              <a:t>另外</a:t>
            </a:r>
            <a:r>
              <a:rPr lang="zh-TW" altLang="en-US" dirty="0" smtClean="0"/>
              <a:t>：</a:t>
            </a:r>
            <a:endParaRPr lang="en-US" altLang="zh-TW" dirty="0" smtClean="0"/>
          </a:p>
          <a:p>
            <a:pPr lvl="1"/>
            <a:r>
              <a:rPr lang="en-US" altLang="zh-TW" dirty="0" err="1"/>
              <a:t>int</a:t>
            </a:r>
            <a:r>
              <a:rPr lang="en-US" altLang="zh-TW" dirty="0"/>
              <a:t> </a:t>
            </a:r>
            <a:r>
              <a:rPr lang="en-US" altLang="zh-TW" dirty="0" err="1"/>
              <a:t>getRow</a:t>
            </a:r>
            <a:r>
              <a:rPr lang="en-US" altLang="zh-TW" dirty="0"/>
              <a:t>()</a:t>
            </a:r>
            <a:r>
              <a:rPr lang="zh-TW" altLang="en-US" dirty="0"/>
              <a:t>：取得目前的列</a:t>
            </a:r>
            <a:r>
              <a:rPr lang="zh-TW" altLang="en-US" dirty="0" smtClean="0"/>
              <a:t>編號</a:t>
            </a:r>
            <a:endParaRPr lang="en-US" altLang="zh-TW" dirty="0" smtClean="0"/>
          </a:p>
          <a:p>
            <a:pPr lvl="1"/>
            <a:r>
              <a:rPr lang="zh-TW" altLang="en-US" dirty="0" smtClean="0"/>
              <a:t>若</a:t>
            </a:r>
            <a:r>
              <a:rPr lang="zh-TW" altLang="en-US" dirty="0"/>
              <a:t>傳回</a:t>
            </a:r>
            <a:r>
              <a:rPr lang="en-US" altLang="zh-TW" dirty="0"/>
              <a:t>0</a:t>
            </a:r>
            <a:r>
              <a:rPr lang="zh-TW" altLang="en-US" dirty="0"/>
              <a:t>，表示游標不再任一列上，可能在第一列前或最後一列後</a:t>
            </a:r>
          </a:p>
        </p:txBody>
      </p:sp>
      <p:sp>
        <p:nvSpPr>
          <p:cNvPr id="4" name="矩形 3"/>
          <p:cNvSpPr/>
          <p:nvPr/>
        </p:nvSpPr>
        <p:spPr>
          <a:xfrm>
            <a:off x="6047362" y="2053584"/>
            <a:ext cx="6144638" cy="4247317"/>
          </a:xfrm>
          <a:prstGeom prst="rect">
            <a:avLst/>
          </a:prstGeom>
          <a:solidFill>
            <a:schemeClr val="tx1">
              <a:lumMod val="85000"/>
              <a:lumOff val="15000"/>
            </a:schemeClr>
          </a:solidFill>
        </p:spPr>
        <p:txBody>
          <a:bodyPr wrap="square">
            <a:spAutoFit/>
          </a:bodyPr>
          <a:lstStyle/>
          <a:p>
            <a:r>
              <a:rPr lang="en-US" altLang="zh-TW" dirty="0" err="1">
                <a:solidFill>
                  <a:srgbClr val="80F2F6"/>
                </a:solidFill>
                <a:latin typeface="Courier New" panose="02070309020205020404" pitchFamily="49" charset="0"/>
              </a:rPr>
              <a:t>ResultSet</a:t>
            </a:r>
            <a:r>
              <a:rPr lang="en-US" altLang="zh-TW" dirty="0">
                <a:solidFill>
                  <a:srgbClr val="D9E8F7"/>
                </a:solidFill>
                <a:latin typeface="Courier New" panose="02070309020205020404" pitchFamily="49" charset="0"/>
              </a:rPr>
              <a:t> </a:t>
            </a:r>
            <a:r>
              <a:rPr lang="en-US" altLang="zh-TW" dirty="0" err="1">
                <a:solidFill>
                  <a:srgbClr val="F2F200"/>
                </a:solidFill>
                <a:latin typeface="Courier New" panose="02070309020205020404" pitchFamily="49" charset="0"/>
              </a:rPr>
              <a:t>rs</a:t>
            </a:r>
            <a:r>
              <a:rPr lang="en-US" altLang="zh-TW" dirty="0">
                <a:solidFill>
                  <a:srgbClr val="D9E8F7"/>
                </a:solidFill>
                <a:latin typeface="Courier New" panose="02070309020205020404" pitchFamily="49" charset="0"/>
              </a:rPr>
              <a:t> </a:t>
            </a:r>
            <a:r>
              <a:rPr lang="en-US" altLang="zh-TW" dirty="0">
                <a:solidFill>
                  <a:srgbClr val="E6E6FA"/>
                </a:solidFill>
                <a:latin typeface="Courier New" panose="02070309020205020404" pitchFamily="49" charset="0"/>
              </a:rPr>
              <a:t>=</a:t>
            </a:r>
            <a:r>
              <a:rPr lang="en-US" altLang="zh-TW" dirty="0">
                <a:solidFill>
                  <a:srgbClr val="D9E8F7"/>
                </a:solidFill>
                <a:latin typeface="Courier New" panose="02070309020205020404" pitchFamily="49" charset="0"/>
              </a:rPr>
              <a:t> </a:t>
            </a:r>
            <a:r>
              <a:rPr lang="en-US" altLang="zh-TW" dirty="0" err="1">
                <a:solidFill>
                  <a:srgbClr val="F3EC79"/>
                </a:solidFill>
                <a:latin typeface="Courier New" panose="02070309020205020404" pitchFamily="49" charset="0"/>
              </a:rPr>
              <a:t>stmt</a:t>
            </a:r>
            <a:r>
              <a:rPr lang="en-US" altLang="zh-TW" dirty="0" err="1">
                <a:solidFill>
                  <a:srgbClr val="E6E6FA"/>
                </a:solidFill>
                <a:latin typeface="Courier New" panose="02070309020205020404" pitchFamily="49" charset="0"/>
              </a:rPr>
              <a:t>.</a:t>
            </a:r>
            <a:r>
              <a:rPr lang="en-US" altLang="zh-TW" dirty="0" err="1">
                <a:solidFill>
                  <a:srgbClr val="80F6A7"/>
                </a:solidFill>
                <a:latin typeface="Courier New" panose="02070309020205020404" pitchFamily="49" charset="0"/>
              </a:rPr>
              <a:t>executeQuery</a:t>
            </a:r>
            <a:r>
              <a:rPr lang="en-US" altLang="zh-TW" dirty="0">
                <a:solidFill>
                  <a:srgbClr val="F9FAF4"/>
                </a:solidFill>
                <a:latin typeface="Courier New" panose="02070309020205020404" pitchFamily="49" charset="0"/>
              </a:rPr>
              <a:t>(</a:t>
            </a:r>
            <a:r>
              <a:rPr lang="en-US" altLang="zh-TW" dirty="0" err="1">
                <a:solidFill>
                  <a:srgbClr val="F3EC79"/>
                </a:solidFill>
                <a:latin typeface="Courier New" panose="02070309020205020404" pitchFamily="49" charset="0"/>
              </a:rPr>
              <a:t>sql</a:t>
            </a:r>
            <a:r>
              <a:rPr lang="en-US" altLang="zh-TW" dirty="0">
                <a:solidFill>
                  <a:srgbClr val="F9FAF4"/>
                </a:solidFill>
                <a:latin typeface="Courier New" panose="02070309020205020404" pitchFamily="49" charset="0"/>
              </a:rPr>
              <a:t>)</a:t>
            </a:r>
            <a:r>
              <a:rPr lang="en-US" altLang="zh-TW" dirty="0">
                <a:solidFill>
                  <a:srgbClr val="E6E6FA"/>
                </a:solidFill>
                <a:latin typeface="Courier New" panose="02070309020205020404" pitchFamily="49" charset="0"/>
              </a:rPr>
              <a:t>;</a:t>
            </a:r>
            <a:endParaRPr lang="en-US" altLang="zh-TW" dirty="0">
              <a:solidFill>
                <a:srgbClr val="D9E8F7"/>
              </a:solidFill>
              <a:latin typeface="Courier New" panose="02070309020205020404" pitchFamily="49" charset="0"/>
            </a:endParaRPr>
          </a:p>
          <a:p>
            <a:r>
              <a:rPr lang="en-US" altLang="zh-TW" dirty="0">
                <a:solidFill>
                  <a:srgbClr val="808080"/>
                </a:solidFill>
                <a:latin typeface="Courier New" panose="02070309020205020404" pitchFamily="49" charset="0"/>
              </a:rPr>
              <a:t>// </a:t>
            </a:r>
            <a:r>
              <a:rPr lang="zh-TW" altLang="en-US" dirty="0">
                <a:solidFill>
                  <a:srgbClr val="808080"/>
                </a:solidFill>
                <a:latin typeface="Courier New" panose="02070309020205020404" pitchFamily="49" charset="0"/>
              </a:rPr>
              <a:t>取得資料</a:t>
            </a:r>
            <a:endParaRPr lang="zh-TW" altLang="en-US" dirty="0">
              <a:solidFill>
                <a:srgbClr val="CCCCCC"/>
              </a:solidFill>
              <a:latin typeface="Courier New" panose="02070309020205020404" pitchFamily="49" charset="0"/>
            </a:endParaRPr>
          </a:p>
          <a:p>
            <a:r>
              <a:rPr lang="en-US" altLang="zh-TW" dirty="0" err="1">
                <a:solidFill>
                  <a:srgbClr val="1290C3"/>
                </a:solidFill>
                <a:latin typeface="Courier New" panose="02070309020205020404" pitchFamily="49" charset="0"/>
              </a:rPr>
              <a:t>System</a:t>
            </a:r>
            <a:r>
              <a:rPr lang="en-US" altLang="zh-TW" dirty="0" err="1">
                <a:solidFill>
                  <a:srgbClr val="E6E6FA"/>
                </a:solidFill>
                <a:latin typeface="Courier New" panose="02070309020205020404" pitchFamily="49" charset="0"/>
              </a:rPr>
              <a:t>.</a:t>
            </a:r>
            <a:r>
              <a:rPr lang="en-US" altLang="zh-TW" b="1" i="1" dirty="0" err="1">
                <a:solidFill>
                  <a:srgbClr val="8DDAF8"/>
                </a:solidFill>
                <a:latin typeface="Courier New" panose="02070309020205020404" pitchFamily="49" charset="0"/>
              </a:rPr>
              <a:t>out</a:t>
            </a:r>
            <a:r>
              <a:rPr lang="en-US" altLang="zh-TW" dirty="0" err="1">
                <a:solidFill>
                  <a:srgbClr val="E6E6FA"/>
                </a:solidFill>
                <a:latin typeface="Courier New" panose="02070309020205020404" pitchFamily="49" charset="0"/>
              </a:rPr>
              <a:t>.</a:t>
            </a:r>
            <a:r>
              <a:rPr lang="en-US" altLang="zh-TW" dirty="0" err="1">
                <a:solidFill>
                  <a:srgbClr val="A7EC21"/>
                </a:solidFill>
                <a:latin typeface="Courier New" panose="02070309020205020404" pitchFamily="49" charset="0"/>
              </a:rPr>
              <a:t>println</a:t>
            </a:r>
            <a:r>
              <a:rPr lang="en-US" altLang="zh-TW" dirty="0">
                <a:solidFill>
                  <a:srgbClr val="F9FAF4"/>
                </a:solidFill>
                <a:latin typeface="Courier New" panose="02070309020205020404" pitchFamily="49" charset="0"/>
              </a:rPr>
              <a:t>(</a:t>
            </a:r>
            <a:r>
              <a:rPr lang="en-US" altLang="zh-TW" dirty="0">
                <a:solidFill>
                  <a:srgbClr val="17C6A3"/>
                </a:solidFill>
                <a:latin typeface="Courier New" panose="02070309020205020404" pitchFamily="49" charset="0"/>
              </a:rPr>
              <a:t>"</a:t>
            </a:r>
            <a:r>
              <a:rPr lang="zh-TW" altLang="en-US" dirty="0">
                <a:solidFill>
                  <a:srgbClr val="17C6A3"/>
                </a:solidFill>
                <a:latin typeface="Courier New" panose="02070309020205020404" pitchFamily="49" charset="0"/>
              </a:rPr>
              <a:t>連線成功！</a:t>
            </a:r>
            <a:r>
              <a:rPr lang="en-US" altLang="zh-TW" dirty="0">
                <a:solidFill>
                  <a:srgbClr val="17C6A3"/>
                </a:solidFill>
                <a:latin typeface="Courier New" panose="02070309020205020404" pitchFamily="49" charset="0"/>
              </a:rPr>
              <a:t>"</a:t>
            </a:r>
            <a:r>
              <a:rPr lang="en-US" altLang="zh-TW" dirty="0">
                <a:solidFill>
                  <a:srgbClr val="F9FAF4"/>
                </a:solidFill>
                <a:latin typeface="Courier New" panose="02070309020205020404" pitchFamily="49" charset="0"/>
              </a:rPr>
              <a:t>)</a:t>
            </a:r>
            <a:r>
              <a:rPr lang="en-US" altLang="zh-TW" dirty="0">
                <a:solidFill>
                  <a:srgbClr val="E6E6FA"/>
                </a:solidFill>
                <a:latin typeface="Courier New" panose="02070309020205020404" pitchFamily="49" charset="0"/>
              </a:rPr>
              <a:t>;</a:t>
            </a:r>
            <a:endParaRPr lang="zh-TW" altLang="en-US" dirty="0">
              <a:solidFill>
                <a:srgbClr val="CCCCCC"/>
              </a:solidFill>
              <a:latin typeface="Courier New" panose="02070309020205020404" pitchFamily="49" charset="0"/>
            </a:endParaRPr>
          </a:p>
          <a:p>
            <a:r>
              <a:rPr lang="en-US" altLang="zh-TW" dirty="0">
                <a:solidFill>
                  <a:srgbClr val="CC6C1D"/>
                </a:solidFill>
                <a:latin typeface="Courier New" panose="02070309020205020404" pitchFamily="49" charset="0"/>
              </a:rPr>
              <a:t>while</a:t>
            </a:r>
            <a:r>
              <a:rPr lang="en-US" altLang="zh-TW" dirty="0">
                <a:solidFill>
                  <a:srgbClr val="F9FAF4"/>
                </a:solidFill>
                <a:latin typeface="Courier New" panose="02070309020205020404" pitchFamily="49" charset="0"/>
              </a:rPr>
              <a:t>(</a:t>
            </a:r>
            <a:r>
              <a:rPr lang="en-US" altLang="zh-TW" dirty="0" err="1">
                <a:solidFill>
                  <a:srgbClr val="F3EC79"/>
                </a:solidFill>
                <a:latin typeface="Courier New" panose="02070309020205020404" pitchFamily="49" charset="0"/>
              </a:rPr>
              <a:t>rs</a:t>
            </a:r>
            <a:r>
              <a:rPr lang="en-US" altLang="zh-TW" dirty="0" err="1">
                <a:solidFill>
                  <a:srgbClr val="E6E6FA"/>
                </a:solidFill>
                <a:latin typeface="Courier New" panose="02070309020205020404" pitchFamily="49" charset="0"/>
              </a:rPr>
              <a:t>.</a:t>
            </a:r>
            <a:r>
              <a:rPr lang="en-US" altLang="zh-TW" dirty="0" err="1">
                <a:solidFill>
                  <a:srgbClr val="80F6A7"/>
                </a:solidFill>
                <a:latin typeface="Courier New" panose="02070309020205020404" pitchFamily="49" charset="0"/>
              </a:rPr>
              <a:t>next</a:t>
            </a:r>
            <a:r>
              <a:rPr lang="en-US" altLang="zh-TW" dirty="0">
                <a:solidFill>
                  <a:srgbClr val="F9FAF4"/>
                </a:solidFill>
                <a:latin typeface="Courier New" panose="02070309020205020404" pitchFamily="49" charset="0"/>
              </a:rPr>
              <a:t>()){</a:t>
            </a:r>
            <a:endParaRPr lang="en-US" altLang="zh-TW" dirty="0">
              <a:solidFill>
                <a:srgbClr val="CCCCCC"/>
              </a:solidFill>
              <a:latin typeface="Courier New" panose="02070309020205020404" pitchFamily="49" charset="0"/>
            </a:endParaRPr>
          </a:p>
          <a:p>
            <a:r>
              <a:rPr lang="en-US" altLang="zh-TW" dirty="0" smtClean="0">
                <a:solidFill>
                  <a:srgbClr val="808080"/>
                </a:solidFill>
                <a:latin typeface="Courier New" panose="02070309020205020404" pitchFamily="49" charset="0"/>
              </a:rPr>
              <a:t>	//</a:t>
            </a:r>
            <a:r>
              <a:rPr lang="en-US" altLang="zh-TW" dirty="0">
                <a:solidFill>
                  <a:srgbClr val="808080"/>
                </a:solidFill>
                <a:latin typeface="Courier New" panose="02070309020205020404" pitchFamily="49" charset="0"/>
              </a:rPr>
              <a:t>Retrieve by column name</a:t>
            </a:r>
            <a:endParaRPr lang="en-US" altLang="zh-TW" dirty="0">
              <a:solidFill>
                <a:srgbClr val="CCCCCC"/>
              </a:solidFill>
              <a:latin typeface="Courier New" panose="02070309020205020404" pitchFamily="49" charset="0"/>
            </a:endParaRPr>
          </a:p>
          <a:p>
            <a:r>
              <a:rPr lang="en-US" altLang="zh-TW" dirty="0" smtClean="0">
                <a:solidFill>
                  <a:srgbClr val="CC6C1D"/>
                </a:solidFill>
                <a:latin typeface="Courier New" panose="02070309020205020404" pitchFamily="49" charset="0"/>
              </a:rPr>
              <a:t>	</a:t>
            </a:r>
            <a:r>
              <a:rPr lang="en-US" altLang="zh-TW" dirty="0" err="1" smtClean="0">
                <a:solidFill>
                  <a:srgbClr val="CC6C1D"/>
                </a:solidFill>
                <a:latin typeface="Courier New" panose="02070309020205020404" pitchFamily="49" charset="0"/>
              </a:rPr>
              <a:t>int</a:t>
            </a:r>
            <a:r>
              <a:rPr lang="en-US" altLang="zh-TW" dirty="0" smtClean="0">
                <a:solidFill>
                  <a:srgbClr val="D9E8F7"/>
                </a:solidFill>
                <a:latin typeface="Courier New" panose="02070309020205020404" pitchFamily="49" charset="0"/>
              </a:rPr>
              <a:t> </a:t>
            </a:r>
            <a:r>
              <a:rPr lang="en-US" altLang="zh-TW" dirty="0">
                <a:solidFill>
                  <a:srgbClr val="F2F200"/>
                </a:solidFill>
                <a:latin typeface="Courier New" panose="02070309020205020404" pitchFamily="49" charset="0"/>
              </a:rPr>
              <a:t>id</a:t>
            </a:r>
            <a:r>
              <a:rPr lang="en-US" altLang="zh-TW" dirty="0">
                <a:solidFill>
                  <a:srgbClr val="D9E8F7"/>
                </a:solidFill>
                <a:latin typeface="Courier New" panose="02070309020205020404" pitchFamily="49" charset="0"/>
              </a:rPr>
              <a:t> </a:t>
            </a:r>
            <a:r>
              <a:rPr lang="en-US" altLang="zh-TW" dirty="0">
                <a:solidFill>
                  <a:srgbClr val="E6E6FA"/>
                </a:solidFill>
                <a:latin typeface="Courier New" panose="02070309020205020404" pitchFamily="49" charset="0"/>
              </a:rPr>
              <a:t>=</a:t>
            </a:r>
            <a:r>
              <a:rPr lang="en-US" altLang="zh-TW" dirty="0">
                <a:solidFill>
                  <a:srgbClr val="D9E8F7"/>
                </a:solidFill>
                <a:latin typeface="Courier New" panose="02070309020205020404" pitchFamily="49" charset="0"/>
              </a:rPr>
              <a:t> </a:t>
            </a:r>
            <a:r>
              <a:rPr lang="en-US" altLang="zh-TW" dirty="0" err="1">
                <a:solidFill>
                  <a:srgbClr val="F3EC79"/>
                </a:solidFill>
                <a:latin typeface="Courier New" panose="02070309020205020404" pitchFamily="49" charset="0"/>
              </a:rPr>
              <a:t>rs</a:t>
            </a:r>
            <a:r>
              <a:rPr lang="en-US" altLang="zh-TW" dirty="0" err="1">
                <a:solidFill>
                  <a:srgbClr val="E6E6FA"/>
                </a:solidFill>
                <a:latin typeface="Courier New" panose="02070309020205020404" pitchFamily="49" charset="0"/>
              </a:rPr>
              <a:t>.</a:t>
            </a:r>
            <a:r>
              <a:rPr lang="en-US" altLang="zh-TW" dirty="0" err="1">
                <a:solidFill>
                  <a:srgbClr val="80F6A7"/>
                </a:solidFill>
                <a:latin typeface="Courier New" panose="02070309020205020404" pitchFamily="49" charset="0"/>
              </a:rPr>
              <a:t>getInt</a:t>
            </a:r>
            <a:r>
              <a:rPr lang="en-US" altLang="zh-TW" dirty="0">
                <a:solidFill>
                  <a:srgbClr val="F9FAF4"/>
                </a:solidFill>
                <a:latin typeface="Courier New" panose="02070309020205020404" pitchFamily="49" charset="0"/>
              </a:rPr>
              <a:t>(</a:t>
            </a:r>
            <a:r>
              <a:rPr lang="en-US" altLang="zh-TW" dirty="0">
                <a:solidFill>
                  <a:srgbClr val="17C6A3"/>
                </a:solidFill>
                <a:latin typeface="Courier New" panose="02070309020205020404" pitchFamily="49" charset="0"/>
              </a:rPr>
              <a:t>"id"</a:t>
            </a:r>
            <a:r>
              <a:rPr lang="en-US" altLang="zh-TW" dirty="0">
                <a:solidFill>
                  <a:srgbClr val="F9FAF4"/>
                </a:solidFill>
                <a:latin typeface="Courier New" panose="02070309020205020404" pitchFamily="49" charset="0"/>
              </a:rPr>
              <a:t>)</a:t>
            </a:r>
            <a:r>
              <a:rPr lang="en-US" altLang="zh-TW" dirty="0">
                <a:solidFill>
                  <a:srgbClr val="E6E6FA"/>
                </a:solidFill>
                <a:latin typeface="Courier New" panose="02070309020205020404" pitchFamily="49" charset="0"/>
              </a:rPr>
              <a:t>;</a:t>
            </a:r>
            <a:endParaRPr lang="en-US" altLang="zh-TW" dirty="0">
              <a:solidFill>
                <a:srgbClr val="CCCCCC"/>
              </a:solidFill>
              <a:latin typeface="Courier New" panose="02070309020205020404" pitchFamily="49" charset="0"/>
            </a:endParaRPr>
          </a:p>
          <a:p>
            <a:r>
              <a:rPr lang="en-US" altLang="zh-TW" dirty="0" smtClean="0">
                <a:solidFill>
                  <a:srgbClr val="1290C3"/>
                </a:solidFill>
                <a:latin typeface="Courier New" panose="02070309020205020404" pitchFamily="49" charset="0"/>
              </a:rPr>
              <a:t>	String</a:t>
            </a:r>
            <a:r>
              <a:rPr lang="en-US" altLang="zh-TW" dirty="0" smtClean="0">
                <a:solidFill>
                  <a:srgbClr val="D9E8F7"/>
                </a:solidFill>
                <a:latin typeface="Courier New" panose="02070309020205020404" pitchFamily="49" charset="0"/>
              </a:rPr>
              <a:t> </a:t>
            </a:r>
            <a:r>
              <a:rPr lang="en-US" altLang="zh-TW" dirty="0">
                <a:solidFill>
                  <a:srgbClr val="F2F200"/>
                </a:solidFill>
                <a:latin typeface="Courier New" panose="02070309020205020404" pitchFamily="49" charset="0"/>
              </a:rPr>
              <a:t>name</a:t>
            </a:r>
            <a:r>
              <a:rPr lang="en-US" altLang="zh-TW" dirty="0">
                <a:solidFill>
                  <a:srgbClr val="D9E8F7"/>
                </a:solidFill>
                <a:latin typeface="Courier New" panose="02070309020205020404" pitchFamily="49" charset="0"/>
              </a:rPr>
              <a:t> </a:t>
            </a:r>
            <a:r>
              <a:rPr lang="en-US" altLang="zh-TW" dirty="0">
                <a:solidFill>
                  <a:srgbClr val="E6E6FA"/>
                </a:solidFill>
                <a:latin typeface="Courier New" panose="02070309020205020404" pitchFamily="49" charset="0"/>
              </a:rPr>
              <a:t>=</a:t>
            </a:r>
            <a:r>
              <a:rPr lang="en-US" altLang="zh-TW" dirty="0">
                <a:solidFill>
                  <a:srgbClr val="D9E8F7"/>
                </a:solidFill>
                <a:latin typeface="Courier New" panose="02070309020205020404" pitchFamily="49" charset="0"/>
              </a:rPr>
              <a:t> </a:t>
            </a:r>
            <a:r>
              <a:rPr lang="en-US" altLang="zh-TW" dirty="0" err="1">
                <a:solidFill>
                  <a:srgbClr val="F3EC79"/>
                </a:solidFill>
                <a:latin typeface="Courier New" panose="02070309020205020404" pitchFamily="49" charset="0"/>
              </a:rPr>
              <a:t>rs</a:t>
            </a:r>
            <a:r>
              <a:rPr lang="en-US" altLang="zh-TW" dirty="0" err="1">
                <a:solidFill>
                  <a:srgbClr val="E6E6FA"/>
                </a:solidFill>
                <a:latin typeface="Courier New" panose="02070309020205020404" pitchFamily="49" charset="0"/>
              </a:rPr>
              <a:t>.</a:t>
            </a:r>
            <a:r>
              <a:rPr lang="en-US" altLang="zh-TW" dirty="0" err="1">
                <a:solidFill>
                  <a:srgbClr val="80F6A7"/>
                </a:solidFill>
                <a:latin typeface="Courier New" panose="02070309020205020404" pitchFamily="49" charset="0"/>
              </a:rPr>
              <a:t>getString</a:t>
            </a:r>
            <a:r>
              <a:rPr lang="en-US" altLang="zh-TW" dirty="0">
                <a:solidFill>
                  <a:srgbClr val="F9FAF4"/>
                </a:solidFill>
                <a:latin typeface="Courier New" panose="02070309020205020404" pitchFamily="49" charset="0"/>
              </a:rPr>
              <a:t>(</a:t>
            </a:r>
            <a:r>
              <a:rPr lang="en-US" altLang="zh-TW" dirty="0">
                <a:solidFill>
                  <a:srgbClr val="17C6A3"/>
                </a:solidFill>
                <a:latin typeface="Courier New" panose="02070309020205020404" pitchFamily="49" charset="0"/>
              </a:rPr>
              <a:t>"name"</a:t>
            </a:r>
            <a:r>
              <a:rPr lang="en-US" altLang="zh-TW" dirty="0">
                <a:solidFill>
                  <a:srgbClr val="F9FAF4"/>
                </a:solidFill>
                <a:latin typeface="Courier New" panose="02070309020205020404" pitchFamily="49" charset="0"/>
              </a:rPr>
              <a:t>)</a:t>
            </a:r>
            <a:r>
              <a:rPr lang="en-US" altLang="zh-TW" dirty="0">
                <a:solidFill>
                  <a:srgbClr val="E6E6FA"/>
                </a:solidFill>
                <a:latin typeface="Courier New" panose="02070309020205020404" pitchFamily="49" charset="0"/>
              </a:rPr>
              <a:t>;</a:t>
            </a:r>
            <a:endParaRPr lang="en-US" altLang="zh-TW" dirty="0">
              <a:solidFill>
                <a:srgbClr val="CCCCCC"/>
              </a:solidFill>
              <a:latin typeface="Courier New" panose="02070309020205020404" pitchFamily="49" charset="0"/>
            </a:endParaRPr>
          </a:p>
          <a:p>
            <a:r>
              <a:rPr lang="en-US" altLang="zh-TW" dirty="0" smtClean="0">
                <a:solidFill>
                  <a:srgbClr val="1290C3"/>
                </a:solidFill>
                <a:latin typeface="Courier New" panose="02070309020205020404" pitchFamily="49" charset="0"/>
              </a:rPr>
              <a:t>	String</a:t>
            </a:r>
            <a:r>
              <a:rPr lang="en-US" altLang="zh-TW" dirty="0" smtClean="0">
                <a:solidFill>
                  <a:srgbClr val="D9E8F7"/>
                </a:solidFill>
                <a:latin typeface="Courier New" panose="02070309020205020404" pitchFamily="49" charset="0"/>
              </a:rPr>
              <a:t> </a:t>
            </a:r>
            <a:r>
              <a:rPr lang="en-US" altLang="zh-TW" dirty="0" err="1">
                <a:solidFill>
                  <a:srgbClr val="F2F200"/>
                </a:solidFill>
                <a:latin typeface="Courier New" panose="02070309020205020404" pitchFamily="49" charset="0"/>
              </a:rPr>
              <a:t>addr</a:t>
            </a:r>
            <a:r>
              <a:rPr lang="en-US" altLang="zh-TW" dirty="0">
                <a:solidFill>
                  <a:srgbClr val="D9E8F7"/>
                </a:solidFill>
                <a:latin typeface="Courier New" panose="02070309020205020404" pitchFamily="49" charset="0"/>
              </a:rPr>
              <a:t> </a:t>
            </a:r>
            <a:r>
              <a:rPr lang="en-US" altLang="zh-TW" dirty="0">
                <a:solidFill>
                  <a:srgbClr val="E6E6FA"/>
                </a:solidFill>
                <a:latin typeface="Courier New" panose="02070309020205020404" pitchFamily="49" charset="0"/>
              </a:rPr>
              <a:t>=</a:t>
            </a:r>
            <a:r>
              <a:rPr lang="en-US" altLang="zh-TW" dirty="0">
                <a:solidFill>
                  <a:srgbClr val="D9E8F7"/>
                </a:solidFill>
                <a:latin typeface="Courier New" panose="02070309020205020404" pitchFamily="49" charset="0"/>
              </a:rPr>
              <a:t> </a:t>
            </a:r>
            <a:r>
              <a:rPr lang="en-US" altLang="zh-TW" dirty="0" err="1">
                <a:solidFill>
                  <a:srgbClr val="F3EC79"/>
                </a:solidFill>
                <a:latin typeface="Courier New" panose="02070309020205020404" pitchFamily="49" charset="0"/>
              </a:rPr>
              <a:t>rs</a:t>
            </a:r>
            <a:r>
              <a:rPr lang="en-US" altLang="zh-TW" dirty="0" err="1">
                <a:solidFill>
                  <a:srgbClr val="E6E6FA"/>
                </a:solidFill>
                <a:latin typeface="Courier New" panose="02070309020205020404" pitchFamily="49" charset="0"/>
              </a:rPr>
              <a:t>.</a:t>
            </a:r>
            <a:r>
              <a:rPr lang="en-US" altLang="zh-TW" dirty="0" err="1">
                <a:solidFill>
                  <a:srgbClr val="80F6A7"/>
                </a:solidFill>
                <a:latin typeface="Courier New" panose="02070309020205020404" pitchFamily="49" charset="0"/>
              </a:rPr>
              <a:t>getString</a:t>
            </a:r>
            <a:r>
              <a:rPr lang="en-US" altLang="zh-TW" dirty="0">
                <a:solidFill>
                  <a:srgbClr val="F9FAF4"/>
                </a:solidFill>
                <a:latin typeface="Courier New" panose="02070309020205020404" pitchFamily="49" charset="0"/>
              </a:rPr>
              <a:t>(</a:t>
            </a:r>
            <a:r>
              <a:rPr lang="en-US" altLang="zh-TW" dirty="0">
                <a:solidFill>
                  <a:srgbClr val="17C6A3"/>
                </a:solidFill>
                <a:latin typeface="Courier New" panose="02070309020205020404" pitchFamily="49" charset="0"/>
              </a:rPr>
              <a:t>"address"</a:t>
            </a:r>
            <a:r>
              <a:rPr lang="en-US" altLang="zh-TW" dirty="0">
                <a:solidFill>
                  <a:srgbClr val="F9FAF4"/>
                </a:solidFill>
                <a:latin typeface="Courier New" panose="02070309020205020404" pitchFamily="49" charset="0"/>
              </a:rPr>
              <a:t>)</a:t>
            </a:r>
            <a:r>
              <a:rPr lang="en-US" altLang="zh-TW" dirty="0">
                <a:solidFill>
                  <a:srgbClr val="E6E6FA"/>
                </a:solidFill>
                <a:latin typeface="Courier New" panose="02070309020205020404" pitchFamily="49" charset="0"/>
              </a:rPr>
              <a:t>;</a:t>
            </a:r>
            <a:endParaRPr lang="en-US" altLang="zh-TW" dirty="0">
              <a:solidFill>
                <a:srgbClr val="CCCCCC"/>
              </a:solidFill>
              <a:latin typeface="Courier New" panose="02070309020205020404" pitchFamily="49" charset="0"/>
            </a:endParaRPr>
          </a:p>
          <a:p>
            <a:r>
              <a:rPr lang="en-US" altLang="zh-TW" dirty="0">
                <a:solidFill>
                  <a:srgbClr val="CCCCCC"/>
                </a:solidFill>
                <a:latin typeface="Courier New" panose="02070309020205020404" pitchFamily="49" charset="0"/>
              </a:rPr>
              <a:t/>
            </a:r>
            <a:br>
              <a:rPr lang="en-US" altLang="zh-TW" dirty="0">
                <a:solidFill>
                  <a:srgbClr val="CCCCCC"/>
                </a:solidFill>
                <a:latin typeface="Courier New" panose="02070309020205020404" pitchFamily="49" charset="0"/>
              </a:rPr>
            </a:br>
            <a:endParaRPr lang="en-US" altLang="zh-TW" dirty="0">
              <a:solidFill>
                <a:srgbClr val="CCCCCC"/>
              </a:solidFill>
              <a:latin typeface="Courier New" panose="02070309020205020404" pitchFamily="49" charset="0"/>
            </a:endParaRPr>
          </a:p>
          <a:p>
            <a:r>
              <a:rPr lang="en-US" altLang="zh-TW" dirty="0" smtClean="0">
                <a:solidFill>
                  <a:srgbClr val="808080"/>
                </a:solidFill>
                <a:latin typeface="Courier New" panose="02070309020205020404" pitchFamily="49" charset="0"/>
              </a:rPr>
              <a:t>	//</a:t>
            </a:r>
            <a:r>
              <a:rPr lang="en-US" altLang="zh-TW" dirty="0">
                <a:solidFill>
                  <a:srgbClr val="808080"/>
                </a:solidFill>
                <a:latin typeface="Courier New" panose="02070309020205020404" pitchFamily="49" charset="0"/>
              </a:rPr>
              <a:t>Display values</a:t>
            </a:r>
            <a:endParaRPr lang="en-US" altLang="zh-TW" dirty="0">
              <a:solidFill>
                <a:srgbClr val="CCCCCC"/>
              </a:solidFill>
              <a:latin typeface="Courier New" panose="02070309020205020404" pitchFamily="49" charset="0"/>
            </a:endParaRPr>
          </a:p>
          <a:p>
            <a:r>
              <a:rPr lang="en-US" altLang="zh-TW" dirty="0" smtClean="0">
                <a:solidFill>
                  <a:srgbClr val="1290C3"/>
                </a:solidFill>
                <a:latin typeface="Courier New" panose="02070309020205020404" pitchFamily="49" charset="0"/>
              </a:rPr>
              <a:t>	</a:t>
            </a:r>
            <a:r>
              <a:rPr lang="en-US" altLang="zh-TW" dirty="0" err="1" smtClean="0">
                <a:solidFill>
                  <a:srgbClr val="1290C3"/>
                </a:solidFill>
                <a:latin typeface="Courier New" panose="02070309020205020404" pitchFamily="49" charset="0"/>
              </a:rPr>
              <a:t>System</a:t>
            </a:r>
            <a:r>
              <a:rPr lang="en-US" altLang="zh-TW" dirty="0" err="1" smtClean="0">
                <a:solidFill>
                  <a:srgbClr val="E6E6FA"/>
                </a:solidFill>
                <a:latin typeface="Courier New" panose="02070309020205020404" pitchFamily="49" charset="0"/>
              </a:rPr>
              <a:t>.</a:t>
            </a:r>
            <a:r>
              <a:rPr lang="en-US" altLang="zh-TW" b="1" i="1" dirty="0" err="1" smtClean="0">
                <a:solidFill>
                  <a:srgbClr val="8DDAF8"/>
                </a:solidFill>
                <a:latin typeface="Courier New" panose="02070309020205020404" pitchFamily="49" charset="0"/>
              </a:rPr>
              <a:t>out</a:t>
            </a:r>
            <a:r>
              <a:rPr lang="en-US" altLang="zh-TW" dirty="0" err="1" smtClean="0">
                <a:solidFill>
                  <a:srgbClr val="E6E6FA"/>
                </a:solidFill>
                <a:latin typeface="Courier New" panose="02070309020205020404" pitchFamily="49" charset="0"/>
              </a:rPr>
              <a:t>.</a:t>
            </a:r>
            <a:r>
              <a:rPr lang="en-US" altLang="zh-TW" dirty="0" err="1" smtClean="0">
                <a:solidFill>
                  <a:srgbClr val="A7EC21"/>
                </a:solidFill>
                <a:latin typeface="Courier New" panose="02070309020205020404" pitchFamily="49" charset="0"/>
              </a:rPr>
              <a:t>print</a:t>
            </a:r>
            <a:r>
              <a:rPr lang="en-US" altLang="zh-TW" dirty="0">
                <a:solidFill>
                  <a:srgbClr val="F9FAF4"/>
                </a:solidFill>
                <a:latin typeface="Courier New" panose="02070309020205020404" pitchFamily="49" charset="0"/>
              </a:rPr>
              <a:t>(</a:t>
            </a:r>
            <a:r>
              <a:rPr lang="en-US" altLang="zh-TW" dirty="0">
                <a:solidFill>
                  <a:srgbClr val="17C6A3"/>
                </a:solidFill>
                <a:latin typeface="Courier New" panose="02070309020205020404" pitchFamily="49" charset="0"/>
              </a:rPr>
              <a:t>"ID: "</a:t>
            </a:r>
            <a:r>
              <a:rPr lang="en-US" altLang="zh-TW" dirty="0">
                <a:solidFill>
                  <a:srgbClr val="D9E8F7"/>
                </a:solidFill>
                <a:latin typeface="Courier New" panose="02070309020205020404" pitchFamily="49" charset="0"/>
              </a:rPr>
              <a:t> </a:t>
            </a:r>
            <a:r>
              <a:rPr lang="en-US" altLang="zh-TW" dirty="0">
                <a:solidFill>
                  <a:srgbClr val="E6E6FA"/>
                </a:solidFill>
                <a:latin typeface="Courier New" panose="02070309020205020404" pitchFamily="49" charset="0"/>
              </a:rPr>
              <a:t>+</a:t>
            </a:r>
            <a:r>
              <a:rPr lang="en-US" altLang="zh-TW" dirty="0">
                <a:solidFill>
                  <a:srgbClr val="D9E8F7"/>
                </a:solidFill>
                <a:latin typeface="Courier New" panose="02070309020205020404" pitchFamily="49" charset="0"/>
              </a:rPr>
              <a:t> </a:t>
            </a:r>
            <a:r>
              <a:rPr lang="en-US" altLang="zh-TW" dirty="0">
                <a:solidFill>
                  <a:srgbClr val="F3EC79"/>
                </a:solidFill>
                <a:latin typeface="Courier New" panose="02070309020205020404" pitchFamily="49" charset="0"/>
              </a:rPr>
              <a:t>id</a:t>
            </a:r>
            <a:r>
              <a:rPr lang="en-US" altLang="zh-TW" dirty="0">
                <a:solidFill>
                  <a:srgbClr val="F9FAF4"/>
                </a:solidFill>
                <a:latin typeface="Courier New" panose="02070309020205020404" pitchFamily="49" charset="0"/>
              </a:rPr>
              <a:t>)</a:t>
            </a:r>
            <a:r>
              <a:rPr lang="en-US" altLang="zh-TW" dirty="0">
                <a:solidFill>
                  <a:srgbClr val="E6E6FA"/>
                </a:solidFill>
                <a:latin typeface="Courier New" panose="02070309020205020404" pitchFamily="49" charset="0"/>
              </a:rPr>
              <a:t>;</a:t>
            </a:r>
            <a:endParaRPr lang="en-US" altLang="zh-TW" dirty="0">
              <a:solidFill>
                <a:srgbClr val="CCCCCC"/>
              </a:solidFill>
              <a:latin typeface="Courier New" panose="02070309020205020404" pitchFamily="49" charset="0"/>
            </a:endParaRPr>
          </a:p>
          <a:p>
            <a:r>
              <a:rPr lang="en-US" altLang="zh-TW" dirty="0" smtClean="0">
                <a:solidFill>
                  <a:srgbClr val="1290C3"/>
                </a:solidFill>
                <a:latin typeface="Courier New" panose="02070309020205020404" pitchFamily="49" charset="0"/>
              </a:rPr>
              <a:t>	</a:t>
            </a:r>
            <a:r>
              <a:rPr lang="en-US" altLang="zh-TW" dirty="0" err="1" smtClean="0">
                <a:solidFill>
                  <a:srgbClr val="1290C3"/>
                </a:solidFill>
                <a:latin typeface="Courier New" panose="02070309020205020404" pitchFamily="49" charset="0"/>
              </a:rPr>
              <a:t>System</a:t>
            </a:r>
            <a:r>
              <a:rPr lang="en-US" altLang="zh-TW" dirty="0" err="1" smtClean="0">
                <a:solidFill>
                  <a:srgbClr val="E6E6FA"/>
                </a:solidFill>
                <a:latin typeface="Courier New" panose="02070309020205020404" pitchFamily="49" charset="0"/>
              </a:rPr>
              <a:t>.</a:t>
            </a:r>
            <a:r>
              <a:rPr lang="en-US" altLang="zh-TW" b="1" i="1" dirty="0" err="1" smtClean="0">
                <a:solidFill>
                  <a:srgbClr val="8DDAF8"/>
                </a:solidFill>
                <a:latin typeface="Courier New" panose="02070309020205020404" pitchFamily="49" charset="0"/>
              </a:rPr>
              <a:t>out</a:t>
            </a:r>
            <a:r>
              <a:rPr lang="en-US" altLang="zh-TW" dirty="0" err="1" smtClean="0">
                <a:solidFill>
                  <a:srgbClr val="E6E6FA"/>
                </a:solidFill>
                <a:latin typeface="Courier New" panose="02070309020205020404" pitchFamily="49" charset="0"/>
              </a:rPr>
              <a:t>.</a:t>
            </a:r>
            <a:r>
              <a:rPr lang="en-US" altLang="zh-TW" dirty="0" err="1" smtClean="0">
                <a:solidFill>
                  <a:srgbClr val="A7EC21"/>
                </a:solidFill>
                <a:latin typeface="Courier New" panose="02070309020205020404" pitchFamily="49" charset="0"/>
              </a:rPr>
              <a:t>print</a:t>
            </a:r>
            <a:r>
              <a:rPr lang="en-US" altLang="zh-TW" dirty="0">
                <a:solidFill>
                  <a:srgbClr val="F9FAF4"/>
                </a:solidFill>
                <a:latin typeface="Courier New" panose="02070309020205020404" pitchFamily="49" charset="0"/>
              </a:rPr>
              <a:t>(</a:t>
            </a:r>
            <a:r>
              <a:rPr lang="en-US" altLang="zh-TW" dirty="0">
                <a:solidFill>
                  <a:srgbClr val="17C6A3"/>
                </a:solidFill>
                <a:latin typeface="Courier New" panose="02070309020205020404" pitchFamily="49" charset="0"/>
              </a:rPr>
              <a:t>", Name: "</a:t>
            </a:r>
            <a:r>
              <a:rPr lang="en-US" altLang="zh-TW" dirty="0">
                <a:solidFill>
                  <a:srgbClr val="D9E8F7"/>
                </a:solidFill>
                <a:latin typeface="Courier New" panose="02070309020205020404" pitchFamily="49" charset="0"/>
              </a:rPr>
              <a:t> </a:t>
            </a:r>
            <a:r>
              <a:rPr lang="en-US" altLang="zh-TW" dirty="0">
                <a:solidFill>
                  <a:srgbClr val="E6E6FA"/>
                </a:solidFill>
                <a:latin typeface="Courier New" panose="02070309020205020404" pitchFamily="49" charset="0"/>
              </a:rPr>
              <a:t>+</a:t>
            </a:r>
            <a:r>
              <a:rPr lang="en-US" altLang="zh-TW" dirty="0">
                <a:solidFill>
                  <a:srgbClr val="D9E8F7"/>
                </a:solidFill>
                <a:latin typeface="Courier New" panose="02070309020205020404" pitchFamily="49" charset="0"/>
              </a:rPr>
              <a:t> </a:t>
            </a:r>
            <a:r>
              <a:rPr lang="en-US" altLang="zh-TW" dirty="0">
                <a:solidFill>
                  <a:srgbClr val="F3EC79"/>
                </a:solidFill>
                <a:latin typeface="Courier New" panose="02070309020205020404" pitchFamily="49" charset="0"/>
              </a:rPr>
              <a:t>name</a:t>
            </a:r>
            <a:r>
              <a:rPr lang="en-US" altLang="zh-TW" dirty="0">
                <a:solidFill>
                  <a:srgbClr val="F9FAF4"/>
                </a:solidFill>
                <a:latin typeface="Courier New" panose="02070309020205020404" pitchFamily="49" charset="0"/>
              </a:rPr>
              <a:t>)</a:t>
            </a:r>
            <a:r>
              <a:rPr lang="en-US" altLang="zh-TW" dirty="0">
                <a:solidFill>
                  <a:srgbClr val="E6E6FA"/>
                </a:solidFill>
                <a:latin typeface="Courier New" panose="02070309020205020404" pitchFamily="49" charset="0"/>
              </a:rPr>
              <a:t>;</a:t>
            </a:r>
            <a:endParaRPr lang="en-US" altLang="zh-TW" dirty="0">
              <a:solidFill>
                <a:srgbClr val="CCCCCC"/>
              </a:solidFill>
              <a:latin typeface="Courier New" panose="02070309020205020404" pitchFamily="49" charset="0"/>
            </a:endParaRPr>
          </a:p>
          <a:p>
            <a:r>
              <a:rPr lang="en-US" altLang="zh-TW" dirty="0" smtClean="0">
                <a:solidFill>
                  <a:srgbClr val="1290C3"/>
                </a:solidFill>
                <a:latin typeface="Courier New" panose="02070309020205020404" pitchFamily="49" charset="0"/>
              </a:rPr>
              <a:t>	</a:t>
            </a:r>
            <a:r>
              <a:rPr lang="en-US" altLang="zh-TW" dirty="0" err="1" smtClean="0">
                <a:solidFill>
                  <a:srgbClr val="1290C3"/>
                </a:solidFill>
                <a:latin typeface="Courier New" panose="02070309020205020404" pitchFamily="49" charset="0"/>
              </a:rPr>
              <a:t>System</a:t>
            </a:r>
            <a:r>
              <a:rPr lang="en-US" altLang="zh-TW" dirty="0" err="1" smtClean="0">
                <a:solidFill>
                  <a:srgbClr val="E6E6FA"/>
                </a:solidFill>
                <a:latin typeface="Courier New" panose="02070309020205020404" pitchFamily="49" charset="0"/>
              </a:rPr>
              <a:t>.</a:t>
            </a:r>
            <a:r>
              <a:rPr lang="en-US" altLang="zh-TW" b="1" i="1" dirty="0" err="1" smtClean="0">
                <a:solidFill>
                  <a:srgbClr val="8DDAF8"/>
                </a:solidFill>
                <a:latin typeface="Courier New" panose="02070309020205020404" pitchFamily="49" charset="0"/>
              </a:rPr>
              <a:t>out</a:t>
            </a:r>
            <a:r>
              <a:rPr lang="en-US" altLang="zh-TW" dirty="0" err="1" smtClean="0">
                <a:solidFill>
                  <a:srgbClr val="E6E6FA"/>
                </a:solidFill>
                <a:latin typeface="Courier New" panose="02070309020205020404" pitchFamily="49" charset="0"/>
              </a:rPr>
              <a:t>.</a:t>
            </a:r>
            <a:r>
              <a:rPr lang="en-US" altLang="zh-TW" dirty="0" err="1" smtClean="0">
                <a:solidFill>
                  <a:srgbClr val="A7EC21"/>
                </a:solidFill>
                <a:latin typeface="Courier New" panose="02070309020205020404" pitchFamily="49" charset="0"/>
              </a:rPr>
              <a:t>println</a:t>
            </a:r>
            <a:r>
              <a:rPr lang="en-US" altLang="zh-TW" dirty="0">
                <a:solidFill>
                  <a:srgbClr val="F9FAF4"/>
                </a:solidFill>
                <a:latin typeface="Courier New" panose="02070309020205020404" pitchFamily="49" charset="0"/>
              </a:rPr>
              <a:t>(</a:t>
            </a:r>
            <a:r>
              <a:rPr lang="en-US" altLang="zh-TW" dirty="0">
                <a:solidFill>
                  <a:srgbClr val="17C6A3"/>
                </a:solidFill>
                <a:latin typeface="Courier New" panose="02070309020205020404" pitchFamily="49" charset="0"/>
              </a:rPr>
              <a:t>", </a:t>
            </a:r>
            <a:r>
              <a:rPr lang="en-US" altLang="zh-TW" dirty="0" err="1">
                <a:solidFill>
                  <a:srgbClr val="17C6A3"/>
                </a:solidFill>
                <a:latin typeface="Courier New" panose="02070309020205020404" pitchFamily="49" charset="0"/>
              </a:rPr>
              <a:t>Addr</a:t>
            </a:r>
            <a:r>
              <a:rPr lang="en-US" altLang="zh-TW" dirty="0">
                <a:solidFill>
                  <a:srgbClr val="17C6A3"/>
                </a:solidFill>
                <a:latin typeface="Courier New" panose="02070309020205020404" pitchFamily="49" charset="0"/>
              </a:rPr>
              <a:t>: "</a:t>
            </a:r>
            <a:r>
              <a:rPr lang="en-US" altLang="zh-TW" dirty="0">
                <a:solidFill>
                  <a:srgbClr val="D9E8F7"/>
                </a:solidFill>
                <a:latin typeface="Courier New" panose="02070309020205020404" pitchFamily="49" charset="0"/>
              </a:rPr>
              <a:t> </a:t>
            </a:r>
            <a:r>
              <a:rPr lang="en-US" altLang="zh-TW" dirty="0">
                <a:solidFill>
                  <a:srgbClr val="E6E6FA"/>
                </a:solidFill>
                <a:latin typeface="Courier New" panose="02070309020205020404" pitchFamily="49" charset="0"/>
              </a:rPr>
              <a:t>+</a:t>
            </a:r>
            <a:r>
              <a:rPr lang="en-US" altLang="zh-TW" dirty="0">
                <a:solidFill>
                  <a:srgbClr val="D9E8F7"/>
                </a:solidFill>
                <a:latin typeface="Courier New" panose="02070309020205020404" pitchFamily="49" charset="0"/>
              </a:rPr>
              <a:t> </a:t>
            </a:r>
            <a:r>
              <a:rPr lang="en-US" altLang="zh-TW" dirty="0" err="1">
                <a:solidFill>
                  <a:srgbClr val="F3EC79"/>
                </a:solidFill>
                <a:latin typeface="Courier New" panose="02070309020205020404" pitchFamily="49" charset="0"/>
              </a:rPr>
              <a:t>addr</a:t>
            </a:r>
            <a:r>
              <a:rPr lang="en-US" altLang="zh-TW" dirty="0">
                <a:solidFill>
                  <a:srgbClr val="F9FAF4"/>
                </a:solidFill>
                <a:latin typeface="Courier New" panose="02070309020205020404" pitchFamily="49" charset="0"/>
              </a:rPr>
              <a:t>)</a:t>
            </a:r>
            <a:r>
              <a:rPr lang="en-US" altLang="zh-TW" dirty="0">
                <a:solidFill>
                  <a:srgbClr val="E6E6FA"/>
                </a:solidFill>
                <a:latin typeface="Courier New" panose="02070309020205020404" pitchFamily="49" charset="0"/>
              </a:rPr>
              <a:t>;</a:t>
            </a:r>
            <a:endParaRPr lang="en-US" altLang="zh-TW" dirty="0">
              <a:solidFill>
                <a:srgbClr val="CCCCCC"/>
              </a:solidFill>
              <a:latin typeface="Courier New" panose="02070309020205020404" pitchFamily="49" charset="0"/>
            </a:endParaRPr>
          </a:p>
          <a:p>
            <a:r>
              <a:rPr lang="en-US" altLang="zh-TW" dirty="0">
                <a:solidFill>
                  <a:srgbClr val="F9FAF4"/>
                </a:solidFill>
                <a:latin typeface="Courier New" panose="02070309020205020404" pitchFamily="49" charset="0"/>
              </a:rPr>
              <a:t>}</a:t>
            </a:r>
            <a:endParaRPr lang="en-US" altLang="zh-TW" dirty="0">
              <a:solidFill>
                <a:srgbClr val="CCCCCC"/>
              </a:solidFill>
              <a:latin typeface="Courier New" panose="02070309020205020404" pitchFamily="49" charset="0"/>
            </a:endParaRPr>
          </a:p>
        </p:txBody>
      </p:sp>
    </p:spTree>
    <p:extLst>
      <p:ext uri="{BB962C8B-B14F-4D97-AF65-F5344CB8AC3E}">
        <p14:creationId xmlns:p14="http://schemas.microsoft.com/office/powerpoint/2010/main" val="3790504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避免</a:t>
            </a:r>
            <a:r>
              <a:rPr lang="en-US" altLang="zh-TW" dirty="0"/>
              <a:t>SQL</a:t>
            </a:r>
            <a:r>
              <a:rPr lang="zh-TW" altLang="en-US" dirty="0"/>
              <a:t>注入</a:t>
            </a:r>
            <a:r>
              <a:rPr lang="zh-TW" altLang="en-US" dirty="0" smtClean="0"/>
              <a:t>攻擊</a:t>
            </a:r>
            <a:r>
              <a:rPr lang="en-US" altLang="zh-TW" dirty="0" smtClean="0"/>
              <a:t/>
            </a:r>
            <a:br>
              <a:rPr lang="en-US" altLang="zh-TW" dirty="0" smtClean="0"/>
            </a:br>
            <a:r>
              <a:rPr lang="en-US" altLang="zh-TW" dirty="0"/>
              <a:t>	</a:t>
            </a:r>
            <a:r>
              <a:rPr lang="en-US" altLang="zh-TW" dirty="0" smtClean="0"/>
              <a:t>		</a:t>
            </a:r>
            <a:r>
              <a:rPr lang="zh-TW" altLang="en-US" dirty="0" smtClean="0"/>
              <a:t>試試  動態</a:t>
            </a:r>
            <a:r>
              <a:rPr lang="en-US" altLang="zh-TW" dirty="0"/>
              <a:t>SQL</a:t>
            </a:r>
            <a:r>
              <a:rPr lang="zh-TW" altLang="en-US" dirty="0"/>
              <a:t>指令</a:t>
            </a: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84637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安裝</a:t>
            </a:r>
            <a:r>
              <a:rPr lang="en-US" altLang="zh-TW" dirty="0" err="1" smtClean="0"/>
              <a:t>MariaDB</a:t>
            </a:r>
            <a:endParaRPr lang="zh-TW" altLang="en-US" dirty="0"/>
          </a:p>
        </p:txBody>
      </p:sp>
      <p:sp>
        <p:nvSpPr>
          <p:cNvPr id="3" name="內容版面配置區 2"/>
          <p:cNvSpPr>
            <a:spLocks noGrp="1"/>
          </p:cNvSpPr>
          <p:nvPr>
            <p:ph idx="1"/>
          </p:nvPr>
        </p:nvSpPr>
        <p:spPr/>
        <p:txBody>
          <a:bodyPr/>
          <a:lstStyle/>
          <a:p>
            <a:r>
              <a:rPr lang="zh-TW" altLang="en-US" dirty="0" smtClean="0"/>
              <a:t>執行：</a:t>
            </a:r>
            <a:r>
              <a:rPr lang="en-US" altLang="zh-TW" dirty="0" smtClean="0"/>
              <a:t>mariadb-11.3.2-winx64.msi</a:t>
            </a:r>
          </a:p>
          <a:p>
            <a:r>
              <a:rPr lang="zh-TW" altLang="en-US" dirty="0"/>
              <a:t>一路點選</a:t>
            </a:r>
            <a:r>
              <a:rPr lang="en-US" altLang="zh-TW" dirty="0" smtClean="0"/>
              <a:t>Next</a:t>
            </a:r>
            <a:r>
              <a:rPr lang="zh-TW" altLang="en-US" dirty="0" smtClean="0"/>
              <a:t>或</a:t>
            </a:r>
            <a:r>
              <a:rPr lang="en-US" altLang="zh-TW" dirty="0" smtClean="0"/>
              <a:t>Finish</a:t>
            </a:r>
          </a:p>
          <a:p>
            <a:endParaRPr lang="en-US" altLang="zh-TW" dirty="0"/>
          </a:p>
          <a:p>
            <a:endParaRPr lang="en-US" altLang="zh-TW" dirty="0" smtClean="0"/>
          </a:p>
          <a:p>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5720467" y="1138119"/>
            <a:ext cx="5887272" cy="4601217"/>
          </a:xfrm>
          <a:prstGeom prst="rect">
            <a:avLst/>
          </a:prstGeom>
        </p:spPr>
      </p:pic>
      <p:sp>
        <p:nvSpPr>
          <p:cNvPr id="5" name="向右箭號 4"/>
          <p:cNvSpPr/>
          <p:nvPr/>
        </p:nvSpPr>
        <p:spPr>
          <a:xfrm rot="2308531">
            <a:off x="8976102" y="4924541"/>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stretch>
            <a:fillRect/>
          </a:stretch>
        </p:blipFill>
        <p:spPr>
          <a:xfrm>
            <a:off x="5720467" y="1138119"/>
            <a:ext cx="5887272" cy="4601217"/>
          </a:xfrm>
          <a:prstGeom prst="rect">
            <a:avLst/>
          </a:prstGeom>
        </p:spPr>
      </p:pic>
      <p:sp>
        <p:nvSpPr>
          <p:cNvPr id="7" name="向右箭號 6"/>
          <p:cNvSpPr/>
          <p:nvPr/>
        </p:nvSpPr>
        <p:spPr>
          <a:xfrm rot="7849560">
            <a:off x="6035463" y="4325920"/>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rot="7849560">
            <a:off x="9914304" y="4830434"/>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4"/>
          <a:stretch>
            <a:fillRect/>
          </a:stretch>
        </p:blipFill>
        <p:spPr>
          <a:xfrm>
            <a:off x="5710443" y="1138119"/>
            <a:ext cx="5887272" cy="4601217"/>
          </a:xfrm>
          <a:prstGeom prst="rect">
            <a:avLst/>
          </a:prstGeom>
        </p:spPr>
      </p:pic>
      <p:sp>
        <p:nvSpPr>
          <p:cNvPr id="10" name="矩形 9"/>
          <p:cNvSpPr/>
          <p:nvPr/>
        </p:nvSpPr>
        <p:spPr>
          <a:xfrm>
            <a:off x="6906638" y="4605487"/>
            <a:ext cx="2762656" cy="5091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rot="2724641">
            <a:off x="9952012" y="4333864"/>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rot="2669327">
            <a:off x="9340113" y="4868912"/>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5"/>
          <a:stretch>
            <a:fillRect/>
          </a:stretch>
        </p:blipFill>
        <p:spPr>
          <a:xfrm>
            <a:off x="5700419" y="1138119"/>
            <a:ext cx="5887272" cy="4601217"/>
          </a:xfrm>
          <a:prstGeom prst="rect">
            <a:avLst/>
          </a:prstGeom>
        </p:spPr>
      </p:pic>
      <p:sp>
        <p:nvSpPr>
          <p:cNvPr id="14" name="矩形 13"/>
          <p:cNvSpPr/>
          <p:nvPr/>
        </p:nvSpPr>
        <p:spPr>
          <a:xfrm>
            <a:off x="7299012" y="2742060"/>
            <a:ext cx="1642260" cy="6409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右箭號 14"/>
          <p:cNvSpPr/>
          <p:nvPr/>
        </p:nvSpPr>
        <p:spPr>
          <a:xfrm rot="7978969">
            <a:off x="6008338" y="3385127"/>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rot="7978969">
            <a:off x="9741128" y="4826097"/>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片 16"/>
          <p:cNvPicPr>
            <a:picLocks noChangeAspect="1"/>
          </p:cNvPicPr>
          <p:nvPr/>
        </p:nvPicPr>
        <p:blipFill>
          <a:blip r:embed="rId6"/>
          <a:stretch>
            <a:fillRect/>
          </a:stretch>
        </p:blipFill>
        <p:spPr>
          <a:xfrm>
            <a:off x="5710443" y="1138119"/>
            <a:ext cx="5887272" cy="4601217"/>
          </a:xfrm>
          <a:prstGeom prst="rect">
            <a:avLst/>
          </a:prstGeom>
        </p:spPr>
      </p:pic>
      <p:sp>
        <p:nvSpPr>
          <p:cNvPr id="18" name="向右箭號 17"/>
          <p:cNvSpPr/>
          <p:nvPr/>
        </p:nvSpPr>
        <p:spPr>
          <a:xfrm rot="7978969">
            <a:off x="9914303" y="4858775"/>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p:cNvPicPr>
            <a:picLocks noChangeAspect="1"/>
          </p:cNvPicPr>
          <p:nvPr/>
        </p:nvPicPr>
        <p:blipFill>
          <a:blip r:embed="rId7"/>
          <a:stretch>
            <a:fillRect/>
          </a:stretch>
        </p:blipFill>
        <p:spPr>
          <a:xfrm>
            <a:off x="5712269" y="1155114"/>
            <a:ext cx="5887272" cy="4601217"/>
          </a:xfrm>
          <a:prstGeom prst="rect">
            <a:avLst/>
          </a:prstGeom>
        </p:spPr>
      </p:pic>
      <p:sp>
        <p:nvSpPr>
          <p:cNvPr id="20" name="向右箭號 19"/>
          <p:cNvSpPr/>
          <p:nvPr/>
        </p:nvSpPr>
        <p:spPr>
          <a:xfrm rot="7978969">
            <a:off x="9676131" y="4836095"/>
            <a:ext cx="768485" cy="3801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圖片 20"/>
          <p:cNvPicPr>
            <a:picLocks noChangeAspect="1"/>
          </p:cNvPicPr>
          <p:nvPr/>
        </p:nvPicPr>
        <p:blipFill>
          <a:blip r:embed="rId8"/>
          <a:stretch>
            <a:fillRect/>
          </a:stretch>
        </p:blipFill>
        <p:spPr>
          <a:xfrm>
            <a:off x="5688873" y="1146616"/>
            <a:ext cx="5887272" cy="4601217"/>
          </a:xfrm>
          <a:prstGeom prst="rect">
            <a:avLst/>
          </a:prstGeom>
        </p:spPr>
      </p:pic>
      <p:pic>
        <p:nvPicPr>
          <p:cNvPr id="22" name="圖片 21"/>
          <p:cNvPicPr>
            <a:picLocks noChangeAspect="1"/>
          </p:cNvPicPr>
          <p:nvPr/>
        </p:nvPicPr>
        <p:blipFill>
          <a:blip r:embed="rId9"/>
          <a:stretch>
            <a:fillRect/>
          </a:stretch>
        </p:blipFill>
        <p:spPr>
          <a:xfrm>
            <a:off x="5710443" y="1155114"/>
            <a:ext cx="5887272" cy="4601217"/>
          </a:xfrm>
          <a:prstGeom prst="rect">
            <a:avLst/>
          </a:prstGeom>
        </p:spPr>
      </p:pic>
    </p:spTree>
    <p:extLst>
      <p:ext uri="{BB962C8B-B14F-4D97-AF65-F5344CB8AC3E}">
        <p14:creationId xmlns:p14="http://schemas.microsoft.com/office/powerpoint/2010/main" val="401651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left)">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left)">
                                      <p:cBhvr>
                                        <p:cTn id="79" dur="500"/>
                                        <p:tgtEl>
                                          <p:spTgt spid="20"/>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4" grpId="0" animBg="1"/>
      <p:bldP spid="15" grpId="0" animBg="1"/>
      <p:bldP spid="16" grpId="0" animBg="1"/>
      <p:bldP spid="18"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動態</a:t>
            </a:r>
            <a:r>
              <a:rPr lang="en-US" altLang="zh-TW" dirty="0" smtClean="0"/>
              <a:t>SQL</a:t>
            </a:r>
            <a:r>
              <a:rPr lang="zh-TW" altLang="en-US" dirty="0" smtClean="0"/>
              <a:t>指令</a:t>
            </a:r>
            <a:endParaRPr lang="zh-TW" altLang="en-US" dirty="0"/>
          </a:p>
        </p:txBody>
      </p:sp>
      <p:sp>
        <p:nvSpPr>
          <p:cNvPr id="3" name="內容版面配置區 2"/>
          <p:cNvSpPr>
            <a:spLocks noGrp="1"/>
          </p:cNvSpPr>
          <p:nvPr>
            <p:ph idx="1"/>
          </p:nvPr>
        </p:nvSpPr>
        <p:spPr>
          <a:xfrm>
            <a:off x="677333" y="2160589"/>
            <a:ext cx="10188463" cy="3880773"/>
          </a:xfrm>
        </p:spPr>
        <p:txBody>
          <a:bodyPr/>
          <a:lstStyle/>
          <a:p>
            <a:r>
              <a:rPr lang="zh-TW" altLang="en-US" dirty="0" smtClean="0"/>
              <a:t>其實</a:t>
            </a:r>
            <a:r>
              <a:rPr lang="en-US" altLang="zh-TW" dirty="0" err="1" smtClean="0"/>
              <a:t>sql</a:t>
            </a:r>
            <a:r>
              <a:rPr lang="zh-TW" altLang="en-US" dirty="0" smtClean="0"/>
              <a:t>在程式中就是個字串</a:t>
            </a:r>
            <a:r>
              <a:rPr lang="en-US" altLang="zh-TW" dirty="0" smtClean="0"/>
              <a:t>(String)</a:t>
            </a:r>
            <a:r>
              <a:rPr lang="zh-TW" altLang="en-US" dirty="0" smtClean="0"/>
              <a:t>，所以我們本來就可以動態的串接。</a:t>
            </a:r>
            <a:endParaRPr lang="en-US" altLang="zh-TW" dirty="0" smtClean="0"/>
          </a:p>
          <a:p>
            <a:r>
              <a:rPr lang="zh-TW" altLang="en-US" dirty="0" smtClean="0"/>
              <a:t>例如：</a:t>
            </a:r>
            <a:endParaRPr lang="en-US" altLang="zh-TW" dirty="0" smtClean="0"/>
          </a:p>
          <a:p>
            <a:pPr lvl="1"/>
            <a:r>
              <a:rPr lang="zh-TW" altLang="en-US" dirty="0"/>
              <a:t>靜態：</a:t>
            </a:r>
            <a:r>
              <a:rPr lang="en-US" altLang="zh-TW" dirty="0" err="1" smtClean="0"/>
              <a:t>sql</a:t>
            </a:r>
            <a:r>
              <a:rPr lang="en-US" altLang="zh-TW" dirty="0" smtClean="0"/>
              <a:t> </a:t>
            </a:r>
            <a:r>
              <a:rPr lang="en-US" altLang="zh-TW" dirty="0"/>
              <a:t>= "SELECT </a:t>
            </a:r>
            <a:r>
              <a:rPr lang="en-US" altLang="zh-TW" dirty="0" smtClean="0"/>
              <a:t>* FROM student WHERE(NAME=‘David’) AND (PASSWORD=‘1234’)”;</a:t>
            </a:r>
          </a:p>
          <a:p>
            <a:pPr lvl="1"/>
            <a:r>
              <a:rPr lang="zh-TW" altLang="en-US" dirty="0"/>
              <a:t>動態</a:t>
            </a:r>
            <a:r>
              <a:rPr lang="zh-TW" altLang="en-US" dirty="0" smtClean="0"/>
              <a:t>：</a:t>
            </a:r>
            <a:r>
              <a:rPr lang="en-US" altLang="zh-TW" dirty="0" err="1" smtClean="0"/>
              <a:t>sql</a:t>
            </a:r>
            <a:r>
              <a:rPr lang="en-US" altLang="zh-TW" dirty="0" smtClean="0"/>
              <a:t> </a:t>
            </a:r>
            <a:r>
              <a:rPr lang="en-US" altLang="zh-TW" dirty="0"/>
              <a:t>= "</a:t>
            </a:r>
            <a:r>
              <a:rPr lang="en-US" altLang="zh-TW" u="sng" dirty="0"/>
              <a:t>SELECT * FROM student WHERE(NAME=‘</a:t>
            </a:r>
            <a:r>
              <a:rPr lang="en-US" altLang="zh-TW" dirty="0"/>
              <a:t>“ + </a:t>
            </a:r>
            <a:r>
              <a:rPr lang="en-US" altLang="zh-TW" dirty="0">
                <a:solidFill>
                  <a:srgbClr val="FF0000"/>
                </a:solidFill>
              </a:rPr>
              <a:t>username</a:t>
            </a:r>
            <a:r>
              <a:rPr lang="en-US" altLang="zh-TW" dirty="0"/>
              <a:t> + “</a:t>
            </a:r>
            <a:r>
              <a:rPr lang="en-US" altLang="zh-TW" u="sng" dirty="0"/>
              <a:t>’) AND (PASSWORD=‘</a:t>
            </a:r>
            <a:r>
              <a:rPr lang="en-US" altLang="zh-TW" dirty="0"/>
              <a:t>” + </a:t>
            </a:r>
            <a:r>
              <a:rPr lang="en-US" altLang="zh-TW" dirty="0" err="1">
                <a:solidFill>
                  <a:srgbClr val="FF0000"/>
                </a:solidFill>
              </a:rPr>
              <a:t>userPass</a:t>
            </a:r>
            <a:r>
              <a:rPr lang="en-US" altLang="zh-TW" dirty="0"/>
              <a:t> + “</a:t>
            </a:r>
            <a:r>
              <a:rPr lang="en-US" altLang="zh-TW" u="sng" dirty="0"/>
              <a:t>’)</a:t>
            </a:r>
            <a:r>
              <a:rPr lang="en-US" altLang="zh-TW" dirty="0"/>
              <a:t>”;</a:t>
            </a:r>
          </a:p>
          <a:p>
            <a:r>
              <a:rPr lang="zh-TW" altLang="en-US" b="1" dirty="0">
                <a:solidFill>
                  <a:srgbClr val="FF0000"/>
                </a:solidFill>
              </a:rPr>
              <a:t>要</a:t>
            </a:r>
            <a:r>
              <a:rPr lang="zh-TW" altLang="en-US" b="1" dirty="0" smtClean="0">
                <a:solidFill>
                  <a:srgbClr val="FF0000"/>
                </a:solidFill>
              </a:rPr>
              <a:t>小心</a:t>
            </a:r>
            <a:r>
              <a:rPr lang="en-US" altLang="zh-TW" b="1" dirty="0" smtClean="0">
                <a:solidFill>
                  <a:srgbClr val="FF0000"/>
                </a:solidFill>
              </a:rPr>
              <a:t>SQL</a:t>
            </a:r>
            <a:r>
              <a:rPr lang="zh-TW" altLang="en-US" b="1" dirty="0" smtClean="0">
                <a:solidFill>
                  <a:srgbClr val="FF0000"/>
                </a:solidFill>
              </a:rPr>
              <a:t>注入攻擊</a:t>
            </a:r>
            <a:r>
              <a:rPr lang="en-US" altLang="zh-TW" b="1" dirty="0" smtClean="0">
                <a:solidFill>
                  <a:srgbClr val="FF0000"/>
                </a:solidFill>
              </a:rPr>
              <a:t>!!!</a:t>
            </a:r>
            <a:endParaRPr lang="zh-TW" altLang="en-US" b="1" dirty="0">
              <a:solidFill>
                <a:srgbClr val="FF0000"/>
              </a:solidFill>
            </a:endParaRPr>
          </a:p>
        </p:txBody>
      </p:sp>
    </p:spTree>
    <p:extLst>
      <p:ext uri="{BB962C8B-B14F-4D97-AF65-F5344CB8AC3E}">
        <p14:creationId xmlns:p14="http://schemas.microsoft.com/office/powerpoint/2010/main" val="35056457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SQL Injection (SQL </a:t>
            </a:r>
            <a:r>
              <a:rPr lang="zh-TW" altLang="en-US" dirty="0"/>
              <a:t>注入攻擊</a:t>
            </a:r>
            <a:r>
              <a:rPr lang="en-US" altLang="zh-TW" dirty="0"/>
              <a:t>)</a:t>
            </a:r>
            <a:endParaRPr lang="zh-TW" altLang="en-US" dirty="0"/>
          </a:p>
        </p:txBody>
      </p:sp>
      <p:sp>
        <p:nvSpPr>
          <p:cNvPr id="3" name="內容版面配置區 2"/>
          <p:cNvSpPr>
            <a:spLocks noGrp="1"/>
          </p:cNvSpPr>
          <p:nvPr>
            <p:ph idx="1"/>
          </p:nvPr>
        </p:nvSpPr>
        <p:spPr>
          <a:xfrm>
            <a:off x="677333" y="2160589"/>
            <a:ext cx="9303245" cy="3880773"/>
          </a:xfrm>
        </p:spPr>
        <p:txBody>
          <a:bodyPr>
            <a:normAutofit fontScale="92500" lnSpcReduction="10000"/>
          </a:bodyPr>
          <a:lstStyle/>
          <a:p>
            <a:r>
              <a:rPr lang="en-US" altLang="zh-TW" dirty="0" err="1"/>
              <a:t>sql</a:t>
            </a:r>
            <a:r>
              <a:rPr lang="en-US" altLang="zh-TW" dirty="0"/>
              <a:t> = "</a:t>
            </a:r>
            <a:r>
              <a:rPr lang="en-US" altLang="zh-TW" u="sng" dirty="0"/>
              <a:t>SELECT * FROM student WHERE(NAME=‘</a:t>
            </a:r>
            <a:r>
              <a:rPr lang="en-US" altLang="zh-TW" dirty="0"/>
              <a:t>“ + </a:t>
            </a:r>
            <a:r>
              <a:rPr lang="en-US" altLang="zh-TW" dirty="0">
                <a:solidFill>
                  <a:srgbClr val="FF0000"/>
                </a:solidFill>
              </a:rPr>
              <a:t>username</a:t>
            </a:r>
            <a:r>
              <a:rPr lang="en-US" altLang="zh-TW" dirty="0"/>
              <a:t> + “</a:t>
            </a:r>
            <a:r>
              <a:rPr lang="en-US" altLang="zh-TW" u="sng" dirty="0"/>
              <a:t>’) AND (PASSWORD=‘</a:t>
            </a:r>
            <a:r>
              <a:rPr lang="en-US" altLang="zh-TW" dirty="0"/>
              <a:t>” + </a:t>
            </a:r>
            <a:r>
              <a:rPr lang="en-US" altLang="zh-TW" dirty="0" err="1">
                <a:solidFill>
                  <a:srgbClr val="FF0000"/>
                </a:solidFill>
              </a:rPr>
              <a:t>userPass</a:t>
            </a:r>
            <a:r>
              <a:rPr lang="en-US" altLang="zh-TW" dirty="0"/>
              <a:t> + “</a:t>
            </a:r>
            <a:r>
              <a:rPr lang="en-US" altLang="zh-TW" u="sng" dirty="0"/>
              <a:t>’)</a:t>
            </a:r>
            <a:r>
              <a:rPr lang="en-US" altLang="zh-TW" dirty="0"/>
              <a:t>”;</a:t>
            </a:r>
          </a:p>
          <a:p>
            <a:endParaRPr lang="en-US" altLang="zh-TW" dirty="0" smtClean="0"/>
          </a:p>
          <a:p>
            <a:r>
              <a:rPr lang="zh-TW" altLang="en-US" dirty="0" smtClean="0"/>
              <a:t>如上面的動態</a:t>
            </a:r>
            <a:r>
              <a:rPr lang="en-US" altLang="zh-TW" dirty="0" smtClean="0"/>
              <a:t>SQL</a:t>
            </a:r>
            <a:r>
              <a:rPr lang="zh-TW" altLang="en-US" dirty="0" smtClean="0"/>
              <a:t>指令</a:t>
            </a:r>
            <a:endParaRPr lang="en-US" altLang="zh-TW" dirty="0" smtClean="0"/>
          </a:p>
          <a:p>
            <a:r>
              <a:rPr lang="zh-TW" altLang="en-US" dirty="0" smtClean="0"/>
              <a:t>若是</a:t>
            </a:r>
            <a:r>
              <a:rPr lang="zh-TW" altLang="en-US" dirty="0"/>
              <a:t>使用者輸入</a:t>
            </a:r>
            <a:r>
              <a:rPr lang="en-US" altLang="zh-TW" dirty="0" err="1"/>
              <a:t>userName</a:t>
            </a:r>
            <a:r>
              <a:rPr lang="zh-TW" altLang="en-US" dirty="0"/>
              <a:t>與</a:t>
            </a:r>
            <a:r>
              <a:rPr lang="en-US" altLang="zh-TW" dirty="0" err="1"/>
              <a:t>userPassword</a:t>
            </a:r>
            <a:r>
              <a:rPr lang="zh-TW" altLang="en-US" dirty="0"/>
              <a:t>為</a:t>
            </a:r>
            <a:r>
              <a:rPr lang="en-US" altLang="zh-TW" dirty="0">
                <a:solidFill>
                  <a:srgbClr val="FF0000"/>
                </a:solidFill>
              </a:rPr>
              <a:t>1'or'1'=</a:t>
            </a:r>
            <a:r>
              <a:rPr lang="en-US" altLang="zh-TW" dirty="0" smtClean="0">
                <a:solidFill>
                  <a:srgbClr val="FF0000"/>
                </a:solidFill>
              </a:rPr>
              <a:t>'1</a:t>
            </a:r>
          </a:p>
          <a:p>
            <a:r>
              <a:rPr lang="zh-TW" altLang="en-US" dirty="0"/>
              <a:t>那麼</a:t>
            </a:r>
            <a:r>
              <a:rPr lang="zh-TW" altLang="en-US" dirty="0" smtClean="0"/>
              <a:t>，</a:t>
            </a:r>
            <a:r>
              <a:rPr lang="en-US" altLang="zh-TW" dirty="0" err="1" smtClean="0"/>
              <a:t>sql</a:t>
            </a:r>
            <a:r>
              <a:rPr lang="zh-TW" altLang="en-US" dirty="0" smtClean="0"/>
              <a:t>會變成</a:t>
            </a:r>
            <a:r>
              <a:rPr lang="en-US" altLang="zh-TW" dirty="0" smtClean="0"/>
              <a:t>… WHERE(NAME </a:t>
            </a:r>
            <a:r>
              <a:rPr lang="en-US" altLang="zh-TW" dirty="0"/>
              <a:t>= '</a:t>
            </a:r>
            <a:r>
              <a:rPr lang="en-US" altLang="zh-TW" dirty="0">
                <a:solidFill>
                  <a:srgbClr val="FF0000"/>
                </a:solidFill>
              </a:rPr>
              <a:t>1'or'1'='1</a:t>
            </a:r>
            <a:r>
              <a:rPr lang="en-US" altLang="zh-TW" dirty="0"/>
              <a:t>')and(PASSWORD = '</a:t>
            </a:r>
            <a:r>
              <a:rPr lang="en-US" altLang="zh-TW" dirty="0">
                <a:solidFill>
                  <a:srgbClr val="FF0000"/>
                </a:solidFill>
              </a:rPr>
              <a:t>1'or'1'='1</a:t>
            </a:r>
            <a:r>
              <a:rPr lang="en-US" altLang="zh-TW" dirty="0" smtClean="0"/>
              <a:t>')</a:t>
            </a:r>
          </a:p>
          <a:p>
            <a:r>
              <a:rPr lang="en-US" altLang="zh-TW" dirty="0"/>
              <a:t>(NAME = </a:t>
            </a:r>
            <a:r>
              <a:rPr lang="en-US" altLang="zh-TW" dirty="0" smtClean="0"/>
              <a:t>‘1’or‘1’=‘1’)</a:t>
            </a:r>
            <a:r>
              <a:rPr lang="zh-TW" altLang="en-US" dirty="0" smtClean="0"/>
              <a:t>就會是 </a:t>
            </a:r>
            <a:r>
              <a:rPr lang="en-US" altLang="zh-TW" dirty="0" smtClean="0"/>
              <a:t>(</a:t>
            </a:r>
            <a:r>
              <a:rPr lang="en-US" altLang="zh-TW" i="1" dirty="0" smtClean="0">
                <a:solidFill>
                  <a:srgbClr val="C00000"/>
                </a:solidFill>
              </a:rPr>
              <a:t>false</a:t>
            </a:r>
            <a:r>
              <a:rPr lang="en-US" altLang="zh-TW" dirty="0" smtClean="0"/>
              <a:t> or </a:t>
            </a:r>
            <a:r>
              <a:rPr lang="en-US" altLang="zh-TW" i="1" dirty="0">
                <a:solidFill>
                  <a:srgbClr val="C00000"/>
                </a:solidFill>
              </a:rPr>
              <a:t>true</a:t>
            </a:r>
            <a:r>
              <a:rPr lang="en-US" altLang="zh-TW" dirty="0" smtClean="0"/>
              <a:t>)==&gt; </a:t>
            </a:r>
            <a:r>
              <a:rPr lang="en-US" altLang="zh-TW" sz="2400" b="1" dirty="0" smtClean="0">
                <a:solidFill>
                  <a:srgbClr val="FF0000"/>
                </a:solidFill>
              </a:rPr>
              <a:t>true</a:t>
            </a:r>
          </a:p>
          <a:p>
            <a:pPr lvl="1"/>
            <a:r>
              <a:rPr lang="zh-TW" altLang="en-US" sz="2200" b="1" dirty="0" smtClean="0">
                <a:solidFill>
                  <a:srgbClr val="FF0000"/>
                </a:solidFill>
              </a:rPr>
              <a:t>原本是抓</a:t>
            </a:r>
            <a:r>
              <a:rPr lang="en-US" altLang="zh-TW" sz="2200" b="1" dirty="0" smtClean="0">
                <a:solidFill>
                  <a:srgbClr val="FF0000"/>
                </a:solidFill>
              </a:rPr>
              <a:t>name</a:t>
            </a:r>
            <a:r>
              <a:rPr lang="zh-TW" altLang="en-US" sz="2200" b="1" dirty="0" smtClean="0">
                <a:solidFill>
                  <a:srgbClr val="FF0000"/>
                </a:solidFill>
              </a:rPr>
              <a:t>跟</a:t>
            </a:r>
            <a:r>
              <a:rPr lang="en-US" altLang="zh-TW" sz="2200" b="1" dirty="0" smtClean="0">
                <a:solidFill>
                  <a:srgbClr val="FF0000"/>
                </a:solidFill>
              </a:rPr>
              <a:t>password</a:t>
            </a:r>
            <a:r>
              <a:rPr lang="zh-TW" altLang="en-US" sz="2200" b="1" dirty="0" smtClean="0">
                <a:solidFill>
                  <a:srgbClr val="FF0000"/>
                </a:solidFill>
              </a:rPr>
              <a:t>都對的那筆資料。</a:t>
            </a:r>
            <a:endParaRPr lang="en-US" altLang="zh-TW" sz="2200" b="1" dirty="0" smtClean="0">
              <a:solidFill>
                <a:srgbClr val="FF0000"/>
              </a:solidFill>
            </a:endParaRPr>
          </a:p>
          <a:p>
            <a:pPr lvl="1"/>
            <a:r>
              <a:rPr lang="zh-TW" altLang="en-US" sz="2200" b="1" dirty="0" smtClean="0">
                <a:solidFill>
                  <a:srgbClr val="FF0000"/>
                </a:solidFill>
              </a:rPr>
              <a:t>這樣注入可能</a:t>
            </a:r>
            <a:r>
              <a:rPr lang="zh-TW" altLang="en-US" sz="2200" b="1" dirty="0">
                <a:solidFill>
                  <a:srgbClr val="FF0000"/>
                </a:solidFill>
              </a:rPr>
              <a:t>會倒出所有</a:t>
            </a:r>
            <a:r>
              <a:rPr lang="zh-TW" altLang="en-US" sz="2200" b="1" dirty="0" smtClean="0">
                <a:solidFill>
                  <a:srgbClr val="FF0000"/>
                </a:solidFill>
              </a:rPr>
              <a:t>資料！</a:t>
            </a:r>
            <a:endParaRPr lang="en-US" altLang="zh-TW" sz="2200" b="1" dirty="0" smtClean="0">
              <a:solidFill>
                <a:srgbClr val="FF0000"/>
              </a:solidFill>
            </a:endParaRPr>
          </a:p>
          <a:p>
            <a:r>
              <a:rPr lang="zh-TW" altLang="en-US" dirty="0" smtClean="0"/>
              <a:t>以上</a:t>
            </a:r>
            <a:r>
              <a:rPr lang="zh-TW" altLang="en-US" dirty="0"/>
              <a:t>情況，輸入文字夾帶</a:t>
            </a:r>
            <a:r>
              <a:rPr lang="en-US" altLang="zh-TW" dirty="0"/>
              <a:t>SQL</a:t>
            </a:r>
            <a:r>
              <a:rPr lang="zh-TW" altLang="en-US" dirty="0"/>
              <a:t>指令內容，若是未做檢查處理，很有可能被組合成一個合法且有意義的</a:t>
            </a:r>
            <a:r>
              <a:rPr lang="en-US" altLang="zh-TW" dirty="0"/>
              <a:t>SQL</a:t>
            </a:r>
            <a:r>
              <a:rPr lang="zh-TW" altLang="en-US" dirty="0"/>
              <a:t>指令，讓資料庫做出完全不一樣的任務，造成被有心人士入侵或是破壞</a:t>
            </a:r>
          </a:p>
        </p:txBody>
      </p:sp>
    </p:spTree>
    <p:extLst>
      <p:ext uri="{BB962C8B-B14F-4D97-AF65-F5344CB8AC3E}">
        <p14:creationId xmlns:p14="http://schemas.microsoft.com/office/powerpoint/2010/main" val="40429140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PreparedStatement</a:t>
            </a:r>
            <a:r>
              <a:rPr lang="zh-TW" altLang="en-US" dirty="0" smtClean="0"/>
              <a:t>介面</a:t>
            </a:r>
            <a:endParaRPr lang="zh-TW" altLang="en-US" dirty="0"/>
          </a:p>
        </p:txBody>
      </p:sp>
      <p:sp>
        <p:nvSpPr>
          <p:cNvPr id="3" name="內容版面配置區 2"/>
          <p:cNvSpPr>
            <a:spLocks noGrp="1"/>
          </p:cNvSpPr>
          <p:nvPr>
            <p:ph idx="1"/>
          </p:nvPr>
        </p:nvSpPr>
        <p:spPr>
          <a:xfrm>
            <a:off x="677334" y="1930400"/>
            <a:ext cx="9351883" cy="3880773"/>
          </a:xfrm>
        </p:spPr>
        <p:txBody>
          <a:bodyPr/>
          <a:lstStyle/>
          <a:p>
            <a:r>
              <a:rPr lang="zh-TW" altLang="en-US" dirty="0" smtClean="0">
                <a:solidFill>
                  <a:srgbClr val="FF0000"/>
                </a:solidFill>
              </a:rPr>
              <a:t>可提高效率，同時避免</a:t>
            </a:r>
            <a:r>
              <a:rPr lang="en-US" altLang="zh-TW" dirty="0" smtClean="0">
                <a:solidFill>
                  <a:srgbClr val="FF0000"/>
                </a:solidFill>
              </a:rPr>
              <a:t>SQL</a:t>
            </a:r>
            <a:r>
              <a:rPr lang="zh-TW" altLang="en-US" dirty="0" smtClean="0">
                <a:solidFill>
                  <a:srgbClr val="FF0000"/>
                </a:solidFill>
              </a:rPr>
              <a:t>注入攻擊</a:t>
            </a:r>
            <a:endParaRPr lang="en-US" altLang="zh-TW" dirty="0"/>
          </a:p>
          <a:p>
            <a:r>
              <a:rPr lang="zh-TW" altLang="en-US" dirty="0" smtClean="0"/>
              <a:t>資料庫</a:t>
            </a:r>
            <a:r>
              <a:rPr lang="zh-TW" altLang="en-US" dirty="0"/>
              <a:t>可預先編譯</a:t>
            </a:r>
            <a:r>
              <a:rPr lang="en-US" altLang="zh-TW" dirty="0"/>
              <a:t>SQL</a:t>
            </a:r>
            <a:r>
              <a:rPr lang="zh-TW" altLang="en-US" dirty="0"/>
              <a:t>指令，執行效能較快，常用於需變數傳遞且重複執行的</a:t>
            </a:r>
            <a:r>
              <a:rPr lang="en-US" altLang="zh-TW" dirty="0"/>
              <a:t>SQL</a:t>
            </a:r>
            <a:r>
              <a:rPr lang="zh-TW" altLang="en-US" dirty="0"/>
              <a:t>指令</a:t>
            </a:r>
            <a:endParaRPr lang="en-US" altLang="zh-TW" dirty="0" smtClean="0"/>
          </a:p>
          <a:p>
            <a:endParaRPr lang="zh-TW" altLang="en-US" dirty="0"/>
          </a:p>
        </p:txBody>
      </p:sp>
      <p:sp>
        <p:nvSpPr>
          <p:cNvPr id="4" name="矩形 3"/>
          <p:cNvSpPr/>
          <p:nvPr/>
        </p:nvSpPr>
        <p:spPr>
          <a:xfrm>
            <a:off x="1293090" y="2699948"/>
            <a:ext cx="8552874" cy="3970318"/>
          </a:xfrm>
          <a:prstGeom prst="rect">
            <a:avLst/>
          </a:prstGeom>
          <a:solidFill>
            <a:schemeClr val="tx1">
              <a:lumMod val="95000"/>
              <a:lumOff val="5000"/>
            </a:schemeClr>
          </a:solidFill>
        </p:spPr>
        <p:txBody>
          <a:bodyPr wrap="square">
            <a:spAutoFit/>
          </a:bodyPr>
          <a:lstStyle/>
          <a:p>
            <a:r>
              <a:rPr lang="en-US" altLang="zh-TW" sz="1400" dirty="0">
                <a:solidFill>
                  <a:srgbClr val="80F2F6"/>
                </a:solidFill>
                <a:latin typeface="Courier New" panose="02070309020205020404" pitchFamily="49" charset="0"/>
              </a:rPr>
              <a:t>Connection</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con</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null</a:t>
            </a:r>
            <a:r>
              <a:rPr lang="en-US" altLang="zh-TW" sz="1400" dirty="0">
                <a:solidFill>
                  <a:srgbClr val="E6E6FA"/>
                </a:solidFill>
                <a:latin typeface="Courier New" panose="02070309020205020404" pitchFamily="49" charset="0"/>
              </a:rPr>
              <a:t>;</a:t>
            </a:r>
            <a:endParaRPr lang="en-US" altLang="zh-TW" sz="1400" dirty="0">
              <a:solidFill>
                <a:srgbClr val="D9E8F7"/>
              </a:solidFill>
              <a:latin typeface="Courier New" panose="02070309020205020404" pitchFamily="49" charset="0"/>
            </a:endParaRPr>
          </a:p>
          <a:p>
            <a:r>
              <a:rPr lang="en-US" altLang="zh-TW" sz="1400" dirty="0" err="1">
                <a:solidFill>
                  <a:srgbClr val="80F2F6"/>
                </a:solidFill>
                <a:latin typeface="Courier New" panose="02070309020205020404" pitchFamily="49" charset="0"/>
              </a:rPr>
              <a:t>PreparedStatement</a:t>
            </a:r>
            <a:r>
              <a:rPr lang="en-US" altLang="zh-TW" sz="1400" dirty="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pstmt</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null</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err="1">
                <a:solidFill>
                  <a:srgbClr val="80F2F6"/>
                </a:solidFill>
                <a:latin typeface="Courier New" panose="02070309020205020404" pitchFamily="49" charset="0"/>
              </a:rPr>
              <a:t>ResultSet</a:t>
            </a:r>
            <a:r>
              <a:rPr lang="en-US" altLang="zh-TW" sz="1400" dirty="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rs</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null</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CC6C1D"/>
                </a:solidFill>
                <a:latin typeface="Courier New" panose="02070309020205020404" pitchFamily="49" charset="0"/>
              </a:rPr>
              <a:t>try</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Class</a:t>
            </a:r>
            <a:r>
              <a:rPr lang="en-US" altLang="zh-TW" sz="1400" dirty="0" err="1" smtClean="0">
                <a:solidFill>
                  <a:srgbClr val="E6E6FA"/>
                </a:solidFill>
                <a:latin typeface="Courier New" panose="02070309020205020404" pitchFamily="49" charset="0"/>
              </a:rPr>
              <a:t>.</a:t>
            </a:r>
            <a:r>
              <a:rPr lang="en-US" altLang="zh-TW" sz="1400" i="1" dirty="0" err="1" smtClean="0">
                <a:solidFill>
                  <a:srgbClr val="96EC3F"/>
                </a:solidFill>
                <a:latin typeface="Courier New" panose="02070309020205020404" pitchFamily="49" charset="0"/>
              </a:rPr>
              <a:t>forName</a:t>
            </a:r>
            <a:r>
              <a:rPr lang="en-US" altLang="zh-TW" sz="1400" dirty="0" smtClean="0">
                <a:solidFill>
                  <a:srgbClr val="F9FAF4"/>
                </a:solidFill>
                <a:latin typeface="Courier New" panose="02070309020205020404" pitchFamily="49" charset="0"/>
              </a:rPr>
              <a:t>(</a:t>
            </a:r>
            <a:r>
              <a:rPr lang="en-US" altLang="zh-TW" sz="1400" b="1" i="1" dirty="0" smtClean="0">
                <a:solidFill>
                  <a:srgbClr val="8DDAF8"/>
                </a:solidFill>
                <a:latin typeface="Courier New" panose="02070309020205020404" pitchFamily="49" charset="0"/>
              </a:rPr>
              <a:t>Driver</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con</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1290C3"/>
                </a:solidFill>
                <a:latin typeface="Courier New" panose="02070309020205020404" pitchFamily="49" charset="0"/>
              </a:rPr>
              <a:t>DriverManager</a:t>
            </a:r>
            <a:r>
              <a:rPr lang="en-US" altLang="zh-TW" sz="1400" dirty="0" err="1">
                <a:solidFill>
                  <a:srgbClr val="E6E6FA"/>
                </a:solidFill>
                <a:latin typeface="Courier New" panose="02070309020205020404" pitchFamily="49" charset="0"/>
              </a:rPr>
              <a:t>.</a:t>
            </a:r>
            <a:r>
              <a:rPr lang="en-US" altLang="zh-TW" sz="1400" i="1" dirty="0" err="1">
                <a:solidFill>
                  <a:srgbClr val="96EC3F"/>
                </a:solidFill>
                <a:latin typeface="Courier New" panose="02070309020205020404" pitchFamily="49" charset="0"/>
              </a:rPr>
              <a:t>getConnection</a:t>
            </a:r>
            <a:r>
              <a:rPr lang="en-US" altLang="zh-TW" sz="1400" dirty="0">
                <a:solidFill>
                  <a:srgbClr val="F9FAF4"/>
                </a:solidFill>
                <a:latin typeface="Courier New" panose="02070309020205020404" pitchFamily="49" charset="0"/>
              </a:rPr>
              <a:t>(</a:t>
            </a:r>
            <a:r>
              <a:rPr lang="en-US" altLang="zh-TW" sz="1400" b="1" i="1" dirty="0">
                <a:solidFill>
                  <a:srgbClr val="8DDAF8"/>
                </a:solidFill>
                <a:latin typeface="Courier New" panose="02070309020205020404" pitchFamily="49" charset="0"/>
              </a:rPr>
              <a:t>URL</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b="1" i="1" dirty="0">
                <a:solidFill>
                  <a:srgbClr val="8DDAF8"/>
                </a:solidFill>
                <a:latin typeface="Courier New" panose="02070309020205020404" pitchFamily="49" charset="0"/>
              </a:rPr>
              <a:t>USER</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b="1" i="1" dirty="0">
                <a:solidFill>
                  <a:srgbClr val="8DDAF8"/>
                </a:solidFill>
                <a:latin typeface="Courier New" panose="02070309020205020404" pitchFamily="49" charset="0"/>
              </a:rPr>
              <a:t>PASSWORD</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String</a:t>
            </a:r>
            <a:r>
              <a:rPr lang="en-US" altLang="zh-TW" sz="1400" dirty="0" smtClean="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sql</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17C6A3"/>
                </a:solidFill>
                <a:latin typeface="Courier New" panose="02070309020205020404" pitchFamily="49" charset="0"/>
              </a:rPr>
              <a:t>		"</a:t>
            </a:r>
            <a:r>
              <a:rPr lang="en-US" altLang="zh-TW" sz="1400" dirty="0">
                <a:solidFill>
                  <a:srgbClr val="17C6A3"/>
                </a:solidFill>
                <a:latin typeface="Courier New" panose="02070309020205020404" pitchFamily="49" charset="0"/>
              </a:rPr>
              <a:t>select * from MEMBER where </a:t>
            </a:r>
            <a:r>
              <a:rPr lang="en-US" altLang="zh-TW" sz="1400" dirty="0" err="1">
                <a:solidFill>
                  <a:srgbClr val="17C6A3"/>
                </a:solidFill>
                <a:latin typeface="Courier New" panose="02070309020205020404" pitchFamily="49" charset="0"/>
              </a:rPr>
              <a:t>UserName</a:t>
            </a:r>
            <a:r>
              <a:rPr lang="en-US" altLang="zh-TW" sz="1400" dirty="0">
                <a:solidFill>
                  <a:srgbClr val="17C6A3"/>
                </a:solidFill>
                <a:latin typeface="Courier New" panose="02070309020205020404" pitchFamily="49" charset="0"/>
              </a:rPr>
              <a:t> = ? and </a:t>
            </a:r>
            <a:r>
              <a:rPr lang="en-US" altLang="zh-TW" sz="1400" dirty="0" err="1">
                <a:solidFill>
                  <a:srgbClr val="17C6A3"/>
                </a:solidFill>
                <a:latin typeface="Courier New" panose="02070309020205020404" pitchFamily="49" charset="0"/>
              </a:rPr>
              <a:t>UserPassword</a:t>
            </a:r>
            <a:r>
              <a:rPr lang="en-US" altLang="zh-TW" sz="1400" dirty="0">
                <a:solidFill>
                  <a:srgbClr val="17C6A3"/>
                </a:solidFill>
                <a:latin typeface="Courier New" panose="02070309020205020404" pitchFamily="49" charset="0"/>
              </a:rPr>
              <a:t> = ?"</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pstmt</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con</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prepareStatement</a:t>
            </a:r>
            <a:r>
              <a:rPr lang="en-US" altLang="zh-TW" sz="1400" dirty="0">
                <a:solidFill>
                  <a:srgbClr val="F9FAF4"/>
                </a:solidFill>
                <a:latin typeface="Courier New" panose="02070309020205020404" pitchFamily="49" charset="0"/>
              </a:rPr>
              <a:t>(</a:t>
            </a:r>
            <a:r>
              <a:rPr lang="en-US" altLang="zh-TW" sz="1400" dirty="0" err="1">
                <a:solidFill>
                  <a:srgbClr val="F3EC79"/>
                </a:solidFill>
                <a:latin typeface="Courier New" panose="02070309020205020404" pitchFamily="49" charset="0"/>
              </a:rPr>
              <a:t>sql</a:t>
            </a:r>
            <a:r>
              <a:rPr lang="en-US" altLang="zh-TW" sz="1400" dirty="0" smtClean="0">
                <a:solidFill>
                  <a:srgbClr val="F9FAF4"/>
                </a:solidFill>
                <a:latin typeface="Courier New" panose="02070309020205020404" pitchFamily="49" charset="0"/>
              </a:rPr>
              <a:t>)</a:t>
            </a:r>
            <a:r>
              <a:rPr lang="en-US" altLang="zh-TW" sz="1400" dirty="0" smtClean="0">
                <a:solidFill>
                  <a:srgbClr val="E6E6FA"/>
                </a:solidFill>
                <a:latin typeface="Courier New" panose="02070309020205020404" pitchFamily="49" charset="0"/>
              </a:rPr>
              <a:t>;</a:t>
            </a:r>
          </a:p>
          <a:p>
            <a:r>
              <a:rPr lang="en-US" altLang="zh-TW" sz="1400" dirty="0" smtClean="0">
                <a:solidFill>
                  <a:srgbClr val="CCCCCC"/>
                </a:solidFill>
                <a:latin typeface="Courier New" panose="02070309020205020404" pitchFamily="49" charset="0"/>
              </a:rPr>
              <a:t> </a:t>
            </a:r>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pstmt</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setString</a:t>
            </a:r>
            <a:r>
              <a:rPr lang="en-US" altLang="zh-TW" sz="1400" dirty="0" smtClean="0">
                <a:solidFill>
                  <a:srgbClr val="F9FAF4"/>
                </a:solidFill>
                <a:latin typeface="Courier New" panose="02070309020205020404" pitchFamily="49" charset="0"/>
              </a:rPr>
              <a:t>(</a:t>
            </a:r>
            <a:r>
              <a:rPr lang="en-US" altLang="zh-TW" sz="1400" dirty="0" smtClean="0">
                <a:solidFill>
                  <a:srgbClr val="6897BB"/>
                </a:solidFill>
                <a:latin typeface="Courier New" panose="02070309020205020404" pitchFamily="49" charset="0"/>
              </a:rPr>
              <a:t>1</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17C6A3"/>
                </a:solidFill>
                <a:latin typeface="Courier New" panose="02070309020205020404" pitchFamily="49" charset="0"/>
              </a:rPr>
              <a:t>"David"</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808080"/>
                </a:solidFill>
                <a:latin typeface="Courier New" panose="02070309020205020404" pitchFamily="49" charset="0"/>
              </a:rPr>
              <a:t>// </a:t>
            </a:r>
            <a:r>
              <a:rPr lang="zh-TW" altLang="en-US" sz="1400" dirty="0">
                <a:solidFill>
                  <a:srgbClr val="808080"/>
                </a:solidFill>
                <a:latin typeface="Courier New" panose="02070309020205020404" pitchFamily="49" charset="0"/>
              </a:rPr>
              <a:t>對索引值</a:t>
            </a:r>
            <a:r>
              <a:rPr lang="en-US" altLang="zh-TW" sz="1400" dirty="0">
                <a:solidFill>
                  <a:srgbClr val="808080"/>
                </a:solidFill>
                <a:latin typeface="Courier New" panose="02070309020205020404" pitchFamily="49" charset="0"/>
              </a:rPr>
              <a:t>1</a:t>
            </a:r>
            <a:r>
              <a:rPr lang="zh-TW" altLang="en-US" sz="1400" dirty="0">
                <a:solidFill>
                  <a:srgbClr val="808080"/>
                </a:solidFill>
                <a:latin typeface="Courier New" panose="02070309020205020404" pitchFamily="49" charset="0"/>
              </a:rPr>
              <a:t>進行給值 </a:t>
            </a:r>
            <a:r>
              <a:rPr lang="en-US" altLang="zh-TW" sz="1400" dirty="0" err="1">
                <a:solidFill>
                  <a:srgbClr val="808080"/>
                </a:solidFill>
                <a:latin typeface="Courier New" panose="02070309020205020404" pitchFamily="49" charset="0"/>
              </a:rPr>
              <a:t>UserName</a:t>
            </a:r>
            <a:r>
              <a:rPr lang="en-US" altLang="zh-TW" sz="1400" dirty="0">
                <a:solidFill>
                  <a:srgbClr val="808080"/>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pstmt</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setString</a:t>
            </a:r>
            <a:r>
              <a:rPr lang="en-US" altLang="zh-TW" sz="1400" dirty="0" smtClean="0">
                <a:solidFill>
                  <a:srgbClr val="F9FAF4"/>
                </a:solidFill>
                <a:latin typeface="Courier New" panose="02070309020205020404" pitchFamily="49" charset="0"/>
              </a:rPr>
              <a:t>(</a:t>
            </a:r>
            <a:r>
              <a:rPr lang="en-US" altLang="zh-TW" sz="1400" dirty="0" smtClean="0">
                <a:solidFill>
                  <a:srgbClr val="6897BB"/>
                </a:solidFill>
                <a:latin typeface="Courier New" panose="02070309020205020404" pitchFamily="49" charset="0"/>
              </a:rPr>
              <a:t>2</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17C6A3"/>
                </a:solidFill>
                <a:latin typeface="Courier New" panose="02070309020205020404" pitchFamily="49" charset="0"/>
              </a:rPr>
              <a:t>"123456"</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808080"/>
                </a:solidFill>
                <a:latin typeface="Courier New" panose="02070309020205020404" pitchFamily="49" charset="0"/>
              </a:rPr>
              <a:t>// </a:t>
            </a:r>
            <a:r>
              <a:rPr lang="zh-TW" altLang="en-US" sz="1400" dirty="0">
                <a:solidFill>
                  <a:srgbClr val="808080"/>
                </a:solidFill>
                <a:latin typeface="Courier New" panose="02070309020205020404" pitchFamily="49" charset="0"/>
              </a:rPr>
              <a:t>對索引值</a:t>
            </a:r>
            <a:r>
              <a:rPr lang="en-US" altLang="zh-TW" sz="1400" dirty="0">
                <a:solidFill>
                  <a:srgbClr val="808080"/>
                </a:solidFill>
                <a:latin typeface="Courier New" panose="02070309020205020404" pitchFamily="49" charset="0"/>
              </a:rPr>
              <a:t>2</a:t>
            </a:r>
            <a:r>
              <a:rPr lang="zh-TW" altLang="en-US" sz="1400" dirty="0">
                <a:solidFill>
                  <a:srgbClr val="808080"/>
                </a:solidFill>
                <a:latin typeface="Courier New" panose="02070309020205020404" pitchFamily="49" charset="0"/>
              </a:rPr>
              <a:t>進行給值 </a:t>
            </a:r>
            <a:r>
              <a:rPr lang="en-US" altLang="zh-TW" sz="1400" dirty="0" err="1">
                <a:solidFill>
                  <a:srgbClr val="808080"/>
                </a:solidFill>
                <a:latin typeface="Courier New" panose="02070309020205020404" pitchFamily="49" charset="0"/>
              </a:rPr>
              <a:t>UserPassword</a:t>
            </a:r>
            <a:r>
              <a:rPr lang="en-US" altLang="zh-TW" sz="1400" dirty="0">
                <a:solidFill>
                  <a:srgbClr val="808080"/>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rs</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pstmt</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executeQuery</a:t>
            </a:r>
            <a:r>
              <a:rPr lang="en-US" altLang="zh-TW" sz="1400" dirty="0">
                <a:solidFill>
                  <a:srgbClr val="F9FAF4"/>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808080"/>
                </a:solidFill>
                <a:latin typeface="Courier New" panose="02070309020205020404" pitchFamily="49" charset="0"/>
              </a:rPr>
              <a:t>// </a:t>
            </a:r>
            <a:r>
              <a:rPr lang="zh-TW" altLang="en-US" sz="1400" dirty="0">
                <a:solidFill>
                  <a:srgbClr val="808080"/>
                </a:solidFill>
                <a:latin typeface="Courier New" panose="02070309020205020404" pitchFamily="49" charset="0"/>
              </a:rPr>
              <a:t>執行查詢</a:t>
            </a:r>
            <a:endParaRPr lang="zh-TW" altLang="en-US"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while</a:t>
            </a:r>
            <a:r>
              <a:rPr lang="en-US" altLang="zh-TW" sz="1400" dirty="0" smtClean="0">
                <a:solidFill>
                  <a:srgbClr val="F9FAF4"/>
                </a:solidFill>
                <a:latin typeface="Courier New" panose="02070309020205020404" pitchFamily="49" charset="0"/>
              </a:rPr>
              <a:t>(</a:t>
            </a:r>
            <a:r>
              <a:rPr lang="en-US" altLang="zh-TW" sz="1400" dirty="0" err="1" smtClean="0">
                <a:solidFill>
                  <a:srgbClr val="F3EC79"/>
                </a:solidFill>
                <a:latin typeface="Courier New" panose="02070309020205020404" pitchFamily="49" charset="0"/>
              </a:rPr>
              <a:t>rs</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next</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System</a:t>
            </a:r>
            <a:r>
              <a:rPr lang="en-US" altLang="zh-TW" sz="1400" dirty="0" err="1" smtClean="0">
                <a:solidFill>
                  <a:srgbClr val="E6E6FA"/>
                </a:solidFill>
                <a:latin typeface="Courier New" panose="02070309020205020404" pitchFamily="49" charset="0"/>
              </a:rPr>
              <a:t>.</a:t>
            </a:r>
            <a:r>
              <a:rPr lang="en-US" altLang="zh-TW" sz="1400" b="1" i="1" dirty="0" err="1" smtClean="0">
                <a:solidFill>
                  <a:srgbClr val="8DDAF8"/>
                </a:solidFill>
                <a:latin typeface="Courier New" panose="02070309020205020404" pitchFamily="49" charset="0"/>
              </a:rPr>
              <a:t>out</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println</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a:t>
            </a:r>
            <a:r>
              <a:rPr lang="en-US" altLang="zh-TW" sz="1400" dirty="0" err="1">
                <a:solidFill>
                  <a:srgbClr val="17C6A3"/>
                </a:solidFill>
                <a:latin typeface="Courier New" panose="02070309020205020404" pitchFamily="49" charset="0"/>
              </a:rPr>
              <a:t>UserID</a:t>
            </a:r>
            <a:r>
              <a:rPr lang="en-US" altLang="zh-TW" sz="1400" dirty="0">
                <a:solidFill>
                  <a:srgbClr val="17C6A3"/>
                </a:solidFill>
                <a:latin typeface="Courier New" panose="02070309020205020404" pitchFamily="49" charset="0"/>
              </a:rPr>
              <a:t>: "</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rs</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getInt</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"ID"</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System</a:t>
            </a:r>
            <a:r>
              <a:rPr lang="en-US" altLang="zh-TW" sz="1400" dirty="0" err="1" smtClean="0">
                <a:solidFill>
                  <a:srgbClr val="E6E6FA"/>
                </a:solidFill>
                <a:latin typeface="Courier New" panose="02070309020205020404" pitchFamily="49" charset="0"/>
              </a:rPr>
              <a:t>.</a:t>
            </a:r>
            <a:r>
              <a:rPr lang="en-US" altLang="zh-TW" sz="1400" b="1" i="1" dirty="0" err="1" smtClean="0">
                <a:solidFill>
                  <a:srgbClr val="8DDAF8"/>
                </a:solidFill>
                <a:latin typeface="Courier New" panose="02070309020205020404" pitchFamily="49" charset="0"/>
              </a:rPr>
              <a:t>out</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println</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a:t>
            </a:r>
            <a:r>
              <a:rPr lang="en-US" altLang="zh-TW" sz="1400" dirty="0" err="1">
                <a:solidFill>
                  <a:srgbClr val="17C6A3"/>
                </a:solidFill>
                <a:latin typeface="Courier New" panose="02070309020205020404" pitchFamily="49" charset="0"/>
              </a:rPr>
              <a:t>UserName</a:t>
            </a:r>
            <a:r>
              <a:rPr lang="en-US" altLang="zh-TW" sz="1400" dirty="0">
                <a:solidFill>
                  <a:srgbClr val="17C6A3"/>
                </a:solidFill>
                <a:latin typeface="Courier New" panose="02070309020205020404" pitchFamily="49" charset="0"/>
              </a:rPr>
              <a:t>: "</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rs</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getString</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"NAME"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System</a:t>
            </a:r>
            <a:r>
              <a:rPr lang="en-US" altLang="zh-TW" sz="1400" dirty="0" err="1" smtClean="0">
                <a:solidFill>
                  <a:srgbClr val="E6E6FA"/>
                </a:solidFill>
                <a:latin typeface="Courier New" panose="02070309020205020404" pitchFamily="49" charset="0"/>
              </a:rPr>
              <a:t>.</a:t>
            </a:r>
            <a:r>
              <a:rPr lang="en-US" altLang="zh-TW" sz="1400" b="1" i="1" dirty="0" err="1" smtClean="0">
                <a:solidFill>
                  <a:srgbClr val="8DDAF8"/>
                </a:solidFill>
                <a:latin typeface="Courier New" panose="02070309020205020404" pitchFamily="49" charset="0"/>
              </a:rPr>
              <a:t>out</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println</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a:t>
            </a:r>
            <a:r>
              <a:rPr lang="en-US" altLang="zh-TW" sz="1400" dirty="0" err="1">
                <a:solidFill>
                  <a:srgbClr val="17C6A3"/>
                </a:solidFill>
                <a:latin typeface="Courier New" panose="02070309020205020404" pitchFamily="49" charset="0"/>
              </a:rPr>
              <a:t>UserPassword</a:t>
            </a:r>
            <a:r>
              <a:rPr lang="en-US" altLang="zh-TW" sz="1400" dirty="0">
                <a:solidFill>
                  <a:srgbClr val="17C6A3"/>
                </a:solidFill>
                <a:latin typeface="Courier New" panose="02070309020205020404" pitchFamily="49" charset="0"/>
              </a:rPr>
              <a:t>: "</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rs</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getString</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"PASSWORD"</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p>
          <a:p>
            <a:r>
              <a:rPr lang="en-US" altLang="zh-TW" sz="1400" dirty="0" smtClean="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p:txBody>
      </p:sp>
    </p:spTree>
    <p:extLst>
      <p:ext uri="{BB962C8B-B14F-4D97-AF65-F5344CB8AC3E}">
        <p14:creationId xmlns:p14="http://schemas.microsoft.com/office/powerpoint/2010/main" val="3466960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PreparedStatement</a:t>
            </a:r>
            <a:r>
              <a:rPr lang="zh-TW" altLang="en-US" dirty="0" smtClean="0"/>
              <a:t>介面</a:t>
            </a:r>
            <a:r>
              <a:rPr lang="en-US" altLang="zh-TW" dirty="0" smtClean="0"/>
              <a:t>(</a:t>
            </a:r>
            <a:r>
              <a:rPr lang="zh-TW" altLang="en-US" dirty="0" smtClean="0"/>
              <a:t>續</a:t>
            </a:r>
            <a:r>
              <a:rPr lang="en-US" altLang="zh-TW" dirty="0" smtClean="0"/>
              <a:t>)</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a:t>資料庫會將</a:t>
            </a:r>
            <a:r>
              <a:rPr lang="en-US" altLang="zh-TW" dirty="0"/>
              <a:t>SQL</a:t>
            </a:r>
            <a:r>
              <a:rPr lang="zh-TW" altLang="en-US" dirty="0"/>
              <a:t>指令預先編譯，可避免資料庫重複解析同一個</a:t>
            </a:r>
            <a:r>
              <a:rPr lang="en-US" altLang="zh-TW" dirty="0"/>
              <a:t>SQL</a:t>
            </a:r>
            <a:r>
              <a:rPr lang="zh-TW" altLang="en-US" dirty="0"/>
              <a:t>指令，執行效能</a:t>
            </a:r>
            <a:r>
              <a:rPr lang="zh-TW" altLang="en-US" dirty="0" smtClean="0"/>
              <a:t>較好</a:t>
            </a:r>
            <a:endParaRPr lang="en-US" altLang="zh-TW" dirty="0" smtClean="0"/>
          </a:p>
          <a:p>
            <a:pPr lvl="1"/>
            <a:r>
              <a:rPr lang="zh-TW" altLang="en-US" dirty="0" smtClean="0"/>
              <a:t>因為</a:t>
            </a:r>
            <a:r>
              <a:rPr lang="zh-TW" altLang="en-US" dirty="0"/>
              <a:t>可以動態處理</a:t>
            </a:r>
            <a:r>
              <a:rPr lang="en-US" altLang="zh-TW" dirty="0"/>
              <a:t>SQL</a:t>
            </a:r>
            <a:r>
              <a:rPr lang="zh-TW" altLang="en-US" dirty="0"/>
              <a:t>指令，可避免</a:t>
            </a:r>
            <a:r>
              <a:rPr lang="en-US" altLang="zh-TW" dirty="0"/>
              <a:t>SQL </a:t>
            </a:r>
            <a:r>
              <a:rPr lang="en-US" altLang="zh-TW" dirty="0" smtClean="0"/>
              <a:t>Injection</a:t>
            </a:r>
          </a:p>
          <a:p>
            <a:pPr lvl="1"/>
            <a:r>
              <a:rPr lang="zh-TW" altLang="en-US" dirty="0" smtClean="0"/>
              <a:t>因為</a:t>
            </a:r>
            <a:r>
              <a:rPr lang="zh-TW" altLang="en-US" dirty="0"/>
              <a:t>先將部分</a:t>
            </a:r>
            <a:r>
              <a:rPr lang="en-US" altLang="zh-TW" dirty="0"/>
              <a:t>SQL</a:t>
            </a:r>
            <a:r>
              <a:rPr lang="zh-TW" altLang="en-US" dirty="0"/>
              <a:t>指令交給資料庫做編譯處理，等拿到輸入的資料，就無法組合成有意義的</a:t>
            </a:r>
            <a:r>
              <a:rPr lang="en-US" altLang="zh-TW" dirty="0"/>
              <a:t>SQL</a:t>
            </a:r>
            <a:r>
              <a:rPr lang="zh-TW" altLang="en-US" dirty="0"/>
              <a:t>指令，避免</a:t>
            </a:r>
            <a:r>
              <a:rPr lang="en-US" altLang="zh-TW" dirty="0"/>
              <a:t>SQL </a:t>
            </a:r>
            <a:r>
              <a:rPr lang="en-US" altLang="zh-TW" dirty="0" smtClean="0"/>
              <a:t>Injection</a:t>
            </a:r>
          </a:p>
          <a:p>
            <a:r>
              <a:rPr lang="zh-TW" altLang="en-US" dirty="0" smtClean="0"/>
              <a:t>對</a:t>
            </a:r>
            <a:r>
              <a:rPr lang="en-US" altLang="zh-TW" dirty="0"/>
              <a:t>SQL</a:t>
            </a:r>
            <a:r>
              <a:rPr lang="zh-TW" altLang="en-US" dirty="0"/>
              <a:t>指令裡，未知或是需要動態改變的參數設定為</a:t>
            </a:r>
            <a:r>
              <a:rPr lang="en-US" altLang="zh-TW" dirty="0"/>
              <a:t>" ? "</a:t>
            </a:r>
            <a:r>
              <a:rPr lang="zh-TW" altLang="en-US" dirty="0"/>
              <a:t>，並在每次執行時，對 </a:t>
            </a:r>
            <a:r>
              <a:rPr lang="en-US" altLang="zh-TW" dirty="0"/>
              <a:t>? </a:t>
            </a:r>
            <a:r>
              <a:rPr lang="zh-TW" altLang="en-US" dirty="0"/>
              <a:t>置入不同的值，透過</a:t>
            </a:r>
            <a:r>
              <a:rPr lang="en-US" altLang="zh-TW" dirty="0" err="1"/>
              <a:t>setType</a:t>
            </a:r>
            <a:r>
              <a:rPr lang="en-US" altLang="zh-TW" dirty="0"/>
              <a:t>(</a:t>
            </a:r>
            <a:r>
              <a:rPr lang="en-US" altLang="zh-TW" dirty="0" err="1"/>
              <a:t>int</a:t>
            </a:r>
            <a:r>
              <a:rPr lang="en-US" altLang="zh-TW" dirty="0"/>
              <a:t> index, Type value)</a:t>
            </a:r>
            <a:r>
              <a:rPr lang="zh-TW" altLang="en-US" dirty="0"/>
              <a:t>提供參</a:t>
            </a:r>
            <a:r>
              <a:rPr lang="zh-TW" altLang="en-US" dirty="0" smtClean="0"/>
              <a:t>數值</a:t>
            </a:r>
            <a:endParaRPr lang="en-US" altLang="zh-TW" dirty="0" smtClean="0"/>
          </a:p>
          <a:p>
            <a:pPr lvl="1"/>
            <a:r>
              <a:rPr lang="en-US" altLang="zh-TW" dirty="0" smtClean="0"/>
              <a:t>? </a:t>
            </a:r>
            <a:r>
              <a:rPr lang="zh-TW" altLang="en-US" dirty="0"/>
              <a:t>的索引值從 </a:t>
            </a:r>
            <a:r>
              <a:rPr lang="en-US" altLang="zh-TW" dirty="0"/>
              <a:t>1 </a:t>
            </a:r>
            <a:r>
              <a:rPr lang="zh-TW" altLang="en-US" dirty="0" smtClean="0"/>
              <a:t>開始</a:t>
            </a:r>
            <a:endParaRPr lang="en-US" altLang="zh-TW" dirty="0" smtClean="0"/>
          </a:p>
          <a:p>
            <a:r>
              <a:rPr lang="en-US" altLang="zh-TW" dirty="0" err="1" smtClean="0"/>
              <a:t>PreparedStatement</a:t>
            </a:r>
            <a:r>
              <a:rPr lang="zh-TW" altLang="en-US" dirty="0"/>
              <a:t>執行動態</a:t>
            </a:r>
            <a:r>
              <a:rPr lang="en-US" altLang="zh-TW" dirty="0"/>
              <a:t>SQL</a:t>
            </a:r>
            <a:r>
              <a:rPr lang="zh-TW" altLang="en-US" dirty="0"/>
              <a:t>指令的兩個</a:t>
            </a:r>
            <a:r>
              <a:rPr lang="zh-TW" altLang="en-US" dirty="0" smtClean="0"/>
              <a:t>方法</a:t>
            </a:r>
            <a:endParaRPr lang="en-US" altLang="zh-TW" dirty="0" smtClean="0"/>
          </a:p>
          <a:p>
            <a:pPr lvl="1"/>
            <a:r>
              <a:rPr lang="en-US" altLang="zh-TW" dirty="0" err="1" smtClean="0"/>
              <a:t>ResultSet</a:t>
            </a:r>
            <a:r>
              <a:rPr lang="en-US" altLang="zh-TW" dirty="0" smtClean="0"/>
              <a:t> </a:t>
            </a:r>
            <a:r>
              <a:rPr lang="en-US" altLang="zh-TW" dirty="0" err="1"/>
              <a:t>excuteQuery</a:t>
            </a:r>
            <a:r>
              <a:rPr lang="en-US" altLang="zh-TW" dirty="0" smtClean="0"/>
              <a:t>();</a:t>
            </a:r>
          </a:p>
          <a:p>
            <a:pPr lvl="1"/>
            <a:r>
              <a:rPr lang="en-US" altLang="zh-TW" dirty="0" err="1" smtClean="0"/>
              <a:t>int</a:t>
            </a:r>
            <a:r>
              <a:rPr lang="en-US" altLang="zh-TW" dirty="0" smtClean="0"/>
              <a:t> </a:t>
            </a:r>
            <a:r>
              <a:rPr lang="en-US" altLang="zh-TW" dirty="0" err="1"/>
              <a:t>excuteUpdate</a:t>
            </a:r>
            <a:r>
              <a:rPr lang="en-US" altLang="zh-TW" dirty="0" smtClean="0"/>
              <a:t>();</a:t>
            </a:r>
          </a:p>
          <a:p>
            <a:r>
              <a:rPr lang="zh-TW" altLang="en-US" dirty="0" smtClean="0"/>
              <a:t>使用</a:t>
            </a:r>
            <a:r>
              <a:rPr lang="en-US" altLang="zh-TW" dirty="0" err="1"/>
              <a:t>PreparedStatement</a:t>
            </a:r>
            <a:r>
              <a:rPr lang="zh-TW" altLang="en-US" dirty="0"/>
              <a:t>做執行呼叫時就不必再傳參數，因為</a:t>
            </a:r>
            <a:r>
              <a:rPr lang="en-US" altLang="zh-TW" dirty="0"/>
              <a:t>SQL</a:t>
            </a:r>
            <a:r>
              <a:rPr lang="zh-TW" altLang="en-US" dirty="0"/>
              <a:t>指令已經預先交給資料庫處理了</a:t>
            </a:r>
          </a:p>
        </p:txBody>
      </p:sp>
    </p:spTree>
    <p:extLst>
      <p:ext uri="{BB962C8B-B14F-4D97-AF65-F5344CB8AC3E}">
        <p14:creationId xmlns:p14="http://schemas.microsoft.com/office/powerpoint/2010/main" val="30147985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效能更高</a:t>
            </a:r>
            <a:r>
              <a:rPr lang="en-US" altLang="zh-TW" dirty="0" smtClean="0"/>
              <a:t/>
            </a:r>
            <a:br>
              <a:rPr lang="en-US" altLang="zh-TW" dirty="0" smtClean="0"/>
            </a:br>
            <a:r>
              <a:rPr lang="en-US" altLang="zh-TW" dirty="0" smtClean="0"/>
              <a:t>		</a:t>
            </a:r>
            <a:r>
              <a:rPr lang="zh-TW" altLang="en-US" dirty="0" smtClean="0"/>
              <a:t>預</a:t>
            </a:r>
            <a:r>
              <a:rPr lang="zh-TW" altLang="en-US" dirty="0"/>
              <a:t>存程序 </a:t>
            </a:r>
            <a:r>
              <a:rPr lang="en-US" altLang="zh-TW" dirty="0"/>
              <a:t>( </a:t>
            </a:r>
            <a:r>
              <a:rPr lang="en-US" altLang="zh-TW" dirty="0" err="1"/>
              <a:t>CallableStatement</a:t>
            </a:r>
            <a:r>
              <a:rPr lang="en-US" altLang="zh-TW" dirty="0"/>
              <a:t> )</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909270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預存程序 </a:t>
            </a:r>
            <a:r>
              <a:rPr lang="en-US" altLang="zh-TW" dirty="0"/>
              <a:t>( </a:t>
            </a:r>
            <a:r>
              <a:rPr lang="en-US" altLang="zh-TW" dirty="0" err="1"/>
              <a:t>CallableStatement</a:t>
            </a:r>
            <a:r>
              <a:rPr lang="en-US" altLang="zh-TW" dirty="0"/>
              <a:t> )</a:t>
            </a:r>
            <a:endParaRPr lang="zh-TW" altLang="en-US" dirty="0"/>
          </a:p>
        </p:txBody>
      </p:sp>
      <p:sp>
        <p:nvSpPr>
          <p:cNvPr id="3" name="內容版面配置區 2"/>
          <p:cNvSpPr>
            <a:spLocks noGrp="1"/>
          </p:cNvSpPr>
          <p:nvPr>
            <p:ph idx="1"/>
          </p:nvPr>
        </p:nvSpPr>
        <p:spPr>
          <a:xfrm>
            <a:off x="677334" y="2160589"/>
            <a:ext cx="9381066" cy="3880773"/>
          </a:xfrm>
        </p:spPr>
        <p:txBody>
          <a:bodyPr/>
          <a:lstStyle/>
          <a:p>
            <a:r>
              <a:rPr lang="zh-TW" altLang="en-US" dirty="0"/>
              <a:t>此部分內容大多由資料庫開發人員</a:t>
            </a:r>
            <a:r>
              <a:rPr lang="zh-TW" altLang="en-US" dirty="0" smtClean="0"/>
              <a:t>撰寫</a:t>
            </a:r>
            <a:endParaRPr lang="en-US" altLang="zh-TW" dirty="0" smtClean="0"/>
          </a:p>
          <a:p>
            <a:r>
              <a:rPr lang="zh-TW" altLang="en-US" dirty="0"/>
              <a:t>繼承</a:t>
            </a:r>
            <a:r>
              <a:rPr lang="en-US" altLang="zh-TW" dirty="0" err="1"/>
              <a:t>PreparedStatement</a:t>
            </a:r>
            <a:r>
              <a:rPr lang="zh-TW" altLang="en-US" dirty="0"/>
              <a:t>介面，所以也有動態參數功能</a:t>
            </a:r>
            <a:r>
              <a:rPr lang="en-US" altLang="zh-TW" dirty="0"/>
              <a:t>(</a:t>
            </a:r>
            <a:r>
              <a:rPr lang="zh-TW" altLang="en-US" dirty="0" smtClean="0"/>
              <a:t>搭配</a:t>
            </a:r>
            <a:r>
              <a:rPr lang="en-US" altLang="zh-TW" dirty="0" smtClean="0"/>
              <a:t>“ </a:t>
            </a:r>
            <a:r>
              <a:rPr lang="en-US" altLang="zh-TW" dirty="0"/>
              <a:t>? </a:t>
            </a:r>
            <a:r>
              <a:rPr lang="en-US" altLang="zh-TW" dirty="0" smtClean="0"/>
              <a:t>”)</a:t>
            </a:r>
          </a:p>
          <a:p>
            <a:r>
              <a:rPr lang="en-US" altLang="zh-TW" dirty="0" err="1" smtClean="0"/>
              <a:t>CallableStatement</a:t>
            </a:r>
            <a:r>
              <a:rPr lang="en-US" altLang="zh-TW" dirty="0" smtClean="0"/>
              <a:t> </a:t>
            </a:r>
            <a:r>
              <a:rPr lang="en-US" altLang="zh-TW" dirty="0" err="1"/>
              <a:t>prepareCall</a:t>
            </a:r>
            <a:r>
              <a:rPr lang="en-US" altLang="zh-TW" dirty="0"/>
              <a:t>(String </a:t>
            </a:r>
            <a:r>
              <a:rPr lang="en-US" altLang="zh-TW" dirty="0" err="1"/>
              <a:t>sql</a:t>
            </a:r>
            <a:r>
              <a:rPr lang="en-US" altLang="zh-TW" dirty="0"/>
              <a:t>)</a:t>
            </a:r>
            <a:r>
              <a:rPr lang="zh-TW" altLang="en-US" dirty="0"/>
              <a:t>：使用預存程序</a:t>
            </a:r>
            <a:r>
              <a:rPr lang="en-US" altLang="zh-TW" dirty="0"/>
              <a:t>(stored procedure)</a:t>
            </a:r>
            <a:r>
              <a:rPr lang="zh-TW" altLang="en-US" dirty="0"/>
              <a:t>，預存程序已事先內建在資料庫中，通常比預先編輯的</a:t>
            </a:r>
            <a:r>
              <a:rPr lang="zh-TW" altLang="en-US" dirty="0" smtClean="0"/>
              <a:t>效能佳</a:t>
            </a:r>
            <a:endParaRPr lang="en-US" altLang="zh-TW" dirty="0" smtClean="0"/>
          </a:p>
          <a:p>
            <a:r>
              <a:rPr lang="zh-TW" altLang="en-US" dirty="0"/>
              <a:t>預存程序</a:t>
            </a:r>
            <a:r>
              <a:rPr lang="en-US" altLang="zh-TW" dirty="0"/>
              <a:t>(stored procedure)</a:t>
            </a:r>
            <a:r>
              <a:rPr lang="zh-TW" altLang="en-US" dirty="0"/>
              <a:t>在應用程式執行前，已事先編譯好在資料庫裡，因此</a:t>
            </a:r>
            <a:r>
              <a:rPr lang="zh-TW" altLang="en-US" dirty="0" smtClean="0">
                <a:solidFill>
                  <a:srgbClr val="0070C0"/>
                </a:solidFill>
              </a:rPr>
              <a:t>預</a:t>
            </a:r>
            <a:r>
              <a:rPr lang="zh-TW" altLang="en-US" dirty="0">
                <a:solidFill>
                  <a:srgbClr val="0070C0"/>
                </a:solidFill>
              </a:rPr>
              <a:t>存</a:t>
            </a:r>
            <a:r>
              <a:rPr lang="zh-TW" altLang="en-US" dirty="0" smtClean="0">
                <a:solidFill>
                  <a:srgbClr val="0070C0"/>
                </a:solidFill>
              </a:rPr>
              <a:t>程序</a:t>
            </a:r>
            <a:r>
              <a:rPr lang="zh-TW" altLang="en-US" dirty="0">
                <a:solidFill>
                  <a:srgbClr val="0070C0"/>
                </a:solidFill>
              </a:rPr>
              <a:t>的效能一般比預先編譯的敘述</a:t>
            </a:r>
            <a:r>
              <a:rPr lang="zh-TW" altLang="en-US" dirty="0" smtClean="0">
                <a:solidFill>
                  <a:srgbClr val="0070C0"/>
                </a:solidFill>
              </a:rPr>
              <a:t>快</a:t>
            </a:r>
            <a:endParaRPr lang="en-US" altLang="zh-TW" dirty="0" smtClean="0">
              <a:solidFill>
                <a:srgbClr val="0070C0"/>
              </a:solidFill>
            </a:endParaRPr>
          </a:p>
          <a:p>
            <a:r>
              <a:rPr lang="zh-TW" altLang="en-US" dirty="0">
                <a:solidFill>
                  <a:srgbClr val="FF0000"/>
                </a:solidFill>
              </a:rPr>
              <a:t>程式設計師只需知道預存程序的</a:t>
            </a:r>
            <a:r>
              <a:rPr lang="zh-TW" altLang="en-US" b="1" u="sng" dirty="0">
                <a:solidFill>
                  <a:srgbClr val="FF0000"/>
                </a:solidFill>
              </a:rPr>
              <a:t>名稱</a:t>
            </a:r>
            <a:r>
              <a:rPr lang="zh-TW" altLang="en-US" dirty="0">
                <a:solidFill>
                  <a:srgbClr val="FF0000"/>
                </a:solidFill>
              </a:rPr>
              <a:t>與</a:t>
            </a:r>
            <a:r>
              <a:rPr lang="zh-TW" altLang="en-US" b="1" u="sng" dirty="0" smtClean="0">
                <a:solidFill>
                  <a:srgbClr val="FF0000"/>
                </a:solidFill>
              </a:rPr>
              <a:t>輸入</a:t>
            </a:r>
            <a:r>
              <a:rPr lang="en-US" altLang="zh-TW" b="1" u="sng" dirty="0" smtClean="0">
                <a:solidFill>
                  <a:srgbClr val="FF0000"/>
                </a:solidFill>
              </a:rPr>
              <a:t>/</a:t>
            </a:r>
            <a:r>
              <a:rPr lang="zh-TW" altLang="en-US" b="1" u="sng" dirty="0" smtClean="0">
                <a:solidFill>
                  <a:srgbClr val="FF0000"/>
                </a:solidFill>
              </a:rPr>
              <a:t>輸出</a:t>
            </a:r>
            <a:r>
              <a:rPr lang="zh-TW" altLang="en-US" b="1" u="sng" dirty="0">
                <a:solidFill>
                  <a:srgbClr val="FF0000"/>
                </a:solidFill>
              </a:rPr>
              <a:t>的參數</a:t>
            </a:r>
            <a:r>
              <a:rPr lang="zh-TW" altLang="en-US" dirty="0">
                <a:solidFill>
                  <a:srgbClr val="FF0000"/>
                </a:solidFill>
              </a:rPr>
              <a:t>，無須了解</a:t>
            </a:r>
            <a:r>
              <a:rPr lang="en-US" altLang="zh-TW" dirty="0">
                <a:solidFill>
                  <a:srgbClr val="FF0000"/>
                </a:solidFill>
              </a:rPr>
              <a:t>SQL</a:t>
            </a:r>
            <a:r>
              <a:rPr lang="zh-TW" altLang="en-US" dirty="0" smtClean="0">
                <a:solidFill>
                  <a:srgbClr val="FF0000"/>
                </a:solidFill>
              </a:rPr>
              <a:t>指令</a:t>
            </a:r>
            <a:endParaRPr lang="en-US" altLang="zh-TW" dirty="0" smtClean="0">
              <a:solidFill>
                <a:srgbClr val="FF0000"/>
              </a:solidFill>
            </a:endParaRPr>
          </a:p>
          <a:p>
            <a:r>
              <a:rPr lang="zh-TW" altLang="en-US" dirty="0"/>
              <a:t>不同的資料庫有不同的預存程序語法；對三階開發人員</a:t>
            </a:r>
            <a:r>
              <a:rPr lang="en-US" altLang="zh-TW" dirty="0"/>
              <a:t>(</a:t>
            </a:r>
            <a:r>
              <a:rPr lang="zh-TW" altLang="en-US" dirty="0"/>
              <a:t>前端</a:t>
            </a:r>
            <a:r>
              <a:rPr lang="en-US" altLang="zh-TW" dirty="0"/>
              <a:t>)</a:t>
            </a:r>
            <a:r>
              <a:rPr lang="zh-TW" altLang="en-US" dirty="0"/>
              <a:t>來說，意義不大</a:t>
            </a:r>
          </a:p>
        </p:txBody>
      </p:sp>
    </p:spTree>
    <p:extLst>
      <p:ext uri="{BB962C8B-B14F-4D97-AF65-F5344CB8AC3E}">
        <p14:creationId xmlns:p14="http://schemas.microsoft.com/office/powerpoint/2010/main" val="29029475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補充：</a:t>
            </a:r>
          </a:p>
        </p:txBody>
      </p:sp>
      <p:sp>
        <p:nvSpPr>
          <p:cNvPr id="3" name="內容版面配置區 2"/>
          <p:cNvSpPr>
            <a:spLocks noGrp="1"/>
          </p:cNvSpPr>
          <p:nvPr>
            <p:ph idx="1"/>
          </p:nvPr>
        </p:nvSpPr>
        <p:spPr/>
        <p:txBody>
          <a:bodyPr/>
          <a:lstStyle/>
          <a:p>
            <a:endParaRPr lang="en-US" altLang="zh-TW" dirty="0" smtClean="0"/>
          </a:p>
          <a:p>
            <a:r>
              <a:rPr lang="en-US" altLang="zh-TW" dirty="0" err="1" smtClean="0"/>
              <a:t>boolean</a:t>
            </a:r>
            <a:r>
              <a:rPr lang="en-US" altLang="zh-TW" dirty="0" smtClean="0"/>
              <a:t> </a:t>
            </a:r>
            <a:r>
              <a:rPr lang="en-US" altLang="zh-TW" dirty="0" err="1"/>
              <a:t>excute</a:t>
            </a:r>
            <a:r>
              <a:rPr lang="en-US" altLang="zh-TW" dirty="0"/>
              <a:t>()</a:t>
            </a:r>
            <a:r>
              <a:rPr lang="zh-TW" altLang="en-US" dirty="0"/>
              <a:t>用來執行未知的</a:t>
            </a:r>
            <a:r>
              <a:rPr lang="en-US" altLang="zh-TW" dirty="0"/>
              <a:t>SQL</a:t>
            </a:r>
            <a:r>
              <a:rPr lang="zh-TW" altLang="en-US" dirty="0"/>
              <a:t>指令</a:t>
            </a:r>
            <a:r>
              <a:rPr lang="en-US" altLang="zh-TW" dirty="0"/>
              <a:t>(</a:t>
            </a:r>
            <a:r>
              <a:rPr lang="en-US" altLang="zh-TW" b="1" dirty="0">
                <a:solidFill>
                  <a:srgbClr val="FF0000"/>
                </a:solidFill>
              </a:rPr>
              <a:t>Store Procedure</a:t>
            </a:r>
            <a:r>
              <a:rPr lang="zh-TW" altLang="en-US" dirty="0"/>
              <a:t>預存程序</a:t>
            </a:r>
            <a:r>
              <a:rPr lang="en-US" altLang="zh-TW" dirty="0"/>
              <a:t>) </a:t>
            </a:r>
            <a:endParaRPr lang="en-US" altLang="zh-TW" dirty="0" smtClean="0"/>
          </a:p>
          <a:p>
            <a:r>
              <a:rPr lang="en-US" altLang="zh-TW" dirty="0" smtClean="0"/>
              <a:t>true</a:t>
            </a:r>
            <a:r>
              <a:rPr lang="zh-TW" altLang="en-US" dirty="0"/>
              <a:t>：代表剛剛執行的結果是個</a:t>
            </a:r>
            <a:r>
              <a:rPr lang="en-US" altLang="zh-TW" dirty="0" err="1"/>
              <a:t>ResultSet</a:t>
            </a:r>
            <a:r>
              <a:rPr lang="zh-TW" altLang="en-US" dirty="0"/>
              <a:t>，也就是</a:t>
            </a:r>
            <a:r>
              <a:rPr lang="zh-TW" altLang="en-US" dirty="0" smtClean="0"/>
              <a:t>查詢</a:t>
            </a:r>
            <a:endParaRPr lang="en-US" altLang="zh-TW" dirty="0" smtClean="0"/>
          </a:p>
          <a:p>
            <a:r>
              <a:rPr lang="en-US" altLang="zh-TW" dirty="0" smtClean="0"/>
              <a:t>false</a:t>
            </a:r>
            <a:r>
              <a:rPr lang="zh-TW" altLang="en-US" dirty="0"/>
              <a:t>：代表剛剛執行的結果是個更新成功的資料筆數，也就是更新</a:t>
            </a:r>
          </a:p>
        </p:txBody>
      </p:sp>
    </p:spTree>
    <p:extLst>
      <p:ext uri="{BB962C8B-B14F-4D97-AF65-F5344CB8AC3E}">
        <p14:creationId xmlns:p14="http://schemas.microsoft.com/office/powerpoint/2010/main" val="14216706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關於 中</a:t>
            </a:r>
            <a:r>
              <a:rPr lang="zh-TW" altLang="en-US" dirty="0"/>
              <a:t>繼資料 </a:t>
            </a:r>
            <a:r>
              <a:rPr lang="en-US" altLang="zh-TW" dirty="0"/>
              <a:t>( Metadata )</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4320513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中繼資料 </a:t>
            </a:r>
            <a:r>
              <a:rPr lang="en-US" altLang="zh-TW" dirty="0"/>
              <a:t>( Metadata )</a:t>
            </a:r>
            <a:endParaRPr lang="zh-TW" altLang="en-US" dirty="0"/>
          </a:p>
        </p:txBody>
      </p:sp>
      <p:sp>
        <p:nvSpPr>
          <p:cNvPr id="3" name="內容版面配置區 2"/>
          <p:cNvSpPr>
            <a:spLocks noGrp="1"/>
          </p:cNvSpPr>
          <p:nvPr>
            <p:ph idx="1"/>
          </p:nvPr>
        </p:nvSpPr>
        <p:spPr/>
        <p:txBody>
          <a:bodyPr>
            <a:normAutofit/>
          </a:bodyPr>
          <a:lstStyle/>
          <a:p>
            <a:r>
              <a:rPr lang="zh-TW" altLang="en-US" dirty="0"/>
              <a:t>此名詞源自於</a:t>
            </a:r>
            <a:r>
              <a:rPr lang="en-US" altLang="zh-TW" dirty="0"/>
              <a:t>1969</a:t>
            </a:r>
            <a:r>
              <a:rPr lang="zh-TW" altLang="en-US" dirty="0"/>
              <a:t>年，由</a:t>
            </a:r>
            <a:r>
              <a:rPr lang="en-US" altLang="zh-TW" dirty="0"/>
              <a:t>Jack E. Myers</a:t>
            </a:r>
            <a:r>
              <a:rPr lang="zh-TW" altLang="en-US" dirty="0"/>
              <a:t>提出</a:t>
            </a:r>
            <a:r>
              <a:rPr lang="en-US" altLang="zh-TW" dirty="0"/>
              <a:t>"</a:t>
            </a:r>
            <a:r>
              <a:rPr lang="zh-TW" altLang="en-US" dirty="0"/>
              <a:t>關於資料的資料</a:t>
            </a:r>
            <a:r>
              <a:rPr lang="en-US" altLang="zh-TW" dirty="0"/>
              <a:t>"(data about data)</a:t>
            </a:r>
            <a:r>
              <a:rPr lang="zh-TW" altLang="en-US" dirty="0"/>
              <a:t>，後被定義為</a:t>
            </a:r>
            <a:r>
              <a:rPr lang="en-US" altLang="zh-TW" dirty="0"/>
              <a:t>"</a:t>
            </a:r>
            <a:r>
              <a:rPr lang="zh-TW" altLang="en-US" dirty="0"/>
              <a:t>描述資料的資料</a:t>
            </a:r>
            <a:r>
              <a:rPr lang="en-US" altLang="zh-TW" dirty="0"/>
              <a:t>"</a:t>
            </a:r>
            <a:r>
              <a:rPr lang="zh-TW" altLang="en-US" dirty="0"/>
              <a:t>而沿用至今，不過各方定義紛紛出現，現在主要分為三種</a:t>
            </a:r>
            <a:r>
              <a:rPr lang="en-US" altLang="zh-TW" dirty="0"/>
              <a:t>Metadata</a:t>
            </a:r>
            <a:r>
              <a:rPr lang="zh-TW" altLang="en-US" dirty="0" smtClean="0"/>
              <a:t>：</a:t>
            </a:r>
            <a:endParaRPr lang="en-US" altLang="zh-TW" dirty="0" smtClean="0"/>
          </a:p>
          <a:p>
            <a:pPr lvl="1"/>
            <a:r>
              <a:rPr lang="zh-TW" altLang="en-US" dirty="0" smtClean="0"/>
              <a:t>描述</a:t>
            </a:r>
            <a:r>
              <a:rPr lang="zh-TW" altLang="en-US" dirty="0"/>
              <a:t>性</a:t>
            </a:r>
            <a:r>
              <a:rPr lang="en-US" altLang="zh-TW" dirty="0" smtClean="0"/>
              <a:t>metadata</a:t>
            </a:r>
          </a:p>
          <a:p>
            <a:pPr lvl="1"/>
            <a:r>
              <a:rPr lang="zh-TW" altLang="en-US" dirty="0" smtClean="0"/>
              <a:t>結構</a:t>
            </a:r>
            <a:r>
              <a:rPr lang="zh-TW" altLang="en-US" dirty="0"/>
              <a:t>性</a:t>
            </a:r>
            <a:r>
              <a:rPr lang="en-US" altLang="zh-TW" dirty="0" smtClean="0"/>
              <a:t>metadata</a:t>
            </a:r>
          </a:p>
          <a:p>
            <a:pPr lvl="1"/>
            <a:r>
              <a:rPr lang="zh-TW" altLang="en-US" dirty="0" smtClean="0"/>
              <a:t>管理</a:t>
            </a:r>
            <a:r>
              <a:rPr lang="zh-TW" altLang="en-US" dirty="0"/>
              <a:t>姓</a:t>
            </a:r>
            <a:r>
              <a:rPr lang="en-US" altLang="zh-TW" dirty="0" smtClean="0"/>
              <a:t>metadata</a:t>
            </a:r>
          </a:p>
          <a:p>
            <a:r>
              <a:rPr lang="zh-TW" altLang="en-US" dirty="0"/>
              <a:t>已書本為例，對應上面三種</a:t>
            </a:r>
            <a:r>
              <a:rPr lang="en-US" altLang="zh-TW" dirty="0" smtClean="0"/>
              <a:t>metadata</a:t>
            </a:r>
          </a:p>
          <a:p>
            <a:pPr lvl="1"/>
            <a:r>
              <a:rPr lang="zh-TW" altLang="en-US" dirty="0" smtClean="0"/>
              <a:t>描述</a:t>
            </a:r>
            <a:r>
              <a:rPr lang="zh-TW" altLang="en-US" dirty="0"/>
              <a:t>型</a:t>
            </a:r>
            <a:r>
              <a:rPr lang="en-US" altLang="zh-TW" dirty="0"/>
              <a:t>metadata</a:t>
            </a:r>
            <a:r>
              <a:rPr lang="zh-TW" altLang="en-US" dirty="0"/>
              <a:t>：書名、</a:t>
            </a:r>
            <a:r>
              <a:rPr lang="zh-TW" altLang="en-US" dirty="0" smtClean="0"/>
              <a:t>作者</a:t>
            </a:r>
            <a:endParaRPr lang="en-US" altLang="zh-TW" dirty="0"/>
          </a:p>
          <a:p>
            <a:pPr lvl="1"/>
            <a:r>
              <a:rPr lang="zh-TW" altLang="en-US" dirty="0" smtClean="0"/>
              <a:t>結構</a:t>
            </a:r>
            <a:r>
              <a:rPr lang="zh-TW" altLang="en-US" dirty="0"/>
              <a:t>性</a:t>
            </a:r>
            <a:r>
              <a:rPr lang="en-US" altLang="zh-TW" dirty="0"/>
              <a:t>metadata</a:t>
            </a:r>
            <a:r>
              <a:rPr lang="zh-TW" altLang="en-US" dirty="0"/>
              <a:t>：目錄、章節、</a:t>
            </a:r>
            <a:r>
              <a:rPr lang="zh-TW" altLang="en-US" dirty="0" smtClean="0"/>
              <a:t>頁數</a:t>
            </a:r>
            <a:endParaRPr lang="en-US" altLang="zh-TW" dirty="0" smtClean="0"/>
          </a:p>
          <a:p>
            <a:pPr lvl="1"/>
            <a:r>
              <a:rPr lang="zh-TW" altLang="en-US" dirty="0" smtClean="0"/>
              <a:t>管理</a:t>
            </a:r>
            <a:r>
              <a:rPr lang="zh-TW" altLang="en-US" dirty="0"/>
              <a:t>姓</a:t>
            </a:r>
            <a:r>
              <a:rPr lang="en-US" altLang="zh-TW" dirty="0"/>
              <a:t>metadata</a:t>
            </a:r>
            <a:r>
              <a:rPr lang="zh-TW" altLang="en-US" dirty="0"/>
              <a:t>：</a:t>
            </a:r>
            <a:r>
              <a:rPr lang="en-US" altLang="zh-TW" dirty="0"/>
              <a:t>ISBN</a:t>
            </a:r>
            <a:r>
              <a:rPr lang="zh-TW" altLang="en-US" dirty="0"/>
              <a:t>國際書碼 </a:t>
            </a:r>
            <a:r>
              <a:rPr lang="en-US" altLang="zh-TW" dirty="0"/>
              <a:t>(</a:t>
            </a:r>
            <a:r>
              <a:rPr lang="zh-TW" altLang="en-US" dirty="0"/>
              <a:t>書的身分證</a:t>
            </a:r>
            <a:r>
              <a:rPr lang="en-US" altLang="zh-TW" dirty="0" smtClean="0"/>
              <a:t>)</a:t>
            </a:r>
            <a:endParaRPr lang="zh-TW" altLang="en-US" dirty="0"/>
          </a:p>
        </p:txBody>
      </p:sp>
    </p:spTree>
    <p:extLst>
      <p:ext uri="{BB962C8B-B14F-4D97-AF65-F5344CB8AC3E}">
        <p14:creationId xmlns:p14="http://schemas.microsoft.com/office/powerpoint/2010/main" val="13665022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JDBC Metadata</a:t>
            </a:r>
            <a:endParaRPr lang="zh-TW" altLang="en-US" dirty="0"/>
          </a:p>
        </p:txBody>
      </p:sp>
      <p:sp>
        <p:nvSpPr>
          <p:cNvPr id="3" name="內容版面配置區 2"/>
          <p:cNvSpPr>
            <a:spLocks noGrp="1"/>
          </p:cNvSpPr>
          <p:nvPr>
            <p:ph idx="1"/>
          </p:nvPr>
        </p:nvSpPr>
        <p:spPr/>
        <p:txBody>
          <a:bodyPr/>
          <a:lstStyle/>
          <a:p>
            <a:r>
              <a:rPr lang="zh-TW" altLang="en-US" dirty="0"/>
              <a:t>透過</a:t>
            </a:r>
            <a:r>
              <a:rPr lang="en-US" altLang="zh-TW" dirty="0"/>
              <a:t>Connection</a:t>
            </a:r>
            <a:r>
              <a:rPr lang="zh-TW" altLang="en-US" dirty="0"/>
              <a:t>的</a:t>
            </a:r>
            <a:r>
              <a:rPr lang="en-US" altLang="zh-TW" dirty="0" err="1"/>
              <a:t>getMetadata</a:t>
            </a:r>
            <a:r>
              <a:rPr lang="zh-TW" altLang="en-US" dirty="0"/>
              <a:t>方法取得</a:t>
            </a:r>
            <a:r>
              <a:rPr lang="en-US" altLang="zh-TW" dirty="0" err="1"/>
              <a:t>DatabaseMetaData</a:t>
            </a:r>
            <a:r>
              <a:rPr lang="zh-TW" altLang="en-US" dirty="0"/>
              <a:t>物件，而</a:t>
            </a:r>
            <a:r>
              <a:rPr lang="en-US" altLang="zh-TW" dirty="0" err="1"/>
              <a:t>DatabaseMataData</a:t>
            </a:r>
            <a:r>
              <a:rPr lang="zh-TW" altLang="en-US" dirty="0"/>
              <a:t>可取得資料庫相關資訊，為研發人員用來寫獨立於資料庫的驅動程式和開發</a:t>
            </a:r>
            <a:r>
              <a:rPr lang="zh-TW" altLang="en-US" dirty="0" smtClean="0"/>
              <a:t>工具</a:t>
            </a:r>
            <a:endParaRPr lang="en-US" altLang="zh-TW" dirty="0" smtClean="0"/>
          </a:p>
          <a:p>
            <a:r>
              <a:rPr lang="zh-TW" altLang="en-US" dirty="0"/>
              <a:t>透過</a:t>
            </a:r>
            <a:r>
              <a:rPr lang="en-US" altLang="zh-TW" dirty="0" err="1">
                <a:solidFill>
                  <a:srgbClr val="FF0000"/>
                </a:solidFill>
              </a:rPr>
              <a:t>ResultSet</a:t>
            </a:r>
            <a:r>
              <a:rPr lang="zh-TW" altLang="en-US" dirty="0"/>
              <a:t>的</a:t>
            </a:r>
            <a:r>
              <a:rPr lang="en-US" altLang="zh-TW" dirty="0" err="1">
                <a:solidFill>
                  <a:srgbClr val="0070C0"/>
                </a:solidFill>
              </a:rPr>
              <a:t>getMetaData</a:t>
            </a:r>
            <a:r>
              <a:rPr lang="zh-TW" altLang="en-US" dirty="0"/>
              <a:t>方法即可取</a:t>
            </a:r>
            <a:r>
              <a:rPr lang="en-US" altLang="zh-TW" dirty="0" err="1">
                <a:solidFill>
                  <a:srgbClr val="0070C0"/>
                </a:solidFill>
              </a:rPr>
              <a:t>ResultSetMetaData</a:t>
            </a:r>
            <a:r>
              <a:rPr lang="zh-TW" altLang="en-US" dirty="0"/>
              <a:t>物件，也是應用程式開發人員較常用到的</a:t>
            </a:r>
            <a:r>
              <a:rPr lang="en-US" altLang="zh-TW" dirty="0"/>
              <a:t>metadata</a:t>
            </a:r>
            <a:r>
              <a:rPr lang="zh-TW" altLang="en-US" dirty="0"/>
              <a:t>，因為可以</a:t>
            </a:r>
            <a:r>
              <a:rPr lang="zh-TW" altLang="en-US" dirty="0" smtClean="0"/>
              <a:t>獲取</a:t>
            </a:r>
            <a:r>
              <a:rPr lang="zh-TW" altLang="en-US" dirty="0"/>
              <a:t>查詢資料列以外的相關</a:t>
            </a:r>
            <a:r>
              <a:rPr lang="zh-TW" altLang="en-US" dirty="0" smtClean="0"/>
              <a:t>訊息</a:t>
            </a:r>
            <a:endParaRPr lang="en-US" altLang="zh-TW" dirty="0" smtClean="0"/>
          </a:p>
          <a:p>
            <a:r>
              <a:rPr lang="en-US" altLang="zh-TW" dirty="0" err="1"/>
              <a:t>ResultSetMetaData</a:t>
            </a:r>
            <a:r>
              <a:rPr lang="zh-TW" altLang="en-US" dirty="0"/>
              <a:t>常用方法</a:t>
            </a:r>
            <a:r>
              <a:rPr lang="zh-TW" altLang="en-US" dirty="0" smtClean="0"/>
              <a:t>：</a:t>
            </a:r>
            <a:endParaRPr lang="en-US" altLang="zh-TW" dirty="0" smtClean="0"/>
          </a:p>
          <a:p>
            <a:pPr lvl="1"/>
            <a:r>
              <a:rPr lang="en-US" altLang="zh-TW" dirty="0" err="1" smtClean="0"/>
              <a:t>int</a:t>
            </a:r>
            <a:r>
              <a:rPr lang="en-US" altLang="zh-TW" dirty="0" smtClean="0"/>
              <a:t> </a:t>
            </a:r>
            <a:r>
              <a:rPr lang="en-US" altLang="zh-TW" dirty="0" err="1"/>
              <a:t>getColumnCount</a:t>
            </a:r>
            <a:r>
              <a:rPr lang="en-US" altLang="zh-TW" dirty="0"/>
              <a:t>()</a:t>
            </a:r>
            <a:r>
              <a:rPr lang="zh-TW" altLang="en-US" dirty="0"/>
              <a:t>：取得欄位</a:t>
            </a:r>
            <a:r>
              <a:rPr lang="zh-TW" altLang="en-US" dirty="0" smtClean="0"/>
              <a:t>數</a:t>
            </a:r>
            <a:endParaRPr lang="en-US" altLang="zh-TW" dirty="0" smtClean="0"/>
          </a:p>
          <a:p>
            <a:pPr lvl="1"/>
            <a:r>
              <a:rPr lang="en-US" altLang="zh-TW" dirty="0" smtClean="0"/>
              <a:t>String </a:t>
            </a:r>
            <a:r>
              <a:rPr lang="en-US" altLang="zh-TW" dirty="0" err="1"/>
              <a:t>getColumnName</a:t>
            </a:r>
            <a:r>
              <a:rPr lang="en-US" altLang="zh-TW" dirty="0"/>
              <a:t>(</a:t>
            </a:r>
            <a:r>
              <a:rPr lang="en-US" altLang="zh-TW" dirty="0" err="1"/>
              <a:t>int</a:t>
            </a:r>
            <a:r>
              <a:rPr lang="en-US" altLang="zh-TW" dirty="0"/>
              <a:t> col)</a:t>
            </a:r>
            <a:r>
              <a:rPr lang="zh-TW" altLang="en-US" dirty="0"/>
              <a:t>：取得</a:t>
            </a:r>
            <a:r>
              <a:rPr lang="zh-TW" altLang="en-US" dirty="0" smtClean="0"/>
              <a:t>欄位名</a:t>
            </a:r>
            <a:endParaRPr lang="en-US" altLang="zh-TW" dirty="0" smtClean="0"/>
          </a:p>
          <a:p>
            <a:pPr lvl="1"/>
            <a:r>
              <a:rPr lang="en-US" altLang="zh-TW" dirty="0" smtClean="0"/>
              <a:t>String </a:t>
            </a:r>
            <a:r>
              <a:rPr lang="en-US" altLang="zh-TW" dirty="0" err="1"/>
              <a:t>getColumnTypeName</a:t>
            </a:r>
            <a:r>
              <a:rPr lang="en-US" altLang="zh-TW" dirty="0"/>
              <a:t>(</a:t>
            </a:r>
            <a:r>
              <a:rPr lang="en-US" altLang="zh-TW" dirty="0" err="1"/>
              <a:t>int</a:t>
            </a:r>
            <a:r>
              <a:rPr lang="en-US" altLang="zh-TW" dirty="0"/>
              <a:t> col)</a:t>
            </a:r>
            <a:r>
              <a:rPr lang="zh-TW" altLang="en-US" dirty="0"/>
              <a:t>：取得欄位在</a:t>
            </a:r>
            <a:r>
              <a:rPr lang="en-US" altLang="zh-TW" dirty="0"/>
              <a:t>DBMS</a:t>
            </a:r>
            <a:r>
              <a:rPr lang="zh-TW" altLang="en-US" dirty="0"/>
              <a:t>所使用的</a:t>
            </a:r>
            <a:r>
              <a:rPr lang="en-US" altLang="zh-TW" dirty="0"/>
              <a:t>SQL type</a:t>
            </a:r>
            <a:r>
              <a:rPr lang="zh-TW" altLang="en-US" dirty="0"/>
              <a:t>的</a:t>
            </a:r>
            <a:r>
              <a:rPr lang="zh-TW" altLang="en-US" dirty="0" smtClean="0"/>
              <a:t>名稱</a:t>
            </a:r>
            <a:endParaRPr lang="en-US" altLang="zh-TW" dirty="0" smtClean="0"/>
          </a:p>
          <a:p>
            <a:pPr lvl="1"/>
            <a:r>
              <a:rPr lang="en-US" altLang="zh-TW" dirty="0" smtClean="0"/>
              <a:t>String </a:t>
            </a:r>
            <a:r>
              <a:rPr lang="en-US" altLang="zh-TW" dirty="0" err="1"/>
              <a:t>getTableName</a:t>
            </a:r>
            <a:r>
              <a:rPr lang="en-US" altLang="zh-TW" dirty="0"/>
              <a:t>(</a:t>
            </a:r>
            <a:r>
              <a:rPr lang="en-US" altLang="zh-TW" dirty="0" err="1"/>
              <a:t>int</a:t>
            </a:r>
            <a:r>
              <a:rPr lang="en-US" altLang="zh-TW" dirty="0"/>
              <a:t> col)</a:t>
            </a:r>
            <a:r>
              <a:rPr lang="zh-TW" altLang="en-US" dirty="0"/>
              <a:t>：取得欄位所屬表格</a:t>
            </a:r>
            <a:r>
              <a:rPr lang="zh-TW" altLang="en-US" dirty="0" smtClean="0"/>
              <a:t>名稱</a:t>
            </a:r>
            <a:endParaRPr lang="en-US" altLang="zh-TW" dirty="0" smtClean="0"/>
          </a:p>
          <a:p>
            <a:pPr lvl="1"/>
            <a:r>
              <a:rPr lang="en-US" altLang="zh-TW" dirty="0" err="1" smtClean="0"/>
              <a:t>int</a:t>
            </a:r>
            <a:r>
              <a:rPr lang="en-US" altLang="zh-TW" dirty="0" smtClean="0"/>
              <a:t> </a:t>
            </a:r>
            <a:r>
              <a:rPr lang="en-US" altLang="zh-TW" dirty="0" err="1"/>
              <a:t>isNullable</a:t>
            </a:r>
            <a:r>
              <a:rPr lang="en-US" altLang="zh-TW" dirty="0"/>
              <a:t>(</a:t>
            </a:r>
            <a:r>
              <a:rPr lang="en-US" altLang="zh-TW" dirty="0" err="1"/>
              <a:t>int</a:t>
            </a:r>
            <a:r>
              <a:rPr lang="en-US" altLang="zh-TW" dirty="0"/>
              <a:t> col)</a:t>
            </a:r>
            <a:r>
              <a:rPr lang="zh-TW" altLang="en-US" dirty="0"/>
              <a:t>：欄位能否為</a:t>
            </a:r>
            <a:r>
              <a:rPr lang="en-US" altLang="zh-TW" dirty="0"/>
              <a:t>null</a:t>
            </a:r>
            <a:endParaRPr lang="zh-TW" altLang="en-US" dirty="0"/>
          </a:p>
        </p:txBody>
      </p:sp>
    </p:spTree>
    <p:extLst>
      <p:ext uri="{BB962C8B-B14F-4D97-AF65-F5344CB8AC3E}">
        <p14:creationId xmlns:p14="http://schemas.microsoft.com/office/powerpoint/2010/main" val="330097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試用</a:t>
            </a:r>
            <a:r>
              <a:rPr lang="en-US" altLang="zh-TW" dirty="0" err="1" smtClean="0"/>
              <a:t>MariaDB</a:t>
            </a:r>
            <a:endParaRPr lang="zh-TW" altLang="en-US" dirty="0"/>
          </a:p>
        </p:txBody>
      </p:sp>
      <p:sp>
        <p:nvSpPr>
          <p:cNvPr id="3" name="內容版面配置區 2"/>
          <p:cNvSpPr>
            <a:spLocks noGrp="1"/>
          </p:cNvSpPr>
          <p:nvPr>
            <p:ph idx="1"/>
          </p:nvPr>
        </p:nvSpPr>
        <p:spPr/>
        <p:txBody>
          <a:bodyPr/>
          <a:lstStyle/>
          <a:p>
            <a:r>
              <a:rPr lang="zh-TW" altLang="en-US" dirty="0"/>
              <a:t>在完成安裝資料庫時，系統會一併幫你裝上</a:t>
            </a:r>
            <a:r>
              <a:rPr lang="en-US" altLang="zh-TW" dirty="0" err="1">
                <a:solidFill>
                  <a:srgbClr val="FF0000"/>
                </a:solidFill>
              </a:rPr>
              <a:t>HeidiSQL</a:t>
            </a:r>
            <a:r>
              <a:rPr lang="zh-TW" altLang="en-US" dirty="0"/>
              <a:t>資料庫管理工具，藉由其友善的使用者介面讓你輕鬆一覽你的資料</a:t>
            </a:r>
            <a:r>
              <a:rPr lang="zh-TW" altLang="en-US" dirty="0" smtClean="0"/>
              <a:t>。</a:t>
            </a:r>
            <a:endParaRPr lang="en-US" altLang="zh-TW" dirty="0" smtClean="0"/>
          </a:p>
          <a:p>
            <a:r>
              <a:rPr lang="zh-TW" altLang="en-US" dirty="0" smtClean="0"/>
              <a:t>請從</a:t>
            </a:r>
            <a:r>
              <a:rPr lang="en-US" altLang="zh-TW" dirty="0" smtClean="0"/>
              <a:t>[</a:t>
            </a:r>
            <a:r>
              <a:rPr lang="zh-TW" altLang="en-US" b="1" dirty="0" smtClean="0"/>
              <a:t>所有應用程式</a:t>
            </a:r>
            <a:r>
              <a:rPr lang="en-US" altLang="zh-TW" b="1" dirty="0" smtClean="0"/>
              <a:t>]</a:t>
            </a:r>
            <a:r>
              <a:rPr lang="zh-TW" altLang="en-US" dirty="0" smtClean="0"/>
              <a:t>那邊去找，展開</a:t>
            </a:r>
            <a:r>
              <a:rPr lang="en-US" altLang="zh-TW" b="1" dirty="0" err="1" smtClean="0">
                <a:solidFill>
                  <a:srgbClr val="FF0000"/>
                </a:solidFill>
              </a:rPr>
              <a:t>MariaDB</a:t>
            </a:r>
            <a:r>
              <a:rPr lang="zh-TW" altLang="en-US" b="1" dirty="0" smtClean="0">
                <a:solidFill>
                  <a:srgbClr val="FF0000"/>
                </a:solidFill>
              </a:rPr>
              <a:t>的資料夾</a:t>
            </a:r>
            <a:endParaRPr lang="en-US" altLang="zh-TW" b="1" dirty="0" smtClean="0">
              <a:solidFill>
                <a:srgbClr val="FF0000"/>
              </a:solidFill>
            </a:endParaRPr>
          </a:p>
          <a:p>
            <a:r>
              <a:rPr lang="zh-TW" altLang="en-US" dirty="0" smtClean="0"/>
              <a:t>如右圖箭頭所指，就是</a:t>
            </a:r>
            <a:r>
              <a:rPr lang="en-US" altLang="zh-TW" dirty="0" err="1" smtClean="0"/>
              <a:t>HediSQL</a:t>
            </a:r>
            <a:r>
              <a:rPr lang="zh-TW" altLang="en-US" dirty="0" smtClean="0"/>
              <a:t>了。</a:t>
            </a:r>
            <a:endParaRPr lang="en-US" altLang="zh-TW" dirty="0" smtClean="0"/>
          </a:p>
          <a:p>
            <a:r>
              <a:rPr lang="zh-TW" altLang="en-US" dirty="0"/>
              <a:t>點開他！</a:t>
            </a:r>
          </a:p>
        </p:txBody>
      </p:sp>
      <p:pic>
        <p:nvPicPr>
          <p:cNvPr id="4" name="圖片 3"/>
          <p:cNvPicPr>
            <a:picLocks noChangeAspect="1"/>
          </p:cNvPicPr>
          <p:nvPr/>
        </p:nvPicPr>
        <p:blipFill>
          <a:blip r:embed="rId2"/>
          <a:stretch>
            <a:fillRect/>
          </a:stretch>
        </p:blipFill>
        <p:spPr>
          <a:xfrm>
            <a:off x="7965268" y="2643220"/>
            <a:ext cx="3829584" cy="3886742"/>
          </a:xfrm>
          <a:prstGeom prst="rect">
            <a:avLst/>
          </a:prstGeom>
          <a:ln>
            <a:solidFill>
              <a:schemeClr val="tx1"/>
            </a:solidFill>
          </a:ln>
        </p:spPr>
      </p:pic>
      <p:sp>
        <p:nvSpPr>
          <p:cNvPr id="5" name="向右箭號 4"/>
          <p:cNvSpPr/>
          <p:nvPr/>
        </p:nvSpPr>
        <p:spPr>
          <a:xfrm>
            <a:off x="7529208" y="5097293"/>
            <a:ext cx="660638" cy="35992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117967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MetaData</a:t>
            </a:r>
            <a:r>
              <a:rPr lang="zh-TW" altLang="en-US" dirty="0" smtClean="0"/>
              <a:t>範例程式</a:t>
            </a:r>
            <a:endParaRPr lang="zh-TW" altLang="en-US" dirty="0"/>
          </a:p>
        </p:txBody>
      </p:sp>
      <p:sp>
        <p:nvSpPr>
          <p:cNvPr id="3" name="內容版面配置區 2"/>
          <p:cNvSpPr>
            <a:spLocks noGrp="1"/>
          </p:cNvSpPr>
          <p:nvPr>
            <p:ph idx="1"/>
          </p:nvPr>
        </p:nvSpPr>
        <p:spPr>
          <a:xfrm>
            <a:off x="394086" y="2151353"/>
            <a:ext cx="4122496" cy="3880773"/>
          </a:xfrm>
        </p:spPr>
        <p:txBody>
          <a:bodyPr/>
          <a:lstStyle/>
          <a:p>
            <a:r>
              <a:rPr lang="zh-TW" altLang="en-US" dirty="0" smtClean="0"/>
              <a:t>其中</a:t>
            </a:r>
            <a:r>
              <a:rPr lang="en-US" altLang="zh-TW" dirty="0" err="1" smtClean="0">
                <a:solidFill>
                  <a:schemeClr val="tx1"/>
                </a:solidFill>
                <a:latin typeface="Courier New" panose="02070309020205020404" pitchFamily="49" charset="0"/>
              </a:rPr>
              <a:t>rsmd.isNullable</a:t>
            </a:r>
            <a:r>
              <a:rPr lang="en-US" altLang="zh-TW" dirty="0" smtClean="0">
                <a:solidFill>
                  <a:schemeClr val="tx1"/>
                </a:solidFill>
                <a:latin typeface="Courier New" panose="02070309020205020404" pitchFamily="49" charset="0"/>
              </a:rPr>
              <a:t>(</a:t>
            </a:r>
            <a:r>
              <a:rPr lang="en-US" altLang="zh-TW" dirty="0" err="1" smtClean="0">
                <a:solidFill>
                  <a:schemeClr val="tx1"/>
                </a:solidFill>
                <a:latin typeface="Courier New" panose="02070309020205020404" pitchFamily="49" charset="0"/>
              </a:rPr>
              <a:t>i</a:t>
            </a:r>
            <a:r>
              <a:rPr lang="en-US" altLang="zh-TW" dirty="0" smtClean="0">
                <a:solidFill>
                  <a:schemeClr val="tx1"/>
                </a:solidFill>
                <a:latin typeface="Courier New" panose="02070309020205020404" pitchFamily="49" charset="0"/>
              </a:rPr>
              <a:t>)</a:t>
            </a:r>
            <a:r>
              <a:rPr lang="zh-TW" altLang="en-US" dirty="0" smtClean="0"/>
              <a:t>的傳回值</a:t>
            </a:r>
            <a:r>
              <a:rPr lang="zh-TW" altLang="en-US" dirty="0"/>
              <a:t>意義</a:t>
            </a:r>
            <a:r>
              <a:rPr lang="zh-TW" altLang="en-US" dirty="0" smtClean="0"/>
              <a:t>：</a:t>
            </a:r>
            <a:endParaRPr lang="en-US" altLang="zh-TW" dirty="0" smtClean="0"/>
          </a:p>
          <a:p>
            <a:pPr lvl="1"/>
            <a:r>
              <a:rPr lang="en-US" altLang="zh-TW" dirty="0" smtClean="0"/>
              <a:t>0:columnNoNulls</a:t>
            </a:r>
          </a:p>
          <a:p>
            <a:pPr lvl="1"/>
            <a:r>
              <a:rPr lang="en-US" altLang="zh-TW" dirty="0" smtClean="0"/>
              <a:t>1:columnNullable</a:t>
            </a:r>
          </a:p>
          <a:p>
            <a:pPr lvl="1"/>
            <a:r>
              <a:rPr lang="en-US" altLang="zh-TW" dirty="0" smtClean="0"/>
              <a:t>2:columnNullableUnknown</a:t>
            </a:r>
          </a:p>
          <a:p>
            <a:r>
              <a:rPr lang="zh-TW" altLang="en-US" dirty="0"/>
              <a:t>她的</a:t>
            </a:r>
            <a:r>
              <a:rPr lang="zh-TW" altLang="en-US" dirty="0" smtClean="0"/>
              <a:t>定義在</a:t>
            </a:r>
            <a:r>
              <a:rPr lang="en-US" altLang="zh-TW" dirty="0" err="1" smtClean="0"/>
              <a:t>ResultSetMetaData</a:t>
            </a:r>
            <a:endParaRPr lang="en-US" altLang="zh-TW" dirty="0" smtClean="0"/>
          </a:p>
          <a:p>
            <a:r>
              <a:rPr lang="zh-TW" altLang="en-US" dirty="0" smtClean="0"/>
              <a:t>取得方式：</a:t>
            </a:r>
            <a:r>
              <a:rPr lang="en-US" altLang="zh-TW" sz="1400" dirty="0" err="1" smtClean="0">
                <a:solidFill>
                  <a:srgbClr val="C00000"/>
                </a:solidFill>
              </a:rPr>
              <a:t>ResultSetMetaData.columnNoNulls</a:t>
            </a:r>
            <a:r>
              <a:rPr lang="en-US" altLang="zh-TW" sz="1400" dirty="0">
                <a:solidFill>
                  <a:srgbClr val="C00000"/>
                </a:solidFill>
              </a:rPr>
              <a:t/>
            </a:r>
            <a:br>
              <a:rPr lang="en-US" altLang="zh-TW" sz="1400" dirty="0">
                <a:solidFill>
                  <a:srgbClr val="C00000"/>
                </a:solidFill>
              </a:rPr>
            </a:br>
            <a:r>
              <a:rPr lang="en-US" altLang="zh-TW" sz="1400" dirty="0" err="1" smtClean="0">
                <a:solidFill>
                  <a:srgbClr val="C00000"/>
                </a:solidFill>
              </a:rPr>
              <a:t>ResultSetMetaData.columnNullable</a:t>
            </a:r>
            <a:r>
              <a:rPr lang="en-US" altLang="zh-TW" sz="1400" dirty="0">
                <a:solidFill>
                  <a:srgbClr val="C00000"/>
                </a:solidFill>
              </a:rPr>
              <a:t/>
            </a:r>
            <a:br>
              <a:rPr lang="en-US" altLang="zh-TW" sz="1400" dirty="0">
                <a:solidFill>
                  <a:srgbClr val="C00000"/>
                </a:solidFill>
              </a:rPr>
            </a:br>
            <a:r>
              <a:rPr lang="en-US" altLang="zh-TW" sz="1400" dirty="0" err="1" smtClean="0">
                <a:solidFill>
                  <a:srgbClr val="C00000"/>
                </a:solidFill>
              </a:rPr>
              <a:t>ResultSetMetaData.columnNullableUnknown</a:t>
            </a:r>
            <a:endParaRPr lang="en-US" altLang="zh-TW" sz="1400" dirty="0" smtClean="0">
              <a:solidFill>
                <a:srgbClr val="C00000"/>
              </a:solidFill>
            </a:endParaRPr>
          </a:p>
          <a:p>
            <a:pPr lvl="1"/>
            <a:endParaRPr lang="en-US" altLang="zh-TW" dirty="0" smtClean="0"/>
          </a:p>
          <a:p>
            <a:endParaRPr lang="zh-TW" altLang="en-US" dirty="0"/>
          </a:p>
        </p:txBody>
      </p:sp>
      <p:sp>
        <p:nvSpPr>
          <p:cNvPr id="7" name="矩形 6"/>
          <p:cNvSpPr/>
          <p:nvPr/>
        </p:nvSpPr>
        <p:spPr>
          <a:xfrm>
            <a:off x="4414983" y="724010"/>
            <a:ext cx="7712362" cy="6278642"/>
          </a:xfrm>
          <a:prstGeom prst="rect">
            <a:avLst/>
          </a:prstGeom>
          <a:solidFill>
            <a:schemeClr val="tx1">
              <a:lumMod val="85000"/>
              <a:lumOff val="15000"/>
            </a:schemeClr>
          </a:solidFill>
        </p:spPr>
        <p:txBody>
          <a:bodyPr wrap="square">
            <a:spAutoFit/>
          </a:bodyPr>
          <a:lstStyle/>
          <a:p>
            <a:r>
              <a:rPr lang="en-US" altLang="zh-TW" sz="1400" dirty="0">
                <a:solidFill>
                  <a:srgbClr val="80F2F6"/>
                </a:solidFill>
                <a:latin typeface="Courier New" panose="02070309020205020404" pitchFamily="49" charset="0"/>
              </a:rPr>
              <a:t>Connection</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con</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null</a:t>
            </a:r>
            <a:r>
              <a:rPr lang="en-US" altLang="zh-TW" sz="1400" dirty="0">
                <a:solidFill>
                  <a:srgbClr val="E6E6FA"/>
                </a:solidFill>
                <a:latin typeface="Courier New" panose="02070309020205020404" pitchFamily="49" charset="0"/>
              </a:rPr>
              <a:t>;</a:t>
            </a:r>
            <a:endParaRPr lang="en-US" altLang="zh-TW" sz="1400" dirty="0">
              <a:solidFill>
                <a:srgbClr val="D9E8F7"/>
              </a:solidFill>
              <a:latin typeface="Courier New" panose="02070309020205020404" pitchFamily="49" charset="0"/>
            </a:endParaRPr>
          </a:p>
          <a:p>
            <a:r>
              <a:rPr lang="en-US" altLang="zh-TW" sz="1400" dirty="0" err="1">
                <a:solidFill>
                  <a:srgbClr val="80F2F6"/>
                </a:solidFill>
                <a:latin typeface="Courier New" panose="02070309020205020404" pitchFamily="49" charset="0"/>
              </a:rPr>
              <a:t>PreparedStatement</a:t>
            </a:r>
            <a:r>
              <a:rPr lang="en-US" altLang="zh-TW" sz="1400" dirty="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pstmt</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null</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err="1">
                <a:solidFill>
                  <a:srgbClr val="80F2F6"/>
                </a:solidFill>
                <a:latin typeface="Courier New" panose="02070309020205020404" pitchFamily="49" charset="0"/>
              </a:rPr>
              <a:t>ResultSet</a:t>
            </a:r>
            <a:r>
              <a:rPr lang="en-US" altLang="zh-TW" sz="1400" dirty="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rs</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null</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err="1">
                <a:solidFill>
                  <a:srgbClr val="80F2F6"/>
                </a:solidFill>
                <a:latin typeface="Courier New" panose="02070309020205020404" pitchFamily="49" charset="0"/>
              </a:rPr>
              <a:t>ResultSetMetaData</a:t>
            </a:r>
            <a:r>
              <a:rPr lang="en-US" altLang="zh-TW" sz="1400" dirty="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rsmd</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null</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CC6C1D"/>
                </a:solidFill>
                <a:latin typeface="Courier New" panose="02070309020205020404" pitchFamily="49" charset="0"/>
              </a:rPr>
              <a:t>try</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Class</a:t>
            </a:r>
            <a:r>
              <a:rPr lang="en-US" altLang="zh-TW" sz="1400" dirty="0" err="1" smtClean="0">
                <a:solidFill>
                  <a:srgbClr val="E6E6FA"/>
                </a:solidFill>
                <a:latin typeface="Courier New" panose="02070309020205020404" pitchFamily="49" charset="0"/>
              </a:rPr>
              <a:t>.</a:t>
            </a:r>
            <a:r>
              <a:rPr lang="en-US" altLang="zh-TW" sz="1400" i="1" dirty="0" err="1" smtClean="0">
                <a:solidFill>
                  <a:srgbClr val="96EC3F"/>
                </a:solidFill>
                <a:latin typeface="Courier New" panose="02070309020205020404" pitchFamily="49" charset="0"/>
              </a:rPr>
              <a:t>forName</a:t>
            </a:r>
            <a:r>
              <a:rPr lang="en-US" altLang="zh-TW" sz="1400" dirty="0" smtClean="0">
                <a:solidFill>
                  <a:srgbClr val="F9FAF4"/>
                </a:solidFill>
                <a:latin typeface="Courier New" panose="02070309020205020404" pitchFamily="49" charset="0"/>
              </a:rPr>
              <a:t>(</a:t>
            </a:r>
            <a:r>
              <a:rPr lang="en-US" altLang="zh-TW" sz="1400" b="1" i="1" dirty="0" smtClean="0">
                <a:solidFill>
                  <a:srgbClr val="8DDAF8"/>
                </a:solidFill>
                <a:latin typeface="Courier New" panose="02070309020205020404" pitchFamily="49" charset="0"/>
              </a:rPr>
              <a:t>Driver</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con</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1290C3"/>
                </a:solidFill>
                <a:latin typeface="Courier New" panose="02070309020205020404" pitchFamily="49" charset="0"/>
              </a:rPr>
              <a:t>DriverManager</a:t>
            </a:r>
            <a:r>
              <a:rPr lang="en-US" altLang="zh-TW" sz="1400" dirty="0" err="1">
                <a:solidFill>
                  <a:srgbClr val="E6E6FA"/>
                </a:solidFill>
                <a:latin typeface="Courier New" panose="02070309020205020404" pitchFamily="49" charset="0"/>
              </a:rPr>
              <a:t>.</a:t>
            </a:r>
            <a:r>
              <a:rPr lang="en-US" altLang="zh-TW" sz="1400" i="1" dirty="0" err="1">
                <a:solidFill>
                  <a:srgbClr val="96EC3F"/>
                </a:solidFill>
                <a:latin typeface="Courier New" panose="02070309020205020404" pitchFamily="49" charset="0"/>
              </a:rPr>
              <a:t>getConnection</a:t>
            </a:r>
            <a:r>
              <a:rPr lang="en-US" altLang="zh-TW" sz="1400" dirty="0">
                <a:solidFill>
                  <a:srgbClr val="F9FAF4"/>
                </a:solidFill>
                <a:latin typeface="Courier New" panose="02070309020205020404" pitchFamily="49" charset="0"/>
              </a:rPr>
              <a:t>(</a:t>
            </a:r>
            <a:r>
              <a:rPr lang="en-US" altLang="zh-TW" sz="1400" b="1" i="1" dirty="0">
                <a:solidFill>
                  <a:srgbClr val="8DDAF8"/>
                </a:solidFill>
                <a:latin typeface="Courier New" panose="02070309020205020404" pitchFamily="49" charset="0"/>
              </a:rPr>
              <a:t>URL</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b="1" i="1" dirty="0">
                <a:solidFill>
                  <a:srgbClr val="8DDAF8"/>
                </a:solidFill>
                <a:latin typeface="Courier New" panose="02070309020205020404" pitchFamily="49" charset="0"/>
              </a:rPr>
              <a:t>USER</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b="1" i="1" dirty="0">
                <a:solidFill>
                  <a:srgbClr val="8DDAF8"/>
                </a:solidFill>
                <a:latin typeface="Courier New" panose="02070309020205020404" pitchFamily="49" charset="0"/>
              </a:rPr>
              <a:t>PASSWORD</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pstmt</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con</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prepareStatement</a:t>
            </a:r>
            <a:r>
              <a:rPr lang="en-US" altLang="zh-TW" sz="1400" dirty="0">
                <a:solidFill>
                  <a:srgbClr val="F9FAF4"/>
                </a:solidFill>
                <a:latin typeface="Courier New" panose="02070309020205020404" pitchFamily="49" charset="0"/>
              </a:rPr>
              <a:t>(</a:t>
            </a:r>
            <a:r>
              <a:rPr lang="en-US" altLang="zh-TW" sz="1400" b="1" i="1" dirty="0">
                <a:solidFill>
                  <a:srgbClr val="8DDAF8"/>
                </a:solidFill>
                <a:latin typeface="Courier New" panose="02070309020205020404" pitchFamily="49" charset="0"/>
              </a:rPr>
              <a:t>SELECT_ALL</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rs</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pstmt</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executeQuery</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rsmd</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rs</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getMetaData</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a:t>
            </a:r>
            <a:r>
              <a:rPr lang="en-US" altLang="zh-TW" sz="1400" dirty="0" err="1" smtClean="0">
                <a:solidFill>
                  <a:srgbClr val="CC6C1D"/>
                </a:solidFill>
                <a:latin typeface="Courier New" panose="02070309020205020404" pitchFamily="49" charset="0"/>
              </a:rPr>
              <a:t>int</a:t>
            </a:r>
            <a:r>
              <a:rPr lang="en-US" altLang="zh-TW" sz="1400" dirty="0" smtClean="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numOfColumn</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rsmd</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getColumnCount</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r>
              <a:rPr lang="en-US" altLang="zh-TW" sz="1400" dirty="0">
                <a:solidFill>
                  <a:srgbClr val="808080"/>
                </a:solidFill>
                <a:latin typeface="Courier New" panose="02070309020205020404" pitchFamily="49" charset="0"/>
              </a:rPr>
              <a:t>// </a:t>
            </a:r>
            <a:r>
              <a:rPr lang="zh-TW" altLang="en-US" sz="1400" dirty="0">
                <a:solidFill>
                  <a:srgbClr val="808080"/>
                </a:solidFill>
                <a:latin typeface="Courier New" panose="02070309020205020404" pitchFamily="49" charset="0"/>
              </a:rPr>
              <a:t>取得欄位數量</a:t>
            </a:r>
            <a:endParaRPr lang="zh-TW" altLang="en-US" sz="1400" dirty="0">
              <a:solidFill>
                <a:srgbClr val="CCCCCC"/>
              </a:solidFill>
              <a:latin typeface="Courier New" panose="02070309020205020404" pitchFamily="49" charset="0"/>
            </a:endParaRPr>
          </a:p>
          <a:p>
            <a:r>
              <a:rPr lang="en-US" altLang="zh-TW" sz="1400" dirty="0" smtClean="0">
                <a:solidFill>
                  <a:srgbClr val="808080"/>
                </a:solidFill>
                <a:latin typeface="Courier New" panose="02070309020205020404" pitchFamily="49" charset="0"/>
              </a:rPr>
              <a:t>	// </a:t>
            </a:r>
            <a:r>
              <a:rPr lang="zh-TW" altLang="en-US" sz="1400" dirty="0">
                <a:solidFill>
                  <a:srgbClr val="808080"/>
                </a:solidFill>
                <a:latin typeface="Courier New" panose="02070309020205020404" pitchFamily="49" charset="0"/>
              </a:rPr>
              <a:t>印出個欄位資訊內容</a:t>
            </a:r>
            <a:endParaRPr lang="zh-TW" altLang="en-US"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for</a:t>
            </a:r>
            <a:r>
              <a:rPr lang="en-US" altLang="zh-TW" sz="1400" dirty="0" smtClean="0">
                <a:solidFill>
                  <a:srgbClr val="F9FAF4"/>
                </a:solidFill>
                <a:latin typeface="Courier New" panose="02070309020205020404" pitchFamily="49" charset="0"/>
              </a:rPr>
              <a:t>(</a:t>
            </a:r>
            <a:r>
              <a:rPr lang="en-US" altLang="zh-TW" sz="1400" dirty="0" err="1" smtClean="0">
                <a:solidFill>
                  <a:srgbClr val="CC6C1D"/>
                </a:solidFill>
                <a:latin typeface="Courier New" panose="02070309020205020404" pitchFamily="49" charset="0"/>
              </a:rPr>
              <a:t>int</a:t>
            </a:r>
            <a:r>
              <a:rPr lang="en-US" altLang="zh-TW" sz="1400" dirty="0" smtClean="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i</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6897BB"/>
                </a:solidFill>
                <a:latin typeface="Courier New" panose="02070309020205020404" pitchFamily="49" charset="0"/>
              </a:rPr>
              <a:t>1</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i</a:t>
            </a:r>
            <a:r>
              <a:rPr lang="en-US" altLang="zh-TW" sz="1400" dirty="0">
                <a:solidFill>
                  <a:srgbClr val="D9E8F7"/>
                </a:solidFill>
                <a:latin typeface="Courier New" panose="02070309020205020404" pitchFamily="49" charset="0"/>
              </a:rPr>
              <a:t> </a:t>
            </a:r>
            <a:r>
              <a:rPr lang="en-US" altLang="zh-TW" sz="1400" dirty="0" smtClean="0">
                <a:solidFill>
                  <a:srgbClr val="E6E6FA"/>
                </a:solidFill>
                <a:latin typeface="Courier New" panose="02070309020205020404" pitchFamily="49" charset="0"/>
              </a:rPr>
              <a:t>&lt;=</a:t>
            </a:r>
            <a:r>
              <a:rPr lang="en-US" altLang="zh-TW" sz="1400" dirty="0" smtClean="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numOfColumn</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i</a:t>
            </a:r>
            <a:r>
              <a:rPr lang="en-US" altLang="zh-TW" sz="1400" dirty="0">
                <a:solidFill>
                  <a:srgbClr val="E6E6FA"/>
                </a:solidFill>
                <a:latin typeface="Courier New" panose="02070309020205020404" pitchFamily="49" charset="0"/>
              </a:rPr>
              <a:t>++</a:t>
            </a:r>
            <a:r>
              <a:rPr lang="en-US" altLang="zh-TW" sz="1400" dirty="0">
                <a:solidFill>
                  <a:srgbClr val="F9FAF4"/>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808080"/>
                </a:solidFill>
                <a:latin typeface="Courier New" panose="02070309020205020404" pitchFamily="49" charset="0"/>
              </a:rPr>
              <a:t>// </a:t>
            </a:r>
            <a:r>
              <a:rPr lang="zh-TW" altLang="en-US" sz="1400" dirty="0">
                <a:solidFill>
                  <a:srgbClr val="808080"/>
                </a:solidFill>
                <a:latin typeface="Courier New" panose="02070309020205020404" pitchFamily="49" charset="0"/>
              </a:rPr>
              <a:t>第幾個</a:t>
            </a:r>
            <a:r>
              <a:rPr lang="zh-TW" altLang="en-US" sz="1400" dirty="0" smtClean="0">
                <a:solidFill>
                  <a:srgbClr val="808080"/>
                </a:solidFill>
                <a:latin typeface="Courier New" panose="02070309020205020404" pitchFamily="49" charset="0"/>
              </a:rPr>
              <a:t>欄位，</a:t>
            </a:r>
            <a:r>
              <a:rPr lang="zh-TW" altLang="en-US" sz="1400" b="1" u="sng" dirty="0" smtClean="0">
                <a:solidFill>
                  <a:srgbClr val="808080"/>
                </a:solidFill>
                <a:latin typeface="Courier New" panose="02070309020205020404" pitchFamily="49" charset="0"/>
              </a:rPr>
              <a:t>編號重從</a:t>
            </a:r>
            <a:r>
              <a:rPr lang="en-US" altLang="zh-TW" sz="2400" b="1" u="sng" dirty="0" smtClean="0">
                <a:solidFill>
                  <a:srgbClr val="FF0000"/>
                </a:solidFill>
                <a:latin typeface="Courier New" panose="02070309020205020404" pitchFamily="49" charset="0"/>
              </a:rPr>
              <a:t>1</a:t>
            </a:r>
            <a:r>
              <a:rPr lang="zh-TW" altLang="en-US" sz="1400" b="1" u="sng" dirty="0" smtClean="0">
                <a:solidFill>
                  <a:srgbClr val="808080"/>
                </a:solidFill>
                <a:latin typeface="Courier New" panose="02070309020205020404" pitchFamily="49" charset="0"/>
              </a:rPr>
              <a:t>開始</a:t>
            </a:r>
            <a:endParaRPr lang="zh-TW" altLang="en-US" sz="1400" b="1" u="sng"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String</a:t>
            </a:r>
            <a:r>
              <a:rPr lang="en-US" altLang="zh-TW" sz="1400" dirty="0" smtClean="0">
                <a:solidFill>
                  <a:srgbClr val="D9E8F7"/>
                </a:solidFill>
                <a:latin typeface="Courier New" panose="02070309020205020404" pitchFamily="49" charset="0"/>
              </a:rPr>
              <a:t> </a:t>
            </a:r>
            <a:r>
              <a:rPr lang="en-US" altLang="zh-TW" sz="1400" dirty="0" err="1" smtClean="0">
                <a:solidFill>
                  <a:srgbClr val="F2F200"/>
                </a:solidFill>
                <a:latin typeface="Courier New" panose="02070309020205020404" pitchFamily="49" charset="0"/>
              </a:rPr>
              <a:t>colName</a:t>
            </a:r>
            <a:r>
              <a:rPr lang="en-US" altLang="zh-TW" sz="1400" dirty="0" smtClean="0">
                <a:solidFill>
                  <a:srgbClr val="D9E8F7"/>
                </a:solidFill>
                <a:latin typeface="Courier New" panose="02070309020205020404" pitchFamily="49" charset="0"/>
              </a:rPr>
              <a:t> </a:t>
            </a:r>
            <a:r>
              <a:rPr lang="en-US" altLang="zh-TW" sz="1400" dirty="0" smtClean="0">
                <a:solidFill>
                  <a:srgbClr val="E6E6FA"/>
                </a:solidFill>
                <a:latin typeface="Courier New" panose="02070309020205020404" pitchFamily="49" charset="0"/>
              </a:rPr>
              <a:t>=</a:t>
            </a:r>
            <a:r>
              <a:rPr lang="en-US" altLang="zh-TW" sz="1400" dirty="0" smtClean="0">
                <a:solidFill>
                  <a:srgbClr val="D9E8F7"/>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rsmd</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getColumnName</a:t>
            </a:r>
            <a:r>
              <a:rPr lang="en-US" altLang="zh-TW" sz="1400" dirty="0" smtClean="0">
                <a:solidFill>
                  <a:srgbClr val="F9FAF4"/>
                </a:solidFill>
                <a:latin typeface="Courier New" panose="02070309020205020404" pitchFamily="49" charset="0"/>
              </a:rPr>
              <a:t>(</a:t>
            </a:r>
            <a:r>
              <a:rPr lang="en-US" altLang="zh-TW" sz="1400" dirty="0" err="1" smtClean="0">
                <a:solidFill>
                  <a:srgbClr val="F3EC79"/>
                </a:solidFill>
                <a:latin typeface="Courier New" panose="02070309020205020404" pitchFamily="49" charset="0"/>
              </a:rPr>
              <a:t>i</a:t>
            </a:r>
            <a:r>
              <a:rPr lang="en-US" altLang="zh-TW" sz="1400" dirty="0" smtClean="0">
                <a:solidFill>
                  <a:srgbClr val="F9FAF4"/>
                </a:solidFill>
                <a:latin typeface="Courier New" panose="02070309020205020404" pitchFamily="49" charset="0"/>
              </a:rPr>
              <a:t>)</a:t>
            </a:r>
            <a:r>
              <a:rPr lang="en-US" altLang="zh-TW" sz="1400" dirty="0" smtClean="0">
                <a:solidFill>
                  <a:srgbClr val="E6E6FA"/>
                </a:solidFill>
                <a:latin typeface="Courier New" panose="02070309020205020404" pitchFamily="49" charset="0"/>
              </a:rPr>
              <a:t>;</a:t>
            </a:r>
            <a:r>
              <a:rPr lang="en-US" altLang="zh-TW" sz="1400" dirty="0" smtClean="0">
                <a:solidFill>
                  <a:srgbClr val="D9E8F7"/>
                </a:solidFill>
                <a:latin typeface="Courier New" panose="02070309020205020404" pitchFamily="49" charset="0"/>
              </a:rPr>
              <a:t> </a:t>
            </a:r>
            <a:r>
              <a:rPr lang="en-US" altLang="zh-TW" sz="1400" dirty="0" smtClean="0">
                <a:solidFill>
                  <a:srgbClr val="808080"/>
                </a:solidFill>
                <a:latin typeface="Courier New" panose="02070309020205020404" pitchFamily="49" charset="0"/>
              </a:rPr>
              <a:t>// </a:t>
            </a:r>
            <a:r>
              <a:rPr lang="zh-TW" altLang="en-US" sz="1400" dirty="0" smtClean="0">
                <a:solidFill>
                  <a:srgbClr val="808080"/>
                </a:solidFill>
                <a:latin typeface="Courier New" panose="02070309020205020404" pitchFamily="49" charset="0"/>
              </a:rPr>
              <a:t>欄位名稱</a:t>
            </a:r>
            <a:endParaRPr lang="zh-TW" altLang="en-US" sz="1400" dirty="0" smtClean="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String</a:t>
            </a:r>
            <a:r>
              <a:rPr lang="en-US" altLang="zh-TW" sz="1400" dirty="0" smtClean="0">
                <a:solidFill>
                  <a:srgbClr val="D9E8F7"/>
                </a:solidFill>
                <a:latin typeface="Courier New" panose="02070309020205020404" pitchFamily="49" charset="0"/>
              </a:rPr>
              <a:t> </a:t>
            </a:r>
            <a:r>
              <a:rPr lang="en-US" altLang="zh-TW" sz="1400" dirty="0" smtClean="0">
                <a:solidFill>
                  <a:srgbClr val="F2F200"/>
                </a:solidFill>
                <a:latin typeface="Courier New" panose="02070309020205020404" pitchFamily="49" charset="0"/>
              </a:rPr>
              <a:t>table</a:t>
            </a:r>
            <a:r>
              <a:rPr lang="en-US" altLang="zh-TW" sz="1400" dirty="0" smtClean="0">
                <a:solidFill>
                  <a:srgbClr val="D9E8F7"/>
                </a:solidFill>
                <a:latin typeface="Courier New" panose="02070309020205020404" pitchFamily="49" charset="0"/>
              </a:rPr>
              <a:t> </a:t>
            </a:r>
            <a:r>
              <a:rPr lang="en-US" altLang="zh-TW" sz="1400" dirty="0" smtClean="0">
                <a:solidFill>
                  <a:srgbClr val="E6E6FA"/>
                </a:solidFill>
                <a:latin typeface="Courier New" panose="02070309020205020404" pitchFamily="49" charset="0"/>
              </a:rPr>
              <a:t>=</a:t>
            </a:r>
            <a:r>
              <a:rPr lang="en-US" altLang="zh-TW" sz="1400" dirty="0" smtClean="0">
                <a:solidFill>
                  <a:srgbClr val="D9E8F7"/>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rsmd</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getTableName</a:t>
            </a:r>
            <a:r>
              <a:rPr lang="en-US" altLang="zh-TW" sz="1400" dirty="0" smtClean="0">
                <a:solidFill>
                  <a:srgbClr val="F9FAF4"/>
                </a:solidFill>
                <a:latin typeface="Courier New" panose="02070309020205020404" pitchFamily="49" charset="0"/>
              </a:rPr>
              <a:t>(</a:t>
            </a:r>
            <a:r>
              <a:rPr lang="en-US" altLang="zh-TW" sz="1400" dirty="0" err="1" smtClean="0">
                <a:solidFill>
                  <a:srgbClr val="F3EC79"/>
                </a:solidFill>
                <a:latin typeface="Courier New" panose="02070309020205020404" pitchFamily="49" charset="0"/>
              </a:rPr>
              <a:t>i</a:t>
            </a:r>
            <a:r>
              <a:rPr lang="en-US" altLang="zh-TW" sz="1400" dirty="0" smtClean="0">
                <a:solidFill>
                  <a:srgbClr val="F9FAF4"/>
                </a:solidFill>
                <a:latin typeface="Courier New" panose="02070309020205020404" pitchFamily="49" charset="0"/>
              </a:rPr>
              <a:t>)</a:t>
            </a:r>
            <a:r>
              <a:rPr lang="en-US" altLang="zh-TW" sz="1400" dirty="0" smtClean="0">
                <a:solidFill>
                  <a:srgbClr val="E6E6FA"/>
                </a:solidFill>
                <a:latin typeface="Courier New" panose="02070309020205020404" pitchFamily="49" charset="0"/>
              </a:rPr>
              <a:t>;</a:t>
            </a:r>
            <a:r>
              <a:rPr lang="en-US" altLang="zh-TW" sz="1400" dirty="0" smtClean="0">
                <a:solidFill>
                  <a:srgbClr val="D9E8F7"/>
                </a:solidFill>
                <a:latin typeface="Courier New" panose="02070309020205020404" pitchFamily="49" charset="0"/>
              </a:rPr>
              <a:t> </a:t>
            </a:r>
            <a:r>
              <a:rPr lang="en-US" altLang="zh-TW" sz="1400" dirty="0" smtClean="0">
                <a:solidFill>
                  <a:srgbClr val="808080"/>
                </a:solidFill>
                <a:latin typeface="Courier New" panose="02070309020205020404" pitchFamily="49" charset="0"/>
              </a:rPr>
              <a:t>// </a:t>
            </a:r>
            <a:r>
              <a:rPr lang="zh-TW" altLang="en-US" sz="1400" dirty="0" smtClean="0">
                <a:solidFill>
                  <a:srgbClr val="808080"/>
                </a:solidFill>
                <a:latin typeface="Courier New" panose="02070309020205020404" pitchFamily="49" charset="0"/>
              </a:rPr>
              <a:t>表格名稱</a:t>
            </a:r>
            <a:endParaRPr lang="zh-TW" altLang="en-US" sz="1400" dirty="0" smtClean="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String</a:t>
            </a:r>
            <a:r>
              <a:rPr lang="en-US" altLang="zh-TW" sz="1400" dirty="0" smtClean="0">
                <a:solidFill>
                  <a:srgbClr val="D9E8F7"/>
                </a:solidFill>
                <a:latin typeface="Courier New" panose="02070309020205020404" pitchFamily="49" charset="0"/>
              </a:rPr>
              <a:t> </a:t>
            </a:r>
            <a:r>
              <a:rPr lang="en-US" altLang="zh-TW" sz="1400" dirty="0" err="1" smtClean="0">
                <a:solidFill>
                  <a:srgbClr val="F2F200"/>
                </a:solidFill>
                <a:latin typeface="Courier New" panose="02070309020205020404" pitchFamily="49" charset="0"/>
              </a:rPr>
              <a:t>colType</a:t>
            </a:r>
            <a:r>
              <a:rPr lang="en-US" altLang="zh-TW" sz="1400" dirty="0" smtClean="0">
                <a:solidFill>
                  <a:srgbClr val="D9E8F7"/>
                </a:solidFill>
                <a:latin typeface="Courier New" panose="02070309020205020404" pitchFamily="49" charset="0"/>
              </a:rPr>
              <a:t> </a:t>
            </a:r>
            <a:r>
              <a:rPr lang="en-US" altLang="zh-TW" sz="1400" dirty="0" smtClean="0">
                <a:solidFill>
                  <a:srgbClr val="E6E6FA"/>
                </a:solidFill>
                <a:latin typeface="Courier New" panose="02070309020205020404" pitchFamily="49" charset="0"/>
              </a:rPr>
              <a:t>=</a:t>
            </a:r>
            <a:r>
              <a:rPr lang="en-US" altLang="zh-TW" sz="1400" dirty="0" smtClean="0">
                <a:solidFill>
                  <a:srgbClr val="D9E8F7"/>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rsmd</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getColumnTypeName</a:t>
            </a:r>
            <a:r>
              <a:rPr lang="en-US" altLang="zh-TW" sz="1400" dirty="0" smtClean="0">
                <a:solidFill>
                  <a:srgbClr val="F9FAF4"/>
                </a:solidFill>
                <a:latin typeface="Courier New" panose="02070309020205020404" pitchFamily="49" charset="0"/>
              </a:rPr>
              <a:t>(</a:t>
            </a:r>
            <a:r>
              <a:rPr lang="en-US" altLang="zh-TW" sz="1400" dirty="0" err="1" smtClean="0">
                <a:solidFill>
                  <a:srgbClr val="F3EC79"/>
                </a:solidFill>
                <a:latin typeface="Courier New" panose="02070309020205020404" pitchFamily="49" charset="0"/>
              </a:rPr>
              <a:t>i</a:t>
            </a:r>
            <a:r>
              <a:rPr lang="en-US" altLang="zh-TW" sz="1400" dirty="0" smtClean="0">
                <a:solidFill>
                  <a:srgbClr val="F9FAF4"/>
                </a:solidFill>
                <a:latin typeface="Courier New" panose="02070309020205020404" pitchFamily="49" charset="0"/>
              </a:rPr>
              <a:t>)</a:t>
            </a:r>
            <a:r>
              <a:rPr lang="en-US" altLang="zh-TW" sz="1400" dirty="0" smtClean="0">
                <a:solidFill>
                  <a:srgbClr val="E6E6FA"/>
                </a:solidFill>
                <a:latin typeface="Courier New" panose="02070309020205020404" pitchFamily="49" charset="0"/>
              </a:rPr>
              <a:t>;</a:t>
            </a:r>
            <a:r>
              <a:rPr lang="en-US" altLang="zh-TW" sz="1400" dirty="0" smtClean="0">
                <a:solidFill>
                  <a:srgbClr val="D9E8F7"/>
                </a:solidFill>
                <a:latin typeface="Courier New" panose="02070309020205020404" pitchFamily="49" charset="0"/>
              </a:rPr>
              <a:t> </a:t>
            </a:r>
            <a:r>
              <a:rPr lang="en-US" altLang="zh-TW" sz="1400" dirty="0" smtClean="0">
                <a:solidFill>
                  <a:srgbClr val="808080"/>
                </a:solidFill>
                <a:latin typeface="Courier New" panose="02070309020205020404" pitchFamily="49" charset="0"/>
              </a:rPr>
              <a:t>// </a:t>
            </a:r>
            <a:r>
              <a:rPr lang="zh-TW" altLang="en-US" sz="1400" dirty="0" smtClean="0">
                <a:solidFill>
                  <a:srgbClr val="808080"/>
                </a:solidFill>
                <a:latin typeface="Courier New" panose="02070309020205020404" pitchFamily="49" charset="0"/>
              </a:rPr>
              <a:t>欄位類型</a:t>
            </a:r>
            <a:endParaRPr lang="en-US" altLang="zh-TW" sz="1400" dirty="0" smtClean="0">
              <a:solidFill>
                <a:srgbClr val="808080"/>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a:t>
            </a:r>
            <a:r>
              <a:rPr lang="en-US" altLang="zh-TW" sz="1400" dirty="0" err="1" smtClean="0">
                <a:solidFill>
                  <a:srgbClr val="CC6C1D"/>
                </a:solidFill>
                <a:latin typeface="Courier New" panose="02070309020205020404" pitchFamily="49" charset="0"/>
              </a:rPr>
              <a:t>boolean</a:t>
            </a:r>
            <a:r>
              <a:rPr lang="en-US" altLang="zh-TW" sz="1400" dirty="0" smtClean="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caseSen</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rsmd</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isCaseSensitive</a:t>
            </a:r>
            <a:r>
              <a:rPr lang="en-US" altLang="zh-TW" sz="1400" dirty="0">
                <a:solidFill>
                  <a:srgbClr val="F9FAF4"/>
                </a:solidFill>
                <a:latin typeface="Courier New" panose="02070309020205020404" pitchFamily="49" charset="0"/>
              </a:rPr>
              <a:t>(</a:t>
            </a:r>
            <a:r>
              <a:rPr lang="en-US" altLang="zh-TW" sz="1400" dirty="0" err="1">
                <a:solidFill>
                  <a:srgbClr val="F3EC79"/>
                </a:solidFill>
                <a:latin typeface="Courier New" panose="02070309020205020404" pitchFamily="49" charset="0"/>
              </a:rPr>
              <a:t>i</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808080"/>
                </a:solidFill>
                <a:latin typeface="Courier New" panose="02070309020205020404" pitchFamily="49" charset="0"/>
              </a:rPr>
              <a:t>// </a:t>
            </a:r>
            <a:r>
              <a:rPr lang="zh-TW" altLang="en-US" sz="1400" dirty="0">
                <a:solidFill>
                  <a:srgbClr val="808080"/>
                </a:solidFill>
                <a:latin typeface="Courier New" panose="02070309020205020404" pitchFamily="49" charset="0"/>
              </a:rPr>
              <a:t>內容是否區分大小寫</a:t>
            </a:r>
            <a:endParaRPr lang="zh-TW" altLang="en-US" sz="1400" dirty="0" smtClean="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a:t>
            </a:r>
            <a:r>
              <a:rPr lang="en-US" altLang="zh-TW" sz="1400" dirty="0" err="1" smtClean="0">
                <a:solidFill>
                  <a:srgbClr val="CC6C1D"/>
                </a:solidFill>
                <a:latin typeface="Courier New" panose="02070309020205020404" pitchFamily="49" charset="0"/>
              </a:rPr>
              <a:t>boolean</a:t>
            </a:r>
            <a:r>
              <a:rPr lang="en-US" altLang="zh-TW" sz="1400" dirty="0" smtClean="0">
                <a:solidFill>
                  <a:srgbClr val="D9E8F7"/>
                </a:solidFill>
                <a:latin typeface="Courier New" panose="02070309020205020404" pitchFamily="49" charset="0"/>
              </a:rPr>
              <a:t> </a:t>
            </a:r>
            <a:r>
              <a:rPr lang="en-US" altLang="zh-TW" sz="1400" dirty="0" smtClean="0">
                <a:solidFill>
                  <a:srgbClr val="F2F200"/>
                </a:solidFill>
                <a:latin typeface="Courier New" panose="02070309020205020404" pitchFamily="49" charset="0"/>
              </a:rPr>
              <a:t>writable</a:t>
            </a:r>
            <a:r>
              <a:rPr lang="en-US" altLang="zh-TW" sz="1400" dirty="0" smtClean="0">
                <a:solidFill>
                  <a:srgbClr val="D9E8F7"/>
                </a:solidFill>
                <a:latin typeface="Courier New" panose="02070309020205020404" pitchFamily="49" charset="0"/>
              </a:rPr>
              <a:t> </a:t>
            </a:r>
            <a:r>
              <a:rPr lang="en-US" altLang="zh-TW" sz="1400" dirty="0" smtClean="0">
                <a:solidFill>
                  <a:srgbClr val="E6E6FA"/>
                </a:solidFill>
                <a:latin typeface="Courier New" panose="02070309020205020404" pitchFamily="49" charset="0"/>
              </a:rPr>
              <a:t>=</a:t>
            </a:r>
            <a:r>
              <a:rPr lang="en-US" altLang="zh-TW" sz="1400" dirty="0" smtClean="0">
                <a:solidFill>
                  <a:srgbClr val="D9E8F7"/>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rsmd</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isWritable</a:t>
            </a:r>
            <a:r>
              <a:rPr lang="en-US" altLang="zh-TW" sz="1400" dirty="0" smtClean="0">
                <a:solidFill>
                  <a:srgbClr val="F9FAF4"/>
                </a:solidFill>
                <a:latin typeface="Courier New" panose="02070309020205020404" pitchFamily="49" charset="0"/>
              </a:rPr>
              <a:t>(</a:t>
            </a:r>
            <a:r>
              <a:rPr lang="en-US" altLang="zh-TW" sz="1400" dirty="0" err="1" smtClean="0">
                <a:solidFill>
                  <a:srgbClr val="F3EC79"/>
                </a:solidFill>
                <a:latin typeface="Courier New" panose="02070309020205020404" pitchFamily="49" charset="0"/>
              </a:rPr>
              <a:t>i</a:t>
            </a:r>
            <a:r>
              <a:rPr lang="en-US" altLang="zh-TW" sz="1400" dirty="0" smtClean="0">
                <a:solidFill>
                  <a:srgbClr val="F9FAF4"/>
                </a:solidFill>
                <a:latin typeface="Courier New" panose="02070309020205020404" pitchFamily="49" charset="0"/>
              </a:rPr>
              <a:t>)</a:t>
            </a:r>
            <a:r>
              <a:rPr lang="en-US" altLang="zh-TW" sz="1400" dirty="0" smtClean="0">
                <a:solidFill>
                  <a:srgbClr val="E6E6FA"/>
                </a:solidFill>
                <a:latin typeface="Courier New" panose="02070309020205020404" pitchFamily="49" charset="0"/>
              </a:rPr>
              <a:t>;</a:t>
            </a:r>
            <a:r>
              <a:rPr lang="en-US" altLang="zh-TW" sz="1400" dirty="0" smtClean="0">
                <a:solidFill>
                  <a:srgbClr val="D9E8F7"/>
                </a:solidFill>
                <a:latin typeface="Courier New" panose="02070309020205020404" pitchFamily="49" charset="0"/>
              </a:rPr>
              <a:t> </a:t>
            </a:r>
            <a:r>
              <a:rPr lang="en-US" altLang="zh-TW" sz="1400" dirty="0" smtClean="0">
                <a:solidFill>
                  <a:srgbClr val="808080"/>
                </a:solidFill>
                <a:latin typeface="Courier New" panose="02070309020205020404" pitchFamily="49" charset="0"/>
              </a:rPr>
              <a:t>// </a:t>
            </a:r>
            <a:r>
              <a:rPr lang="zh-TW" altLang="en-US" sz="1400" dirty="0" smtClean="0">
                <a:solidFill>
                  <a:srgbClr val="808080"/>
                </a:solidFill>
                <a:latin typeface="Courier New" panose="02070309020205020404" pitchFamily="49" charset="0"/>
              </a:rPr>
              <a:t>內容是否可以修改</a:t>
            </a:r>
            <a:endParaRPr lang="en-US" altLang="zh-TW" sz="1400" dirty="0" smtClean="0">
              <a:solidFill>
                <a:srgbClr val="808080"/>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a:t>
            </a:r>
            <a:r>
              <a:rPr lang="en-US" altLang="zh-TW" sz="1400" dirty="0" err="1" smtClean="0">
                <a:solidFill>
                  <a:srgbClr val="CC6C1D"/>
                </a:solidFill>
                <a:latin typeface="Courier New" panose="02070309020205020404" pitchFamily="49" charset="0"/>
              </a:rPr>
              <a:t>int</a:t>
            </a:r>
            <a:r>
              <a:rPr lang="en-US" altLang="zh-TW" sz="1400" dirty="0" smtClean="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isNull</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rsmd</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isNullable</a:t>
            </a:r>
            <a:r>
              <a:rPr lang="en-US" altLang="zh-TW" sz="1400" dirty="0">
                <a:solidFill>
                  <a:srgbClr val="F9FAF4"/>
                </a:solidFill>
                <a:latin typeface="Courier New" panose="02070309020205020404" pitchFamily="49" charset="0"/>
              </a:rPr>
              <a:t>(</a:t>
            </a:r>
            <a:r>
              <a:rPr lang="en-US" altLang="zh-TW" sz="1400" dirty="0" err="1">
                <a:solidFill>
                  <a:srgbClr val="F3EC79"/>
                </a:solidFill>
                <a:latin typeface="Courier New" panose="02070309020205020404" pitchFamily="49" charset="0"/>
              </a:rPr>
              <a:t>i</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808080"/>
                </a:solidFill>
                <a:latin typeface="Courier New" panose="02070309020205020404" pitchFamily="49" charset="0"/>
              </a:rPr>
              <a:t>// </a:t>
            </a:r>
            <a:r>
              <a:rPr lang="zh-TW" altLang="en-US" sz="1400" dirty="0">
                <a:solidFill>
                  <a:srgbClr val="808080"/>
                </a:solidFill>
                <a:latin typeface="Courier New" panose="02070309020205020404" pitchFamily="49" charset="0"/>
              </a:rPr>
              <a:t>內容是否可以為空值</a:t>
            </a:r>
            <a:endParaRPr lang="zh-TW" altLang="en-US" sz="1400" dirty="0" smtClean="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System</a:t>
            </a:r>
            <a:r>
              <a:rPr lang="en-US" altLang="zh-TW" sz="1400" dirty="0" err="1" smtClean="0">
                <a:solidFill>
                  <a:srgbClr val="E6E6FA"/>
                </a:solidFill>
                <a:latin typeface="Courier New" panose="02070309020205020404" pitchFamily="49" charset="0"/>
              </a:rPr>
              <a:t>.</a:t>
            </a:r>
            <a:r>
              <a:rPr lang="en-US" altLang="zh-TW" sz="1400" b="1" i="1" dirty="0" err="1" smtClean="0">
                <a:solidFill>
                  <a:srgbClr val="8DDAF8"/>
                </a:solidFill>
                <a:latin typeface="Courier New" panose="02070309020205020404" pitchFamily="49" charset="0"/>
              </a:rPr>
              <a:t>out</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println</a:t>
            </a:r>
            <a:r>
              <a:rPr lang="en-US" altLang="zh-TW" sz="1400" dirty="0" smtClean="0">
                <a:solidFill>
                  <a:srgbClr val="F9FAF4"/>
                </a:solidFill>
                <a:latin typeface="Courier New" panose="02070309020205020404" pitchFamily="49" charset="0"/>
              </a:rPr>
              <a:t>(</a:t>
            </a:r>
            <a:r>
              <a:rPr lang="en-US" altLang="zh-TW" sz="1400" dirty="0" smtClean="0">
                <a:solidFill>
                  <a:srgbClr val="17C6A3"/>
                </a:solidFill>
                <a:latin typeface="Courier New" panose="02070309020205020404" pitchFamily="49" charset="0"/>
              </a:rPr>
              <a:t>"</a:t>
            </a:r>
            <a:r>
              <a:rPr lang="zh-TW" altLang="en-US" sz="1400" dirty="0" smtClean="0">
                <a:solidFill>
                  <a:srgbClr val="17C6A3"/>
                </a:solidFill>
                <a:latin typeface="Courier New" panose="02070309020205020404" pitchFamily="49" charset="0"/>
              </a:rPr>
              <a:t>欄位資訊：</a:t>
            </a:r>
            <a:r>
              <a:rPr lang="en-US" altLang="zh-TW" sz="1400" dirty="0" smtClean="0">
                <a:solidFill>
                  <a:srgbClr val="17C6A3"/>
                </a:solidFill>
                <a:latin typeface="Courier New" panose="02070309020205020404" pitchFamily="49" charset="0"/>
              </a:rPr>
              <a:t>"</a:t>
            </a:r>
            <a:r>
              <a:rPr lang="zh-TW" altLang="en-US" sz="1400" dirty="0" smtClean="0">
                <a:solidFill>
                  <a:srgbClr val="D9E8F7"/>
                </a:solidFill>
                <a:latin typeface="Courier New" panose="02070309020205020404" pitchFamily="49" charset="0"/>
              </a:rPr>
              <a:t> </a:t>
            </a:r>
            <a:r>
              <a:rPr lang="en-US" altLang="zh-TW" sz="1400" dirty="0" smtClean="0">
                <a:solidFill>
                  <a:srgbClr val="E6E6FA"/>
                </a:solidFill>
                <a:latin typeface="Courier New" panose="02070309020205020404" pitchFamily="49" charset="0"/>
              </a:rPr>
              <a:t>+</a:t>
            </a:r>
            <a:r>
              <a:rPr lang="zh-TW" altLang="en-US" sz="1400" dirty="0" smtClean="0">
                <a:solidFill>
                  <a:srgbClr val="D9E8F7"/>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colName</a:t>
            </a:r>
            <a:r>
              <a:rPr lang="en-US" altLang="zh-TW" sz="1400" dirty="0" smtClean="0">
                <a:solidFill>
                  <a:srgbClr val="F9FAF4"/>
                </a:solidFill>
                <a:latin typeface="Courier New" panose="02070309020205020404" pitchFamily="49" charset="0"/>
              </a:rPr>
              <a:t>)</a:t>
            </a:r>
            <a:r>
              <a:rPr lang="en-US" altLang="zh-TW" sz="1400" dirty="0" smtClean="0">
                <a:solidFill>
                  <a:srgbClr val="E6E6FA"/>
                </a:solidFill>
                <a:latin typeface="Courier New" panose="02070309020205020404" pitchFamily="49" charset="0"/>
              </a:rPr>
              <a:t>;</a:t>
            </a:r>
            <a:endParaRPr lang="en-US" altLang="zh-TW" sz="1400" dirty="0" smtClean="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System</a:t>
            </a:r>
            <a:r>
              <a:rPr lang="en-US" altLang="zh-TW" sz="1400" dirty="0" err="1" smtClean="0">
                <a:solidFill>
                  <a:srgbClr val="E6E6FA"/>
                </a:solidFill>
                <a:latin typeface="Courier New" panose="02070309020205020404" pitchFamily="49" charset="0"/>
              </a:rPr>
              <a:t>.</a:t>
            </a:r>
            <a:r>
              <a:rPr lang="en-US" altLang="zh-TW" sz="1400" b="1" i="1" dirty="0" err="1" smtClean="0">
                <a:solidFill>
                  <a:srgbClr val="8DDAF8"/>
                </a:solidFill>
                <a:latin typeface="Courier New" panose="02070309020205020404" pitchFamily="49" charset="0"/>
              </a:rPr>
              <a:t>out</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println</a:t>
            </a:r>
            <a:r>
              <a:rPr lang="en-US" altLang="zh-TW" sz="1400" dirty="0" smtClean="0">
                <a:solidFill>
                  <a:srgbClr val="F9FAF4"/>
                </a:solidFill>
                <a:latin typeface="Courier New" panose="02070309020205020404" pitchFamily="49" charset="0"/>
              </a:rPr>
              <a:t>(</a:t>
            </a:r>
            <a:r>
              <a:rPr lang="en-US" altLang="zh-TW" sz="1400" dirty="0" smtClean="0">
                <a:solidFill>
                  <a:srgbClr val="17C6A3"/>
                </a:solidFill>
                <a:latin typeface="Courier New" panose="02070309020205020404" pitchFamily="49" charset="0"/>
              </a:rPr>
              <a:t>"</a:t>
            </a:r>
            <a:r>
              <a:rPr lang="zh-TW" altLang="en-US" sz="1400" dirty="0" smtClean="0">
                <a:solidFill>
                  <a:srgbClr val="17C6A3"/>
                </a:solidFill>
                <a:latin typeface="Courier New" panose="02070309020205020404" pitchFamily="49" charset="0"/>
              </a:rPr>
              <a:t>屬於表格：</a:t>
            </a:r>
            <a:r>
              <a:rPr lang="en-US" altLang="zh-TW" sz="1400" dirty="0" smtClean="0">
                <a:solidFill>
                  <a:srgbClr val="17C6A3"/>
                </a:solidFill>
                <a:latin typeface="Courier New" panose="02070309020205020404" pitchFamily="49" charset="0"/>
              </a:rPr>
              <a:t>"</a:t>
            </a:r>
            <a:r>
              <a:rPr lang="zh-TW" altLang="en-US" sz="1400" dirty="0" smtClean="0">
                <a:solidFill>
                  <a:srgbClr val="D9E8F7"/>
                </a:solidFill>
                <a:latin typeface="Courier New" panose="02070309020205020404" pitchFamily="49" charset="0"/>
              </a:rPr>
              <a:t> </a:t>
            </a:r>
            <a:r>
              <a:rPr lang="en-US" altLang="zh-TW" sz="1400" dirty="0" smtClean="0">
                <a:solidFill>
                  <a:srgbClr val="E6E6FA"/>
                </a:solidFill>
                <a:latin typeface="Courier New" panose="02070309020205020404" pitchFamily="49" charset="0"/>
              </a:rPr>
              <a:t>+</a:t>
            </a:r>
            <a:r>
              <a:rPr lang="zh-TW" altLang="en-US" sz="1400" dirty="0" smtClean="0">
                <a:solidFill>
                  <a:srgbClr val="D9E8F7"/>
                </a:solidFill>
                <a:latin typeface="Courier New" panose="02070309020205020404" pitchFamily="49" charset="0"/>
              </a:rPr>
              <a:t> </a:t>
            </a:r>
            <a:r>
              <a:rPr lang="en-US" altLang="zh-TW" sz="1400" dirty="0" smtClean="0">
                <a:solidFill>
                  <a:srgbClr val="F3EC79"/>
                </a:solidFill>
                <a:latin typeface="Courier New" panose="02070309020205020404" pitchFamily="49" charset="0"/>
              </a:rPr>
              <a:t>table</a:t>
            </a:r>
            <a:r>
              <a:rPr lang="en-US" altLang="zh-TW" sz="1400" dirty="0" smtClean="0">
                <a:solidFill>
                  <a:srgbClr val="F9FAF4"/>
                </a:solidFill>
                <a:latin typeface="Courier New" panose="02070309020205020404" pitchFamily="49" charset="0"/>
              </a:rPr>
              <a:t>)</a:t>
            </a:r>
            <a:r>
              <a:rPr lang="en-US" altLang="zh-TW" sz="1400" dirty="0" smtClean="0">
                <a:solidFill>
                  <a:srgbClr val="E6E6FA"/>
                </a:solidFill>
                <a:latin typeface="Courier New" panose="02070309020205020404" pitchFamily="49" charset="0"/>
              </a:rPr>
              <a:t>;</a:t>
            </a:r>
            <a:endParaRPr lang="en-US" altLang="zh-TW" sz="1400" dirty="0" smtClean="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System</a:t>
            </a:r>
            <a:r>
              <a:rPr lang="en-US" altLang="zh-TW" sz="1400" dirty="0" err="1" smtClean="0">
                <a:solidFill>
                  <a:srgbClr val="E6E6FA"/>
                </a:solidFill>
                <a:latin typeface="Courier New" panose="02070309020205020404" pitchFamily="49" charset="0"/>
              </a:rPr>
              <a:t>.</a:t>
            </a:r>
            <a:r>
              <a:rPr lang="en-US" altLang="zh-TW" sz="1400" b="1" i="1" dirty="0" err="1" smtClean="0">
                <a:solidFill>
                  <a:srgbClr val="8DDAF8"/>
                </a:solidFill>
                <a:latin typeface="Courier New" panose="02070309020205020404" pitchFamily="49" charset="0"/>
              </a:rPr>
              <a:t>out</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println</a:t>
            </a:r>
            <a:r>
              <a:rPr lang="en-US" altLang="zh-TW" sz="1400" dirty="0" smtClean="0">
                <a:solidFill>
                  <a:srgbClr val="F9FAF4"/>
                </a:solidFill>
                <a:latin typeface="Courier New" panose="02070309020205020404" pitchFamily="49" charset="0"/>
              </a:rPr>
              <a:t>(</a:t>
            </a:r>
            <a:r>
              <a:rPr lang="en-US" altLang="zh-TW" sz="1400" dirty="0" smtClean="0">
                <a:solidFill>
                  <a:srgbClr val="17C6A3"/>
                </a:solidFill>
                <a:latin typeface="Courier New" panose="02070309020205020404" pitchFamily="49" charset="0"/>
              </a:rPr>
              <a:t>"</a:t>
            </a:r>
            <a:r>
              <a:rPr lang="zh-TW" altLang="en-US" sz="1400" dirty="0" smtClean="0">
                <a:solidFill>
                  <a:srgbClr val="17C6A3"/>
                </a:solidFill>
                <a:latin typeface="Courier New" panose="02070309020205020404" pitchFamily="49" charset="0"/>
              </a:rPr>
              <a:t>欄位內容類型：</a:t>
            </a:r>
            <a:r>
              <a:rPr lang="en-US" altLang="zh-TW" sz="1400" dirty="0" smtClean="0">
                <a:solidFill>
                  <a:srgbClr val="17C6A3"/>
                </a:solidFill>
                <a:latin typeface="Courier New" panose="02070309020205020404" pitchFamily="49" charset="0"/>
              </a:rPr>
              <a:t>"</a:t>
            </a:r>
            <a:r>
              <a:rPr lang="zh-TW" altLang="en-US" sz="1400" dirty="0" smtClean="0">
                <a:solidFill>
                  <a:srgbClr val="D9E8F7"/>
                </a:solidFill>
                <a:latin typeface="Courier New" panose="02070309020205020404" pitchFamily="49" charset="0"/>
              </a:rPr>
              <a:t> </a:t>
            </a:r>
            <a:r>
              <a:rPr lang="en-US" altLang="zh-TW" sz="1400" dirty="0" smtClean="0">
                <a:solidFill>
                  <a:srgbClr val="E6E6FA"/>
                </a:solidFill>
                <a:latin typeface="Courier New" panose="02070309020205020404" pitchFamily="49" charset="0"/>
              </a:rPr>
              <a:t>+</a:t>
            </a:r>
            <a:r>
              <a:rPr lang="zh-TW" altLang="en-US" sz="1400" dirty="0" smtClean="0">
                <a:solidFill>
                  <a:srgbClr val="D9E8F7"/>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colType</a:t>
            </a:r>
            <a:r>
              <a:rPr lang="en-US" altLang="zh-TW" sz="1400" dirty="0" smtClean="0">
                <a:solidFill>
                  <a:srgbClr val="F9FAF4"/>
                </a:solidFill>
                <a:latin typeface="Courier New" panose="02070309020205020404" pitchFamily="49" charset="0"/>
              </a:rPr>
              <a:t>)</a:t>
            </a:r>
            <a:r>
              <a:rPr lang="en-US" altLang="zh-TW" sz="1400" dirty="0" smtClean="0">
                <a:solidFill>
                  <a:srgbClr val="E6E6FA"/>
                </a:solidFill>
                <a:latin typeface="Courier New" panose="02070309020205020404" pitchFamily="49" charset="0"/>
              </a:rPr>
              <a:t>;</a:t>
            </a: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System</a:t>
            </a:r>
            <a:r>
              <a:rPr lang="en-US" altLang="zh-TW" sz="1400" dirty="0" err="1" smtClean="0">
                <a:solidFill>
                  <a:srgbClr val="E6E6FA"/>
                </a:solidFill>
                <a:latin typeface="Courier New" panose="02070309020205020404" pitchFamily="49" charset="0"/>
              </a:rPr>
              <a:t>.</a:t>
            </a:r>
            <a:r>
              <a:rPr lang="en-US" altLang="zh-TW" sz="1400" b="1" i="1" dirty="0" err="1" smtClean="0">
                <a:solidFill>
                  <a:srgbClr val="8DDAF8"/>
                </a:solidFill>
                <a:latin typeface="Courier New" panose="02070309020205020404" pitchFamily="49" charset="0"/>
              </a:rPr>
              <a:t>out</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println</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a:t>
            </a:r>
            <a:r>
              <a:rPr lang="zh-TW" altLang="en-US" sz="1400" dirty="0">
                <a:solidFill>
                  <a:srgbClr val="17C6A3"/>
                </a:solidFill>
                <a:latin typeface="Courier New" panose="02070309020205020404" pitchFamily="49" charset="0"/>
              </a:rPr>
              <a:t>是否區分大小寫：</a:t>
            </a:r>
            <a:r>
              <a:rPr lang="en-US" altLang="zh-TW" sz="1400" dirty="0">
                <a:solidFill>
                  <a:srgbClr val="17C6A3"/>
                </a:solidFill>
                <a:latin typeface="Courier New" panose="02070309020205020404" pitchFamily="49" charset="0"/>
              </a:rPr>
              <a:t>"</a:t>
            </a:r>
            <a:r>
              <a:rPr lang="zh-TW" altLang="en-US"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zh-TW" altLang="en-US"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caseSen</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smtClean="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System</a:t>
            </a:r>
            <a:r>
              <a:rPr lang="en-US" altLang="zh-TW" sz="1400" dirty="0" err="1" smtClean="0">
                <a:solidFill>
                  <a:srgbClr val="E6E6FA"/>
                </a:solidFill>
                <a:latin typeface="Courier New" panose="02070309020205020404" pitchFamily="49" charset="0"/>
              </a:rPr>
              <a:t>.</a:t>
            </a:r>
            <a:r>
              <a:rPr lang="en-US" altLang="zh-TW" sz="1400" b="1" i="1" dirty="0" err="1" smtClean="0">
                <a:solidFill>
                  <a:srgbClr val="8DDAF8"/>
                </a:solidFill>
                <a:latin typeface="Courier New" panose="02070309020205020404" pitchFamily="49" charset="0"/>
              </a:rPr>
              <a:t>out</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println</a:t>
            </a:r>
            <a:r>
              <a:rPr lang="en-US" altLang="zh-TW" sz="1400" dirty="0" smtClean="0">
                <a:solidFill>
                  <a:srgbClr val="F9FAF4"/>
                </a:solidFill>
                <a:latin typeface="Courier New" panose="02070309020205020404" pitchFamily="49" charset="0"/>
              </a:rPr>
              <a:t>(</a:t>
            </a:r>
            <a:r>
              <a:rPr lang="en-US" altLang="zh-TW" sz="1400" dirty="0" smtClean="0">
                <a:solidFill>
                  <a:srgbClr val="17C6A3"/>
                </a:solidFill>
                <a:latin typeface="Courier New" panose="02070309020205020404" pitchFamily="49" charset="0"/>
              </a:rPr>
              <a:t>"</a:t>
            </a:r>
            <a:r>
              <a:rPr lang="zh-TW" altLang="en-US" sz="1400" dirty="0" smtClean="0">
                <a:solidFill>
                  <a:srgbClr val="17C6A3"/>
                </a:solidFill>
                <a:latin typeface="Courier New" panose="02070309020205020404" pitchFamily="49" charset="0"/>
              </a:rPr>
              <a:t>內容是否可以修改：</a:t>
            </a:r>
            <a:r>
              <a:rPr lang="en-US" altLang="zh-TW" sz="1400" dirty="0" smtClean="0">
                <a:solidFill>
                  <a:srgbClr val="17C6A3"/>
                </a:solidFill>
                <a:latin typeface="Courier New" panose="02070309020205020404" pitchFamily="49" charset="0"/>
              </a:rPr>
              <a:t>"</a:t>
            </a:r>
            <a:r>
              <a:rPr lang="zh-TW" altLang="en-US" sz="1400" dirty="0" smtClean="0">
                <a:solidFill>
                  <a:srgbClr val="D9E8F7"/>
                </a:solidFill>
                <a:latin typeface="Courier New" panose="02070309020205020404" pitchFamily="49" charset="0"/>
              </a:rPr>
              <a:t> </a:t>
            </a:r>
            <a:r>
              <a:rPr lang="en-US" altLang="zh-TW" sz="1400" dirty="0" smtClean="0">
                <a:solidFill>
                  <a:srgbClr val="E6E6FA"/>
                </a:solidFill>
                <a:latin typeface="Courier New" panose="02070309020205020404" pitchFamily="49" charset="0"/>
              </a:rPr>
              <a:t>+</a:t>
            </a:r>
            <a:r>
              <a:rPr lang="zh-TW" altLang="en-US" sz="1400" dirty="0" smtClean="0">
                <a:solidFill>
                  <a:srgbClr val="D9E8F7"/>
                </a:solidFill>
                <a:latin typeface="Courier New" panose="02070309020205020404" pitchFamily="49" charset="0"/>
              </a:rPr>
              <a:t> </a:t>
            </a:r>
            <a:r>
              <a:rPr lang="en-US" altLang="zh-TW" sz="1400" dirty="0" smtClean="0">
                <a:solidFill>
                  <a:srgbClr val="F3EC79"/>
                </a:solidFill>
                <a:latin typeface="Courier New" panose="02070309020205020404" pitchFamily="49" charset="0"/>
              </a:rPr>
              <a:t>writable</a:t>
            </a:r>
            <a:r>
              <a:rPr lang="en-US" altLang="zh-TW" sz="1400" dirty="0" smtClean="0">
                <a:solidFill>
                  <a:srgbClr val="F9FAF4"/>
                </a:solidFill>
                <a:latin typeface="Courier New" panose="02070309020205020404" pitchFamily="49" charset="0"/>
              </a:rPr>
              <a:t>)</a:t>
            </a:r>
            <a:r>
              <a:rPr lang="en-US" altLang="zh-TW" sz="1400" dirty="0" smtClean="0">
                <a:solidFill>
                  <a:srgbClr val="E6E6FA"/>
                </a:solidFill>
                <a:latin typeface="Courier New" panose="02070309020205020404" pitchFamily="49" charset="0"/>
              </a:rPr>
              <a:t>;</a:t>
            </a: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System</a:t>
            </a:r>
            <a:r>
              <a:rPr lang="en-US" altLang="zh-TW" sz="1400" dirty="0" err="1" smtClean="0">
                <a:solidFill>
                  <a:srgbClr val="E6E6FA"/>
                </a:solidFill>
                <a:latin typeface="Courier New" panose="02070309020205020404" pitchFamily="49" charset="0"/>
              </a:rPr>
              <a:t>.</a:t>
            </a:r>
            <a:r>
              <a:rPr lang="en-US" altLang="zh-TW" sz="1400" b="1" i="1" dirty="0" err="1" smtClean="0">
                <a:solidFill>
                  <a:srgbClr val="8DDAF8"/>
                </a:solidFill>
                <a:latin typeface="Courier New" panose="02070309020205020404" pitchFamily="49" charset="0"/>
              </a:rPr>
              <a:t>out</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println</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a:t>
            </a:r>
            <a:r>
              <a:rPr lang="zh-TW" altLang="en-US" sz="1400" dirty="0">
                <a:solidFill>
                  <a:srgbClr val="17C6A3"/>
                </a:solidFill>
                <a:latin typeface="Courier New" panose="02070309020205020404" pitchFamily="49" charset="0"/>
              </a:rPr>
              <a:t>內容是否可以為空值：</a:t>
            </a:r>
            <a:r>
              <a:rPr lang="en-US" altLang="zh-TW" sz="1400" dirty="0">
                <a:solidFill>
                  <a:srgbClr val="17C6A3"/>
                </a:solidFill>
                <a:latin typeface="Courier New" panose="02070309020205020404" pitchFamily="49" charset="0"/>
              </a:rPr>
              <a:t>"</a:t>
            </a:r>
            <a:r>
              <a:rPr lang="zh-TW" altLang="en-US"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zh-TW" altLang="en-US"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isNull</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smtClean="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System</a:t>
            </a:r>
            <a:r>
              <a:rPr lang="en-US" altLang="zh-TW" sz="1400" dirty="0" err="1" smtClean="0">
                <a:solidFill>
                  <a:srgbClr val="E6E6FA"/>
                </a:solidFill>
                <a:latin typeface="Courier New" panose="02070309020205020404" pitchFamily="49" charset="0"/>
              </a:rPr>
              <a:t>.</a:t>
            </a:r>
            <a:r>
              <a:rPr lang="en-US" altLang="zh-TW" sz="1400" b="1" i="1" dirty="0" err="1" smtClean="0">
                <a:solidFill>
                  <a:srgbClr val="8DDAF8"/>
                </a:solidFill>
                <a:latin typeface="Courier New" panose="02070309020205020404" pitchFamily="49" charset="0"/>
              </a:rPr>
              <a:t>out</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println</a:t>
            </a:r>
            <a:r>
              <a:rPr lang="en-US" altLang="zh-TW" sz="1400" dirty="0" smtClean="0">
                <a:solidFill>
                  <a:srgbClr val="F9FAF4"/>
                </a:solidFill>
                <a:latin typeface="Courier New" panose="02070309020205020404" pitchFamily="49" charset="0"/>
              </a:rPr>
              <a:t>(</a:t>
            </a:r>
            <a:r>
              <a:rPr lang="en-US" altLang="zh-TW" sz="1400" dirty="0" smtClean="0">
                <a:solidFill>
                  <a:srgbClr val="17C6A3"/>
                </a:solidFill>
                <a:latin typeface="Courier New" panose="02070309020205020404" pitchFamily="49" charset="0"/>
              </a:rPr>
              <a:t>"========</a:t>
            </a:r>
            <a:r>
              <a:rPr lang="zh-TW" altLang="en-US" sz="1400" dirty="0" smtClean="0">
                <a:solidFill>
                  <a:srgbClr val="17C6A3"/>
                </a:solidFill>
                <a:latin typeface="Courier New" panose="02070309020205020404" pitchFamily="49" charset="0"/>
              </a:rPr>
              <a:t>分隔線</a:t>
            </a:r>
            <a:r>
              <a:rPr lang="en-US" altLang="zh-TW" sz="1400" dirty="0" smtClean="0">
                <a:solidFill>
                  <a:srgbClr val="17C6A3"/>
                </a:solidFill>
                <a:latin typeface="Courier New" panose="02070309020205020404" pitchFamily="49" charset="0"/>
              </a:rPr>
              <a:t>========"</a:t>
            </a:r>
            <a:r>
              <a:rPr lang="en-US" altLang="zh-TW" sz="1400" dirty="0" smtClean="0">
                <a:solidFill>
                  <a:srgbClr val="F9FAF4"/>
                </a:solidFill>
                <a:latin typeface="Courier New" panose="02070309020205020404" pitchFamily="49" charset="0"/>
              </a:rPr>
              <a:t>)</a:t>
            </a:r>
            <a:r>
              <a:rPr lang="en-US" altLang="zh-TW" sz="1400" dirty="0" smtClean="0">
                <a:solidFill>
                  <a:srgbClr val="E6E6FA"/>
                </a:solidFill>
                <a:latin typeface="Courier New" panose="02070309020205020404" pitchFamily="49" charset="0"/>
              </a:rPr>
              <a:t>;</a:t>
            </a:r>
            <a:endParaRPr lang="zh-TW" altLang="en-US" sz="1400" dirty="0" smtClean="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endParaRPr lang="zh-TW" altLang="en-US" sz="1400" dirty="0" smtClean="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a:t>
            </a:r>
            <a:r>
              <a:rPr lang="en-US" altLang="zh-TW" sz="1400" dirty="0">
                <a:solidFill>
                  <a:srgbClr val="CC6C1D"/>
                </a:solidFill>
                <a:latin typeface="Courier New" panose="02070309020205020404" pitchFamily="49" charset="0"/>
              </a:rPr>
              <a:t>catch</a:t>
            </a:r>
            <a:r>
              <a:rPr lang="en-US" altLang="zh-TW" sz="1400" dirty="0" smtClean="0">
                <a:solidFill>
                  <a:srgbClr val="F9FAF4"/>
                </a:solidFill>
                <a:latin typeface="Courier New" panose="02070309020205020404" pitchFamily="49" charset="0"/>
              </a:rPr>
              <a:t>…….</a:t>
            </a:r>
            <a:endParaRPr lang="zh-TW" altLang="en-US" sz="1400" dirty="0">
              <a:solidFill>
                <a:srgbClr val="CCCCCC"/>
              </a:solidFill>
              <a:latin typeface="Courier New" panose="02070309020205020404" pitchFamily="49" charset="0"/>
            </a:endParaRPr>
          </a:p>
        </p:txBody>
      </p:sp>
    </p:spTree>
    <p:extLst>
      <p:ext uri="{BB962C8B-B14F-4D97-AF65-F5344CB8AC3E}">
        <p14:creationId xmlns:p14="http://schemas.microsoft.com/office/powerpoint/2010/main" val="555520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交易 </a:t>
            </a:r>
            <a:r>
              <a:rPr lang="en-US" altLang="zh-TW" dirty="0"/>
              <a:t>( Transaction </a:t>
            </a:r>
            <a:r>
              <a:rPr lang="en-US" altLang="zh-TW" dirty="0" smtClean="0"/>
              <a:t>)</a:t>
            </a:r>
            <a:r>
              <a:rPr lang="zh-TW" altLang="en-US" dirty="0" smtClean="0"/>
              <a:t> 必須知道啊</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751582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交易 </a:t>
            </a:r>
            <a:r>
              <a:rPr lang="en-US" altLang="zh-TW" dirty="0"/>
              <a:t>( Transaction )</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smtClean="0"/>
              <a:t>交易</a:t>
            </a:r>
            <a:r>
              <a:rPr lang="zh-TW" altLang="en-US" dirty="0"/>
              <a:t>的四個基本要求</a:t>
            </a:r>
            <a:r>
              <a:rPr lang="zh-TW" altLang="en-US" dirty="0" smtClean="0"/>
              <a:t>是</a:t>
            </a:r>
            <a:endParaRPr lang="en-US" altLang="zh-TW" dirty="0" smtClean="0"/>
          </a:p>
          <a:p>
            <a:pPr lvl="1"/>
            <a:r>
              <a:rPr lang="zh-TW" altLang="en-US" dirty="0" smtClean="0"/>
              <a:t>原子</a:t>
            </a:r>
            <a:r>
              <a:rPr lang="zh-TW" altLang="en-US" dirty="0"/>
              <a:t>性 </a:t>
            </a:r>
            <a:r>
              <a:rPr lang="en-US" altLang="zh-TW" dirty="0"/>
              <a:t>( Atomicity )</a:t>
            </a:r>
            <a:r>
              <a:rPr lang="zh-TW" altLang="en-US" dirty="0"/>
              <a:t>、一致性 </a:t>
            </a:r>
            <a:r>
              <a:rPr lang="en-US" altLang="zh-TW" dirty="0"/>
              <a:t>( Consistency )</a:t>
            </a:r>
            <a:r>
              <a:rPr lang="zh-TW" altLang="en-US" dirty="0"/>
              <a:t>、隔離行為 </a:t>
            </a:r>
            <a:r>
              <a:rPr lang="en-US" altLang="zh-TW" dirty="0"/>
              <a:t>( Isolation behavior )</a:t>
            </a:r>
            <a:r>
              <a:rPr lang="zh-TW" altLang="en-US" dirty="0"/>
              <a:t>與持續性 </a:t>
            </a:r>
            <a:r>
              <a:rPr lang="en-US" altLang="zh-TW" dirty="0"/>
              <a:t>( Durability )</a:t>
            </a:r>
            <a:r>
              <a:rPr lang="zh-TW" altLang="en-US" dirty="0"/>
              <a:t>，也常簡稱為</a:t>
            </a:r>
            <a:r>
              <a:rPr lang="en-US" altLang="zh-TW" dirty="0" smtClean="0">
                <a:solidFill>
                  <a:srgbClr val="FF0000"/>
                </a:solidFill>
              </a:rPr>
              <a:t>ACID</a:t>
            </a:r>
          </a:p>
          <a:p>
            <a:r>
              <a:rPr lang="zh-TW" altLang="en-US" dirty="0"/>
              <a:t>原子性 </a:t>
            </a:r>
            <a:r>
              <a:rPr lang="en-US" altLang="zh-TW" dirty="0"/>
              <a:t>( Atomicity )</a:t>
            </a:r>
            <a:r>
              <a:rPr lang="zh-TW" altLang="en-US" dirty="0" smtClean="0"/>
              <a:t>：</a:t>
            </a:r>
            <a:endParaRPr lang="en-US" altLang="zh-TW" dirty="0" smtClean="0"/>
          </a:p>
          <a:p>
            <a:pPr lvl="1"/>
            <a:r>
              <a:rPr lang="zh-TW" altLang="en-US" dirty="0" smtClean="0"/>
              <a:t>一個</a:t>
            </a:r>
            <a:r>
              <a:rPr lang="zh-TW" altLang="en-US" dirty="0"/>
              <a:t>交易即為一個單位工作</a:t>
            </a:r>
            <a:r>
              <a:rPr lang="en-US" altLang="zh-TW" dirty="0"/>
              <a:t>(Unit of work)</a:t>
            </a:r>
            <a:r>
              <a:rPr lang="zh-TW" altLang="en-US" dirty="0"/>
              <a:t>，裡面所有包含的步驟需全部執行成功，若有一個步驟失敗，則視此為交易失敗，須撤銷先前所有執行成功的動作，回到初始</a:t>
            </a:r>
            <a:r>
              <a:rPr lang="zh-TW" altLang="en-US" dirty="0" smtClean="0"/>
              <a:t>狀態</a:t>
            </a:r>
            <a:endParaRPr lang="en-US" altLang="zh-TW" dirty="0" smtClean="0"/>
          </a:p>
          <a:p>
            <a:r>
              <a:rPr lang="zh-TW" altLang="en-US" dirty="0" smtClean="0"/>
              <a:t>一致性 </a:t>
            </a:r>
            <a:r>
              <a:rPr lang="en-US" altLang="zh-TW" dirty="0"/>
              <a:t>( Consistency )</a:t>
            </a:r>
            <a:r>
              <a:rPr lang="zh-TW" altLang="en-US" dirty="0" smtClean="0"/>
              <a:t>：</a:t>
            </a:r>
            <a:endParaRPr lang="en-US" altLang="zh-TW" dirty="0" smtClean="0"/>
          </a:p>
          <a:p>
            <a:pPr lvl="1"/>
            <a:r>
              <a:rPr lang="zh-TW" altLang="en-US" dirty="0" smtClean="0"/>
              <a:t>交易</a:t>
            </a:r>
            <a:r>
              <a:rPr lang="zh-TW" altLang="en-US" dirty="0"/>
              <a:t>作用的資料集合在交易前後必須一致，若交易成功，則整個資料集合都必須是交易後狀態，若交易失敗，整個資料集合都必須為開始交易前的</a:t>
            </a:r>
            <a:r>
              <a:rPr lang="zh-TW" altLang="en-US" dirty="0" smtClean="0"/>
              <a:t>狀態</a:t>
            </a:r>
            <a:endParaRPr lang="en-US" altLang="zh-TW" dirty="0" smtClean="0"/>
          </a:p>
          <a:p>
            <a:r>
              <a:rPr lang="zh-TW" altLang="en-US" dirty="0" smtClean="0"/>
              <a:t>隔離</a:t>
            </a:r>
            <a:r>
              <a:rPr lang="zh-TW" altLang="en-US" dirty="0"/>
              <a:t>行為 </a:t>
            </a:r>
            <a:r>
              <a:rPr lang="en-US" altLang="zh-TW" dirty="0"/>
              <a:t>( Isolation behavior )</a:t>
            </a:r>
            <a:r>
              <a:rPr lang="zh-TW" altLang="en-US" dirty="0" smtClean="0"/>
              <a:t>：</a:t>
            </a:r>
            <a:endParaRPr lang="en-US" altLang="zh-TW" dirty="0" smtClean="0"/>
          </a:p>
          <a:p>
            <a:pPr lvl="1"/>
            <a:r>
              <a:rPr lang="zh-TW" altLang="en-US" dirty="0" smtClean="0"/>
              <a:t>多</a:t>
            </a:r>
            <a:r>
              <a:rPr lang="zh-TW" altLang="en-US" dirty="0"/>
              <a:t>人使用環境下，每個使用者都能進行自己的交易，交易與交易之間彼此不相關，互不</a:t>
            </a:r>
            <a:r>
              <a:rPr lang="zh-TW" altLang="en-US" dirty="0" smtClean="0"/>
              <a:t>干擾</a:t>
            </a:r>
            <a:endParaRPr lang="en-US" altLang="zh-TW" dirty="0" smtClean="0"/>
          </a:p>
          <a:p>
            <a:r>
              <a:rPr lang="zh-TW" altLang="en-US" dirty="0" smtClean="0"/>
              <a:t>持續性 </a:t>
            </a:r>
            <a:r>
              <a:rPr lang="en-US" altLang="zh-TW" dirty="0"/>
              <a:t>( Durability )</a:t>
            </a:r>
            <a:r>
              <a:rPr lang="zh-TW" altLang="en-US" dirty="0" smtClean="0"/>
              <a:t>：</a:t>
            </a:r>
            <a:endParaRPr lang="en-US" altLang="zh-TW" dirty="0" smtClean="0"/>
          </a:p>
          <a:p>
            <a:pPr lvl="1"/>
            <a:r>
              <a:rPr lang="zh-TW" altLang="en-US" dirty="0" smtClean="0"/>
              <a:t>交易</a:t>
            </a:r>
            <a:r>
              <a:rPr lang="zh-TW" altLang="en-US" dirty="0"/>
              <a:t>一旦成功，所有變動都必須保存下來，即使系統出了問題，交易結果仍不會遺失或改變</a:t>
            </a:r>
            <a:endParaRPr lang="en-US" altLang="zh-TW" dirty="0"/>
          </a:p>
          <a:p>
            <a:endParaRPr lang="zh-TW" altLang="en-US" dirty="0"/>
          </a:p>
        </p:txBody>
      </p:sp>
    </p:spTree>
    <p:extLst>
      <p:ext uri="{BB962C8B-B14F-4D97-AF65-F5344CB8AC3E}">
        <p14:creationId xmlns:p14="http://schemas.microsoft.com/office/powerpoint/2010/main" val="31662675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JDBC</a:t>
            </a:r>
            <a:r>
              <a:rPr lang="zh-TW" altLang="en-US" dirty="0"/>
              <a:t>與</a:t>
            </a:r>
            <a:r>
              <a:rPr lang="en-US" altLang="zh-TW" dirty="0"/>
              <a:t>Transaction</a:t>
            </a:r>
            <a:endParaRPr lang="zh-TW" altLang="en-US" dirty="0"/>
          </a:p>
        </p:txBody>
      </p:sp>
      <p:sp>
        <p:nvSpPr>
          <p:cNvPr id="3" name="內容版面配置區 2"/>
          <p:cNvSpPr>
            <a:spLocks noGrp="1"/>
          </p:cNvSpPr>
          <p:nvPr>
            <p:ph idx="1"/>
          </p:nvPr>
        </p:nvSpPr>
        <p:spPr/>
        <p:txBody>
          <a:bodyPr/>
          <a:lstStyle/>
          <a:p>
            <a:r>
              <a:rPr lang="zh-TW" altLang="en-US" dirty="0"/>
              <a:t>為維護資料庫的整合性，將一組</a:t>
            </a:r>
            <a:r>
              <a:rPr lang="en-US" altLang="zh-TW" dirty="0"/>
              <a:t>SQL</a:t>
            </a:r>
            <a:r>
              <a:rPr lang="zh-TW" altLang="en-US" dirty="0"/>
              <a:t>指令組合成一個交易，若所有敘述運作正常，則提交</a:t>
            </a:r>
            <a:r>
              <a:rPr lang="en-US" altLang="zh-TW" dirty="0"/>
              <a:t>(</a:t>
            </a:r>
            <a:r>
              <a:rPr lang="en-US" altLang="zh-TW" dirty="0">
                <a:solidFill>
                  <a:srgbClr val="FF0000"/>
                </a:solidFill>
              </a:rPr>
              <a:t>commit</a:t>
            </a:r>
            <a:r>
              <a:rPr lang="en-US" altLang="zh-TW" dirty="0"/>
              <a:t>)</a:t>
            </a:r>
            <a:r>
              <a:rPr lang="zh-TW" altLang="en-US" dirty="0"/>
              <a:t>資料庫一次處理，若其中有錯誤發生，則回復</a:t>
            </a:r>
            <a:r>
              <a:rPr lang="en-US" altLang="zh-TW" dirty="0"/>
              <a:t>(</a:t>
            </a:r>
            <a:r>
              <a:rPr lang="en-US" altLang="zh-TW" dirty="0">
                <a:solidFill>
                  <a:srgbClr val="FF0000"/>
                </a:solidFill>
              </a:rPr>
              <a:t>rollback</a:t>
            </a:r>
            <a:r>
              <a:rPr lang="en-US" altLang="zh-TW" dirty="0"/>
              <a:t>)</a:t>
            </a:r>
            <a:r>
              <a:rPr lang="zh-TW" altLang="en-US" dirty="0"/>
              <a:t>交易前的</a:t>
            </a:r>
            <a:r>
              <a:rPr lang="zh-TW" altLang="en-US" dirty="0" smtClean="0"/>
              <a:t>狀態</a:t>
            </a:r>
            <a:endParaRPr lang="en-US" altLang="zh-TW" dirty="0" smtClean="0"/>
          </a:p>
          <a:p>
            <a:r>
              <a:rPr lang="zh-TW" altLang="en-US" dirty="0"/>
              <a:t>一個</a:t>
            </a:r>
            <a:r>
              <a:rPr lang="en-US" altLang="zh-TW" dirty="0"/>
              <a:t>Connection</a:t>
            </a:r>
            <a:r>
              <a:rPr lang="zh-TW" altLang="en-US" dirty="0"/>
              <a:t>物件預設是自動提交</a:t>
            </a:r>
            <a:r>
              <a:rPr lang="en-US" altLang="zh-TW" dirty="0"/>
              <a:t>(</a:t>
            </a:r>
            <a:r>
              <a:rPr lang="en-US" altLang="zh-TW" dirty="0">
                <a:solidFill>
                  <a:srgbClr val="FF0000"/>
                </a:solidFill>
              </a:rPr>
              <a:t>auto-</a:t>
            </a:r>
            <a:r>
              <a:rPr lang="en-US" altLang="zh-TW" dirty="0" err="1">
                <a:solidFill>
                  <a:srgbClr val="FF0000"/>
                </a:solidFill>
              </a:rPr>
              <a:t>ccommit</a:t>
            </a:r>
            <a:r>
              <a:rPr lang="en-US" altLang="zh-TW" dirty="0"/>
              <a:t>) </a:t>
            </a:r>
            <a:r>
              <a:rPr lang="zh-TW" altLang="en-US" dirty="0"/>
              <a:t>模式，即以個別的交易為單位自動</a:t>
            </a:r>
            <a:r>
              <a:rPr lang="en-US" altLang="zh-TW" dirty="0"/>
              <a:t>commit</a:t>
            </a:r>
            <a:r>
              <a:rPr lang="zh-TW" altLang="en-US" dirty="0"/>
              <a:t>資料庫，完成資料庫</a:t>
            </a:r>
            <a:r>
              <a:rPr lang="zh-TW" altLang="en-US" dirty="0" smtClean="0"/>
              <a:t>更新</a:t>
            </a:r>
            <a:endParaRPr lang="en-US" altLang="zh-TW" dirty="0" smtClean="0"/>
          </a:p>
          <a:p>
            <a:r>
              <a:rPr lang="en-US" altLang="zh-TW" dirty="0"/>
              <a:t>Connection</a:t>
            </a:r>
            <a:r>
              <a:rPr lang="zh-TW" altLang="en-US" dirty="0"/>
              <a:t>介面有關交易的三大</a:t>
            </a:r>
            <a:r>
              <a:rPr lang="zh-TW" altLang="en-US" dirty="0" smtClean="0"/>
              <a:t>方法</a:t>
            </a:r>
            <a:endParaRPr lang="en-US" altLang="zh-TW" dirty="0" smtClean="0"/>
          </a:p>
          <a:p>
            <a:pPr lvl="1"/>
            <a:r>
              <a:rPr lang="en-US" altLang="zh-TW" dirty="0" err="1" smtClean="0">
                <a:solidFill>
                  <a:srgbClr val="C00000"/>
                </a:solidFill>
              </a:rPr>
              <a:t>setAutoCommit</a:t>
            </a:r>
            <a:r>
              <a:rPr lang="en-US" altLang="zh-TW" dirty="0" smtClean="0">
                <a:solidFill>
                  <a:srgbClr val="C00000"/>
                </a:solidFill>
              </a:rPr>
              <a:t>(</a:t>
            </a:r>
            <a:r>
              <a:rPr lang="en-US" altLang="zh-TW" dirty="0" err="1" smtClean="0">
                <a:solidFill>
                  <a:srgbClr val="C00000"/>
                </a:solidFill>
              </a:rPr>
              <a:t>boolean</a:t>
            </a:r>
            <a:r>
              <a:rPr lang="en-US" altLang="zh-TW" dirty="0" smtClean="0">
                <a:solidFill>
                  <a:srgbClr val="C00000"/>
                </a:solidFill>
              </a:rPr>
              <a:t> </a:t>
            </a:r>
            <a:r>
              <a:rPr lang="en-US" altLang="zh-TW" dirty="0" err="1">
                <a:solidFill>
                  <a:srgbClr val="C00000"/>
                </a:solidFill>
              </a:rPr>
              <a:t>autoCommit</a:t>
            </a:r>
            <a:r>
              <a:rPr lang="en-US" altLang="zh-TW" dirty="0">
                <a:solidFill>
                  <a:srgbClr val="C00000"/>
                </a:solidFill>
              </a:rPr>
              <a:t>)</a:t>
            </a:r>
            <a:r>
              <a:rPr lang="zh-TW" altLang="en-US" dirty="0"/>
              <a:t>：設定自動提交模式，參數</a:t>
            </a:r>
            <a:r>
              <a:rPr lang="en-US" altLang="zh-TW" dirty="0"/>
              <a:t>false</a:t>
            </a:r>
            <a:r>
              <a:rPr lang="zh-TW" altLang="en-US" dirty="0"/>
              <a:t>即為關閉自動提交模式，改為</a:t>
            </a:r>
            <a:r>
              <a:rPr lang="zh-TW" altLang="en-US" dirty="0" smtClean="0"/>
              <a:t>手動</a:t>
            </a:r>
            <a:endParaRPr lang="en-US" altLang="zh-TW" dirty="0" smtClean="0"/>
          </a:p>
          <a:p>
            <a:pPr lvl="1"/>
            <a:r>
              <a:rPr lang="en-US" altLang="zh-TW" dirty="0" smtClean="0">
                <a:solidFill>
                  <a:srgbClr val="C00000"/>
                </a:solidFill>
              </a:rPr>
              <a:t>commit</a:t>
            </a:r>
            <a:r>
              <a:rPr lang="en-US" altLang="zh-TW" dirty="0">
                <a:solidFill>
                  <a:srgbClr val="C00000"/>
                </a:solidFill>
              </a:rPr>
              <a:t>()</a:t>
            </a:r>
            <a:r>
              <a:rPr lang="zh-TW" altLang="en-US" dirty="0"/>
              <a:t>：結束目前的交易並將所有暫存的資料永久變更至資料庫</a:t>
            </a:r>
            <a:r>
              <a:rPr lang="zh-TW" altLang="en-US" dirty="0" smtClean="0"/>
              <a:t>中</a:t>
            </a:r>
            <a:endParaRPr lang="en-US" altLang="zh-TW" dirty="0" smtClean="0"/>
          </a:p>
          <a:p>
            <a:pPr lvl="1"/>
            <a:r>
              <a:rPr lang="en-US" altLang="zh-TW" dirty="0" smtClean="0">
                <a:solidFill>
                  <a:srgbClr val="C00000"/>
                </a:solidFill>
              </a:rPr>
              <a:t>rollback</a:t>
            </a:r>
            <a:r>
              <a:rPr lang="en-US" altLang="zh-TW" dirty="0">
                <a:solidFill>
                  <a:srgbClr val="C00000"/>
                </a:solidFill>
              </a:rPr>
              <a:t>()</a:t>
            </a:r>
            <a:r>
              <a:rPr lang="zh-TW" altLang="en-US" dirty="0"/>
              <a:t>：結束目前的交易並將所有暫存的資料</a:t>
            </a:r>
            <a:r>
              <a:rPr lang="zh-TW" altLang="en-US" dirty="0" smtClean="0"/>
              <a:t>遺棄</a:t>
            </a:r>
            <a:endParaRPr lang="en-US" altLang="zh-TW" dirty="0" smtClean="0"/>
          </a:p>
          <a:p>
            <a:pPr lvl="2"/>
            <a:r>
              <a:rPr lang="zh-TW" altLang="en-US" dirty="0" smtClean="0"/>
              <a:t>一般</a:t>
            </a:r>
            <a:r>
              <a:rPr lang="zh-TW" altLang="en-US" dirty="0"/>
              <a:t>會在交易被中斷時呼叫，即發生</a:t>
            </a:r>
            <a:r>
              <a:rPr lang="en-US" altLang="zh-TW" dirty="0" err="1"/>
              <a:t>SQLException</a:t>
            </a:r>
            <a:r>
              <a:rPr lang="zh-TW" altLang="en-US" dirty="0"/>
              <a:t>時呼叫 </a:t>
            </a:r>
            <a:r>
              <a:rPr lang="en-US" altLang="zh-TW" dirty="0"/>
              <a:t>(catch)</a:t>
            </a:r>
            <a:endParaRPr lang="zh-TW" altLang="en-US" dirty="0"/>
          </a:p>
        </p:txBody>
      </p:sp>
    </p:spTree>
    <p:extLst>
      <p:ext uri="{BB962C8B-B14F-4D97-AF65-F5344CB8AC3E}">
        <p14:creationId xmlns:p14="http://schemas.microsoft.com/office/powerpoint/2010/main" val="2632219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不完整範例</a:t>
            </a:r>
            <a:endParaRPr lang="zh-TW" altLang="en-US" dirty="0"/>
          </a:p>
        </p:txBody>
      </p:sp>
      <p:sp>
        <p:nvSpPr>
          <p:cNvPr id="3" name="內容版面配置區 2"/>
          <p:cNvSpPr>
            <a:spLocks noGrp="1"/>
          </p:cNvSpPr>
          <p:nvPr>
            <p:ph idx="1"/>
          </p:nvPr>
        </p:nvSpPr>
        <p:spPr>
          <a:xfrm>
            <a:off x="677334" y="2160589"/>
            <a:ext cx="3866957" cy="3880773"/>
          </a:xfrm>
        </p:spPr>
        <p:txBody>
          <a:bodyPr/>
          <a:lstStyle/>
          <a:p>
            <a:r>
              <a:rPr lang="zh-TW" altLang="en-US" dirty="0" smtClean="0"/>
              <a:t>多筆動作包裝成一個</a:t>
            </a:r>
            <a:r>
              <a:rPr lang="en-US" altLang="zh-TW" dirty="0" smtClean="0"/>
              <a:t>Transaction</a:t>
            </a:r>
          </a:p>
          <a:p>
            <a:pPr lvl="1"/>
            <a:r>
              <a:rPr lang="zh-TW" altLang="en-US" dirty="0"/>
              <a:t>先關掉</a:t>
            </a:r>
            <a:r>
              <a:rPr lang="en-US" altLang="zh-TW" dirty="0" err="1" smtClean="0"/>
              <a:t>AutoCommit</a:t>
            </a:r>
            <a:endParaRPr lang="en-US" altLang="zh-TW" dirty="0" smtClean="0"/>
          </a:p>
          <a:p>
            <a:pPr lvl="1"/>
            <a:r>
              <a:rPr lang="zh-TW" altLang="en-US" dirty="0"/>
              <a:t>執行多個</a:t>
            </a:r>
            <a:r>
              <a:rPr lang="zh-TW" altLang="en-US" dirty="0" smtClean="0"/>
              <a:t>動作</a:t>
            </a:r>
            <a:endParaRPr lang="en-US" altLang="zh-TW" dirty="0" smtClean="0"/>
          </a:p>
          <a:p>
            <a:pPr lvl="1"/>
            <a:r>
              <a:rPr lang="zh-TW" altLang="en-US" dirty="0"/>
              <a:t>發送</a:t>
            </a:r>
            <a:r>
              <a:rPr lang="en-US" altLang="zh-TW" dirty="0" smtClean="0"/>
              <a:t>commit</a:t>
            </a:r>
          </a:p>
          <a:p>
            <a:r>
              <a:rPr lang="zh-TW" altLang="en-US" dirty="0"/>
              <a:t>萬一中間有任何</a:t>
            </a:r>
            <a:r>
              <a:rPr lang="zh-TW" altLang="en-US" dirty="0" smtClean="0"/>
              <a:t>錯誤</a:t>
            </a:r>
            <a:endParaRPr lang="en-US" altLang="zh-TW" dirty="0" smtClean="0"/>
          </a:p>
          <a:p>
            <a:pPr lvl="1"/>
            <a:r>
              <a:rPr lang="zh-TW" altLang="en-US" dirty="0"/>
              <a:t>在</a:t>
            </a:r>
            <a:r>
              <a:rPr lang="en-US" altLang="zh-TW" dirty="0"/>
              <a:t>catch</a:t>
            </a:r>
            <a:r>
              <a:rPr lang="zh-TW" altLang="en-US" dirty="0"/>
              <a:t>執行</a:t>
            </a:r>
            <a:r>
              <a:rPr lang="en-US" altLang="zh-TW" dirty="0" err="1" smtClean="0"/>
              <a:t>con.rollback</a:t>
            </a:r>
            <a:r>
              <a:rPr lang="en-US" altLang="zh-TW" dirty="0" smtClean="0"/>
              <a:t>()</a:t>
            </a:r>
            <a:endParaRPr lang="zh-TW" altLang="en-US" dirty="0"/>
          </a:p>
        </p:txBody>
      </p:sp>
      <p:sp>
        <p:nvSpPr>
          <p:cNvPr id="4" name="矩形 3"/>
          <p:cNvSpPr/>
          <p:nvPr/>
        </p:nvSpPr>
        <p:spPr>
          <a:xfrm>
            <a:off x="4636655" y="1426566"/>
            <a:ext cx="7167418" cy="5038889"/>
          </a:xfrm>
          <a:prstGeom prst="rect">
            <a:avLst/>
          </a:prstGeom>
          <a:solidFill>
            <a:schemeClr val="tx1">
              <a:lumMod val="85000"/>
              <a:lumOff val="15000"/>
            </a:schemeClr>
          </a:solidFill>
        </p:spPr>
        <p:txBody>
          <a:bodyPr wrap="square">
            <a:spAutoFit/>
          </a:bodyPr>
          <a:lstStyle/>
          <a:p>
            <a:r>
              <a:rPr lang="en-US" altLang="zh-TW" sz="1400" dirty="0">
                <a:solidFill>
                  <a:srgbClr val="CC6C1D"/>
                </a:solidFill>
                <a:latin typeface="Courier New" panose="02070309020205020404" pitchFamily="49" charset="0"/>
              </a:rPr>
              <a:t>try</a:t>
            </a:r>
            <a:r>
              <a:rPr lang="en-US" altLang="zh-TW" sz="1400" dirty="0">
                <a:solidFill>
                  <a:srgbClr val="F9FAF4"/>
                </a:solidFill>
                <a:latin typeface="Courier New" panose="02070309020205020404" pitchFamily="49" charset="0"/>
              </a:rPr>
              <a:t>{</a:t>
            </a:r>
            <a:endParaRPr lang="en-US" altLang="zh-TW" sz="1400" dirty="0">
              <a:solidFill>
                <a:srgbClr val="D9E8F7"/>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Class</a:t>
            </a:r>
            <a:r>
              <a:rPr lang="en-US" altLang="zh-TW" sz="1400" dirty="0" err="1" smtClean="0">
                <a:solidFill>
                  <a:srgbClr val="E6E6FA"/>
                </a:solidFill>
                <a:latin typeface="Courier New" panose="02070309020205020404" pitchFamily="49" charset="0"/>
              </a:rPr>
              <a:t>.</a:t>
            </a:r>
            <a:r>
              <a:rPr lang="en-US" altLang="zh-TW" sz="1400" i="1" dirty="0" err="1" smtClean="0">
                <a:solidFill>
                  <a:srgbClr val="96EC3F"/>
                </a:solidFill>
                <a:latin typeface="Courier New" panose="02070309020205020404" pitchFamily="49" charset="0"/>
              </a:rPr>
              <a:t>forName</a:t>
            </a:r>
            <a:r>
              <a:rPr lang="en-US" altLang="zh-TW" sz="1400" dirty="0" smtClean="0">
                <a:solidFill>
                  <a:srgbClr val="F9FAF4"/>
                </a:solidFill>
                <a:latin typeface="Courier New" panose="02070309020205020404" pitchFamily="49" charset="0"/>
              </a:rPr>
              <a:t>(</a:t>
            </a:r>
            <a:r>
              <a:rPr lang="en-US" altLang="zh-TW" sz="1400" b="1" i="1" dirty="0" smtClean="0">
                <a:solidFill>
                  <a:srgbClr val="8DDAF8"/>
                </a:solidFill>
                <a:latin typeface="Courier New" panose="02070309020205020404" pitchFamily="49" charset="0"/>
              </a:rPr>
              <a:t>Driver</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con</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1290C3"/>
                </a:solidFill>
                <a:latin typeface="Courier New" panose="02070309020205020404" pitchFamily="49" charset="0"/>
              </a:rPr>
              <a:t>DriverManager</a:t>
            </a:r>
            <a:r>
              <a:rPr lang="en-US" altLang="zh-TW" sz="1400" dirty="0" err="1">
                <a:solidFill>
                  <a:srgbClr val="E6E6FA"/>
                </a:solidFill>
                <a:latin typeface="Courier New" panose="02070309020205020404" pitchFamily="49" charset="0"/>
              </a:rPr>
              <a:t>.</a:t>
            </a:r>
            <a:r>
              <a:rPr lang="en-US" altLang="zh-TW" sz="1400" i="1" dirty="0" err="1">
                <a:solidFill>
                  <a:srgbClr val="96EC3F"/>
                </a:solidFill>
                <a:latin typeface="Courier New" panose="02070309020205020404" pitchFamily="49" charset="0"/>
              </a:rPr>
              <a:t>getConnection</a:t>
            </a:r>
            <a:r>
              <a:rPr lang="en-US" altLang="zh-TW" sz="1400" dirty="0">
                <a:solidFill>
                  <a:srgbClr val="F9FAF4"/>
                </a:solidFill>
                <a:latin typeface="Courier New" panose="02070309020205020404" pitchFamily="49" charset="0"/>
              </a:rPr>
              <a:t>(</a:t>
            </a:r>
            <a:r>
              <a:rPr lang="en-US" altLang="zh-TW" sz="1400" b="1" i="1" dirty="0">
                <a:solidFill>
                  <a:srgbClr val="8DDAF8"/>
                </a:solidFill>
                <a:latin typeface="Courier New" panose="02070309020205020404" pitchFamily="49" charset="0"/>
              </a:rPr>
              <a:t>URL</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b="1" i="1" dirty="0">
                <a:solidFill>
                  <a:srgbClr val="8DDAF8"/>
                </a:solidFill>
                <a:latin typeface="Courier New" panose="02070309020205020404" pitchFamily="49" charset="0"/>
              </a:rPr>
              <a:t>USER</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b="1" i="1" dirty="0">
                <a:solidFill>
                  <a:srgbClr val="8DDAF8"/>
                </a:solidFill>
                <a:latin typeface="Courier New" panose="02070309020205020404" pitchFamily="49" charset="0"/>
              </a:rPr>
              <a:t>PASSWORD</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808080"/>
                </a:solidFill>
                <a:latin typeface="Courier New" panose="02070309020205020404" pitchFamily="49" charset="0"/>
              </a:rPr>
              <a:t>	// </a:t>
            </a:r>
            <a:r>
              <a:rPr lang="zh-TW" altLang="en-US" sz="1400" dirty="0">
                <a:solidFill>
                  <a:srgbClr val="808080"/>
                </a:solidFill>
                <a:latin typeface="Courier New" panose="02070309020205020404" pitchFamily="49" charset="0"/>
              </a:rPr>
              <a:t>關閉自動 </a:t>
            </a:r>
            <a:r>
              <a:rPr lang="en-US" altLang="zh-TW" sz="1400" dirty="0">
                <a:solidFill>
                  <a:srgbClr val="808080"/>
                </a:solidFill>
                <a:latin typeface="Courier New" panose="02070309020205020404" pitchFamily="49" charset="0"/>
              </a:rPr>
              <a:t>(</a:t>
            </a:r>
            <a:r>
              <a:rPr lang="zh-TW" altLang="en-US" sz="1400" dirty="0">
                <a:solidFill>
                  <a:srgbClr val="808080"/>
                </a:solidFill>
                <a:latin typeface="Courier New" panose="02070309020205020404" pitchFamily="49" charset="0"/>
              </a:rPr>
              <a:t>設為手動</a:t>
            </a:r>
            <a:r>
              <a:rPr lang="en-US" altLang="zh-TW" sz="1400" dirty="0">
                <a:solidFill>
                  <a:srgbClr val="808080"/>
                </a:solidFill>
                <a:latin typeface="Courier New" panose="02070309020205020404" pitchFamily="49" charset="0"/>
              </a:rPr>
              <a:t>)</a:t>
            </a:r>
            <a:endParaRPr lang="zh-TW" altLang="en-US"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con</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setAutoCommit</a:t>
            </a:r>
            <a:r>
              <a:rPr lang="en-US" altLang="zh-TW" sz="1400" dirty="0" smtClean="0">
                <a:solidFill>
                  <a:srgbClr val="F9FAF4"/>
                </a:solidFill>
                <a:latin typeface="Courier New" panose="02070309020205020404" pitchFamily="49" charset="0"/>
              </a:rPr>
              <a:t>(</a:t>
            </a:r>
            <a:r>
              <a:rPr lang="en-US" altLang="zh-TW" sz="1400" dirty="0" smtClean="0">
                <a:solidFill>
                  <a:srgbClr val="CC6C1D"/>
                </a:solidFill>
                <a:latin typeface="Courier New" panose="02070309020205020404" pitchFamily="49" charset="0"/>
              </a:rPr>
              <a:t>false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stmt</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con</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createStatement</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stmt</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executeUpdate</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"INSERT INTO </a:t>
            </a:r>
            <a:r>
              <a:rPr lang="en-US" altLang="zh-TW" sz="1400" dirty="0" smtClean="0">
                <a:solidFill>
                  <a:srgbClr val="17C6A3"/>
                </a:solidFill>
                <a:latin typeface="Courier New" panose="02070309020205020404" pitchFamily="49" charset="0"/>
              </a:rPr>
              <a:t>…………………………………………)"</a:t>
            </a:r>
            <a:r>
              <a:rPr lang="en-US" altLang="zh-TW" sz="1400" dirty="0" smtClean="0">
                <a:solidFill>
                  <a:srgbClr val="F9FAF4"/>
                </a:solidFill>
                <a:latin typeface="Courier New" panose="02070309020205020404" pitchFamily="49" charset="0"/>
              </a:rPr>
              <a:t>)</a:t>
            </a:r>
            <a:r>
              <a:rPr lang="en-US" altLang="zh-TW" sz="1400" dirty="0" smtClean="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stmt</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executeUpdate</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"INSERT INTO …………………………………………)"</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stmt</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executeUpdate</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"INSERT INTO …………………………………………)"</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stmt</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executeUpdate</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"INSERT INTO …………………………………………)"</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808080"/>
                </a:solidFill>
                <a:latin typeface="Courier New" panose="02070309020205020404" pitchFamily="49" charset="0"/>
              </a:rPr>
              <a:t>	// </a:t>
            </a:r>
            <a:r>
              <a:rPr lang="zh-TW" altLang="en-US" sz="1400" dirty="0">
                <a:solidFill>
                  <a:srgbClr val="808080"/>
                </a:solidFill>
                <a:latin typeface="Courier New" panose="02070309020205020404" pitchFamily="49" charset="0"/>
              </a:rPr>
              <a:t>更新完成送出</a:t>
            </a:r>
            <a:endParaRPr lang="zh-TW" altLang="en-US"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con</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commit</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a:t>
            </a:r>
            <a:r>
              <a:rPr lang="en-US" altLang="zh-TW" sz="1400" dirty="0">
                <a:solidFill>
                  <a:srgbClr val="CC6C1D"/>
                </a:solidFill>
                <a:latin typeface="Courier New" panose="02070309020205020404" pitchFamily="49" charset="0"/>
              </a:rPr>
              <a:t>catch</a:t>
            </a:r>
            <a:r>
              <a:rPr lang="en-US" altLang="zh-TW" sz="1400" dirty="0">
                <a:solidFill>
                  <a:srgbClr val="F9FAF4"/>
                </a:solidFill>
                <a:latin typeface="Courier New" panose="02070309020205020404" pitchFamily="49" charset="0"/>
              </a:rPr>
              <a:t>(</a:t>
            </a:r>
            <a:r>
              <a:rPr lang="en-US" altLang="zh-TW" sz="1400" dirty="0" err="1">
                <a:solidFill>
                  <a:srgbClr val="1290C3"/>
                </a:solidFill>
                <a:latin typeface="Courier New" panose="02070309020205020404" pitchFamily="49" charset="0"/>
              </a:rPr>
              <a:t>ClassNotFoundException</a:t>
            </a:r>
            <a:r>
              <a:rPr lang="en-US" altLang="zh-TW" sz="1400" dirty="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ce</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ce</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printStackTrace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a:t>
            </a:r>
            <a:r>
              <a:rPr lang="en-US" altLang="zh-TW" sz="1400" dirty="0">
                <a:solidFill>
                  <a:srgbClr val="CC6C1D"/>
                </a:solidFill>
                <a:latin typeface="Courier New" panose="02070309020205020404" pitchFamily="49" charset="0"/>
              </a:rPr>
              <a:t>catch</a:t>
            </a:r>
            <a:r>
              <a:rPr lang="en-US" altLang="zh-TW" sz="1400" dirty="0">
                <a:solidFill>
                  <a:srgbClr val="F9FAF4"/>
                </a:solidFill>
                <a:latin typeface="Courier New" panose="02070309020205020404" pitchFamily="49" charset="0"/>
              </a:rPr>
              <a:t>(</a:t>
            </a:r>
            <a:r>
              <a:rPr lang="en-US" altLang="zh-TW" sz="1400" dirty="0" err="1">
                <a:solidFill>
                  <a:srgbClr val="1290C3"/>
                </a:solidFill>
                <a:latin typeface="Courier New" panose="02070309020205020404" pitchFamily="49" charset="0"/>
              </a:rPr>
              <a:t>SQLException</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se</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808080"/>
                </a:solidFill>
                <a:latin typeface="Courier New" panose="02070309020205020404" pitchFamily="49" charset="0"/>
              </a:rPr>
              <a:t>	// </a:t>
            </a:r>
            <a:r>
              <a:rPr lang="zh-TW" altLang="en-US" sz="1400" dirty="0">
                <a:solidFill>
                  <a:srgbClr val="808080"/>
                </a:solidFill>
                <a:latin typeface="Courier New" panose="02070309020205020404" pitchFamily="49" charset="0"/>
              </a:rPr>
              <a:t>若發生例外則</a:t>
            </a:r>
            <a:r>
              <a:rPr lang="en-US" altLang="zh-TW" sz="1400" u="sng" dirty="0">
                <a:solidFill>
                  <a:srgbClr val="808080"/>
                </a:solidFill>
                <a:latin typeface="Courier New" panose="02070309020205020404" pitchFamily="49" charset="0"/>
              </a:rPr>
              <a:t>rollback</a:t>
            </a:r>
            <a:endParaRPr lang="en-US" altLang="zh-TW"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try</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con</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rollback</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r>
              <a:rPr lang="en-US" altLang="zh-TW" sz="1400" dirty="0">
                <a:solidFill>
                  <a:srgbClr val="CC6C1D"/>
                </a:solidFill>
                <a:latin typeface="Courier New" panose="02070309020205020404" pitchFamily="49" charset="0"/>
              </a:rPr>
              <a:t>catch</a:t>
            </a:r>
            <a:r>
              <a:rPr lang="en-US" altLang="zh-TW" sz="1400" dirty="0">
                <a:solidFill>
                  <a:srgbClr val="F9FAF4"/>
                </a:solidFill>
                <a:latin typeface="Courier New" panose="02070309020205020404" pitchFamily="49" charset="0"/>
              </a:rPr>
              <a:t>(</a:t>
            </a:r>
            <a:r>
              <a:rPr lang="en-US" altLang="zh-TW" sz="1400" dirty="0" err="1">
                <a:solidFill>
                  <a:srgbClr val="1290C3"/>
                </a:solidFill>
                <a:latin typeface="Courier New" panose="02070309020205020404" pitchFamily="49" charset="0"/>
              </a:rPr>
              <a:t>SQLException</a:t>
            </a:r>
            <a:r>
              <a:rPr lang="en-US" altLang="zh-TW" sz="1400" dirty="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sqle</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sqle</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printStackTrace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se</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printStackTrace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p:txBody>
      </p:sp>
      <p:cxnSp>
        <p:nvCxnSpPr>
          <p:cNvPr id="6" name="直線單箭頭接點 5"/>
          <p:cNvCxnSpPr/>
          <p:nvPr/>
        </p:nvCxnSpPr>
        <p:spPr>
          <a:xfrm flipV="1">
            <a:off x="3389745" y="2466109"/>
            <a:ext cx="1653310" cy="2678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V="1">
            <a:off x="2900218" y="3011055"/>
            <a:ext cx="1838037" cy="554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左大括弧 10"/>
          <p:cNvSpPr/>
          <p:nvPr/>
        </p:nvSpPr>
        <p:spPr>
          <a:xfrm>
            <a:off x="4922982" y="2641600"/>
            <a:ext cx="230909" cy="95134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12" name="直線單箭頭接點 11"/>
          <p:cNvCxnSpPr/>
          <p:nvPr/>
        </p:nvCxnSpPr>
        <p:spPr>
          <a:xfrm>
            <a:off x="2798618" y="3445554"/>
            <a:ext cx="2239818" cy="4378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3976255" y="4304146"/>
            <a:ext cx="1556327" cy="8642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968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寫一個</a:t>
            </a:r>
            <a:r>
              <a:rPr lang="en-US" altLang="zh-TW" dirty="0" err="1" smtClean="0"/>
              <a:t>MyDataBase_Model</a:t>
            </a:r>
            <a:endParaRPr lang="zh-TW" altLang="en-US" dirty="0"/>
          </a:p>
        </p:txBody>
      </p:sp>
      <p:sp>
        <p:nvSpPr>
          <p:cNvPr id="5" name="文字版面配置區 4"/>
          <p:cNvSpPr>
            <a:spLocks noGrp="1"/>
          </p:cNvSpPr>
          <p:nvPr>
            <p:ph type="body" idx="1"/>
          </p:nvPr>
        </p:nvSpPr>
        <p:spPr/>
        <p:txBody>
          <a:bodyPr/>
          <a:lstStyle/>
          <a:p>
            <a:r>
              <a:rPr lang="zh-TW" altLang="en-US" dirty="0" smtClean="0"/>
              <a:t>以</a:t>
            </a:r>
            <a:r>
              <a:rPr lang="en-US" altLang="zh-TW" dirty="0" smtClean="0"/>
              <a:t>MVC</a:t>
            </a:r>
            <a:r>
              <a:rPr lang="zh-TW" altLang="en-US" dirty="0" smtClean="0"/>
              <a:t>模型出發，寫一個簡易的</a:t>
            </a:r>
            <a:r>
              <a:rPr lang="en-US" altLang="zh-TW" dirty="0" smtClean="0"/>
              <a:t>Model</a:t>
            </a:r>
            <a:r>
              <a:rPr lang="zh-TW" altLang="en-US" dirty="0" smtClean="0"/>
              <a:t>去做資料庫操作</a:t>
            </a:r>
            <a:endParaRPr lang="en-US" altLang="zh-TW" dirty="0" smtClean="0"/>
          </a:p>
          <a:p>
            <a:r>
              <a:rPr lang="en-US" altLang="zh-TW" dirty="0" err="1" smtClean="0"/>
              <a:t>View,Control</a:t>
            </a:r>
            <a:r>
              <a:rPr lang="zh-TW" altLang="en-US" dirty="0" smtClean="0"/>
              <a:t>先不寫</a:t>
            </a:r>
            <a:endParaRPr lang="zh-TW" altLang="en-US" dirty="0"/>
          </a:p>
        </p:txBody>
      </p:sp>
    </p:spTree>
    <p:extLst>
      <p:ext uri="{BB962C8B-B14F-4D97-AF65-F5344CB8AC3E}">
        <p14:creationId xmlns:p14="http://schemas.microsoft.com/office/powerpoint/2010/main" val="571749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建立新的</a:t>
            </a:r>
            <a:r>
              <a:rPr lang="en-US" altLang="zh-TW" dirty="0" smtClean="0"/>
              <a:t>Model</a:t>
            </a:r>
            <a:r>
              <a:rPr lang="zh-TW" altLang="en-US" dirty="0" smtClean="0"/>
              <a:t>操作資料庫</a:t>
            </a:r>
            <a:endParaRPr lang="zh-TW" altLang="en-US" dirty="0"/>
          </a:p>
        </p:txBody>
      </p:sp>
      <p:sp>
        <p:nvSpPr>
          <p:cNvPr id="5" name="內容版面配置區 4"/>
          <p:cNvSpPr>
            <a:spLocks noGrp="1"/>
          </p:cNvSpPr>
          <p:nvPr>
            <p:ph idx="1"/>
          </p:nvPr>
        </p:nvSpPr>
        <p:spPr/>
        <p:txBody>
          <a:bodyPr>
            <a:normAutofit fontScale="92500" lnSpcReduction="10000"/>
          </a:bodyPr>
          <a:lstStyle/>
          <a:p>
            <a:r>
              <a:rPr lang="zh-TW" altLang="en-US" dirty="0"/>
              <a:t>建議採用</a:t>
            </a:r>
            <a:r>
              <a:rPr lang="en-US" altLang="zh-TW" dirty="0"/>
              <a:t>MVC</a:t>
            </a:r>
            <a:r>
              <a:rPr lang="zh-TW" altLang="en-US" dirty="0" smtClean="0"/>
              <a:t>模型的概念，在新專案中建立一個簡易的</a:t>
            </a:r>
            <a:r>
              <a:rPr lang="en-US" altLang="zh-TW" dirty="0" smtClean="0"/>
              <a:t>Model</a:t>
            </a:r>
            <a:r>
              <a:rPr lang="zh-TW" altLang="en-US" dirty="0" smtClean="0"/>
              <a:t>的類別</a:t>
            </a:r>
            <a:endParaRPr lang="en-US" altLang="zh-TW" dirty="0" smtClean="0"/>
          </a:p>
          <a:p>
            <a:r>
              <a:rPr lang="zh-TW" altLang="en-US" dirty="0"/>
              <a:t>建議類別</a:t>
            </a:r>
            <a:r>
              <a:rPr lang="zh-TW" altLang="en-US" dirty="0" smtClean="0"/>
              <a:t>名稱：</a:t>
            </a:r>
            <a:r>
              <a:rPr lang="en-US" altLang="zh-TW" dirty="0" err="1" smtClean="0"/>
              <a:t>MyDataBase_Model</a:t>
            </a:r>
            <a:endParaRPr lang="en-US" altLang="zh-TW" dirty="0" smtClean="0"/>
          </a:p>
          <a:p>
            <a:r>
              <a:rPr lang="zh-TW" altLang="en-US" dirty="0"/>
              <a:t>類別中屬性</a:t>
            </a:r>
            <a:r>
              <a:rPr lang="zh-TW" altLang="en-US" dirty="0" smtClean="0"/>
              <a:t>：</a:t>
            </a:r>
            <a:endParaRPr lang="en-US" altLang="zh-TW" dirty="0" smtClean="0"/>
          </a:p>
          <a:p>
            <a:pPr lvl="1"/>
            <a:r>
              <a:rPr lang="zh-TW" altLang="en-US" dirty="0"/>
              <a:t>連線</a:t>
            </a:r>
            <a:r>
              <a:rPr lang="zh-TW" altLang="en-US" dirty="0" smtClean="0"/>
              <a:t>狀態</a:t>
            </a:r>
            <a:r>
              <a:rPr lang="zh-TW" altLang="en-US" dirty="0"/>
              <a:t>、</a:t>
            </a:r>
            <a:r>
              <a:rPr lang="en-US" altLang="zh-TW" dirty="0" smtClean="0"/>
              <a:t>URL</a:t>
            </a:r>
          </a:p>
          <a:p>
            <a:pPr lvl="1"/>
            <a:r>
              <a:rPr lang="zh-TW" altLang="en-US" dirty="0"/>
              <a:t>至於</a:t>
            </a:r>
            <a:r>
              <a:rPr lang="en-US" altLang="zh-TW" dirty="0" smtClean="0"/>
              <a:t>USERID,PASSWORD,DRIVER</a:t>
            </a:r>
            <a:r>
              <a:rPr lang="zh-TW" altLang="en-US" dirty="0" smtClean="0"/>
              <a:t>暫時用常數</a:t>
            </a:r>
            <a:r>
              <a:rPr lang="en-US" altLang="zh-TW" dirty="0" smtClean="0"/>
              <a:t>(final)</a:t>
            </a:r>
          </a:p>
          <a:p>
            <a:r>
              <a:rPr lang="zh-TW" altLang="en-US" dirty="0"/>
              <a:t>類別方法</a:t>
            </a:r>
            <a:r>
              <a:rPr lang="zh-TW" altLang="en-US" dirty="0" smtClean="0"/>
              <a:t>：</a:t>
            </a:r>
            <a:endParaRPr lang="en-US" altLang="zh-TW" dirty="0" smtClean="0"/>
          </a:p>
          <a:p>
            <a:pPr lvl="1"/>
            <a:r>
              <a:rPr lang="en-US" altLang="zh-TW" dirty="0" smtClean="0"/>
              <a:t>Void </a:t>
            </a:r>
            <a:r>
              <a:rPr lang="en-US" altLang="zh-TW" dirty="0" err="1" smtClean="0"/>
              <a:t>setURL</a:t>
            </a:r>
            <a:r>
              <a:rPr lang="en-US" altLang="zh-TW" dirty="0" smtClean="0"/>
              <a:t>(String </a:t>
            </a:r>
            <a:r>
              <a:rPr lang="en-US" altLang="zh-TW" dirty="0" err="1" smtClean="0"/>
              <a:t>url</a:t>
            </a:r>
            <a:r>
              <a:rPr lang="en-US" altLang="zh-TW" dirty="0" smtClean="0"/>
              <a:t>);</a:t>
            </a:r>
          </a:p>
          <a:p>
            <a:pPr lvl="1"/>
            <a:r>
              <a:rPr lang="en-US" altLang="zh-TW" dirty="0" smtClean="0"/>
              <a:t>Boolean </a:t>
            </a:r>
            <a:r>
              <a:rPr lang="en-US" altLang="zh-TW" dirty="0" err="1" smtClean="0"/>
              <a:t>getURL</a:t>
            </a:r>
            <a:r>
              <a:rPr lang="en-US" altLang="zh-TW" dirty="0" smtClean="0"/>
              <a:t>();</a:t>
            </a:r>
          </a:p>
          <a:p>
            <a:pPr lvl="1"/>
            <a:r>
              <a:rPr lang="en-US" altLang="zh-TW" dirty="0" err="1" smtClean="0"/>
              <a:t>ArrayList</a:t>
            </a:r>
            <a:r>
              <a:rPr lang="en-US" altLang="zh-TW" dirty="0" smtClean="0"/>
              <a:t>&lt;Student&gt; </a:t>
            </a:r>
            <a:r>
              <a:rPr lang="en-US" altLang="zh-TW" dirty="0" err="1" smtClean="0"/>
              <a:t>DumpAll</a:t>
            </a:r>
            <a:r>
              <a:rPr lang="en-US" altLang="zh-TW" dirty="0" smtClean="0"/>
              <a:t>();</a:t>
            </a:r>
          </a:p>
          <a:p>
            <a:pPr lvl="1"/>
            <a:r>
              <a:rPr lang="en-US" altLang="zh-TW" dirty="0" smtClean="0"/>
              <a:t>Boolean insert(Student </a:t>
            </a:r>
            <a:r>
              <a:rPr lang="en-US" altLang="zh-TW" dirty="0" err="1" smtClean="0"/>
              <a:t>studentObj</a:t>
            </a:r>
            <a:r>
              <a:rPr lang="en-US" altLang="zh-TW" dirty="0" smtClean="0"/>
              <a:t>);</a:t>
            </a:r>
          </a:p>
          <a:p>
            <a:pPr lvl="1"/>
            <a:r>
              <a:rPr lang="en-US" altLang="zh-TW" dirty="0" smtClean="0"/>
              <a:t>…..</a:t>
            </a:r>
          </a:p>
          <a:p>
            <a:pPr lvl="1"/>
            <a:endParaRPr lang="zh-TW" altLang="en-US" dirty="0"/>
          </a:p>
        </p:txBody>
      </p:sp>
    </p:spTree>
    <p:extLst>
      <p:ext uri="{BB962C8B-B14F-4D97-AF65-F5344CB8AC3E}">
        <p14:creationId xmlns:p14="http://schemas.microsoft.com/office/powerpoint/2010/main" val="11145804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Student</a:t>
            </a:r>
            <a:r>
              <a:rPr lang="zh-TW" altLang="en-US" dirty="0" smtClean="0"/>
              <a:t>類別</a:t>
            </a:r>
            <a:endParaRPr lang="zh-TW" altLang="en-US" dirty="0"/>
          </a:p>
        </p:txBody>
      </p:sp>
      <p:sp>
        <p:nvSpPr>
          <p:cNvPr id="3" name="內容版面配置區 2"/>
          <p:cNvSpPr>
            <a:spLocks noGrp="1"/>
          </p:cNvSpPr>
          <p:nvPr>
            <p:ph idx="1"/>
          </p:nvPr>
        </p:nvSpPr>
        <p:spPr/>
        <p:txBody>
          <a:bodyPr/>
          <a:lstStyle/>
          <a:p>
            <a:r>
              <a:rPr lang="zh-TW" altLang="en-US" dirty="0" smtClean="0"/>
              <a:t>字有點小，請下載講義自行放大或是複製。</a:t>
            </a:r>
            <a:endParaRPr lang="zh-TW" altLang="en-US" dirty="0"/>
          </a:p>
        </p:txBody>
      </p:sp>
      <p:sp>
        <p:nvSpPr>
          <p:cNvPr id="4" name="矩形 3"/>
          <p:cNvSpPr/>
          <p:nvPr/>
        </p:nvSpPr>
        <p:spPr>
          <a:xfrm>
            <a:off x="5745018" y="0"/>
            <a:ext cx="6096000" cy="6694140"/>
          </a:xfrm>
          <a:prstGeom prst="rect">
            <a:avLst/>
          </a:prstGeom>
          <a:solidFill>
            <a:schemeClr val="tx1">
              <a:lumMod val="95000"/>
              <a:lumOff val="5000"/>
            </a:schemeClr>
          </a:solidFill>
        </p:spPr>
        <p:txBody>
          <a:bodyPr>
            <a:spAutoFit/>
          </a:bodyPr>
          <a:lstStyle/>
          <a:p>
            <a:r>
              <a:rPr lang="en-US" altLang="zh-TW" sz="1100" dirty="0">
                <a:solidFill>
                  <a:srgbClr val="CC6C1D"/>
                </a:solidFill>
                <a:latin typeface="Courier New" panose="02070309020205020404" pitchFamily="49" charset="0"/>
              </a:rPr>
              <a:t>public</a:t>
            </a:r>
            <a:r>
              <a:rPr lang="en-US" altLang="zh-TW" sz="1100" dirty="0">
                <a:solidFill>
                  <a:srgbClr val="D9E8F7"/>
                </a:solidFill>
                <a:latin typeface="Courier New" panose="02070309020205020404" pitchFamily="49" charset="0"/>
              </a:rPr>
              <a:t> </a:t>
            </a:r>
            <a:r>
              <a:rPr lang="en-US" altLang="zh-TW" sz="1100" dirty="0">
                <a:solidFill>
                  <a:srgbClr val="CC6C1D"/>
                </a:solidFill>
                <a:latin typeface="Courier New" panose="02070309020205020404" pitchFamily="49" charset="0"/>
              </a:rPr>
              <a:t>class</a:t>
            </a:r>
            <a:r>
              <a:rPr lang="en-US" altLang="zh-TW" sz="1100" dirty="0">
                <a:solidFill>
                  <a:srgbClr val="D9E8F7"/>
                </a:solidFill>
                <a:latin typeface="Courier New" panose="02070309020205020404" pitchFamily="49" charset="0"/>
              </a:rPr>
              <a:t> </a:t>
            </a:r>
            <a:r>
              <a:rPr lang="en-US" altLang="zh-TW" sz="1100" dirty="0">
                <a:solidFill>
                  <a:srgbClr val="1290C3"/>
                </a:solidFill>
                <a:latin typeface="Courier New" panose="02070309020205020404" pitchFamily="49" charset="0"/>
              </a:rPr>
              <a:t>Student</a:t>
            </a:r>
            <a:r>
              <a:rPr lang="en-US" altLang="zh-TW" sz="1100" dirty="0">
                <a:solidFill>
                  <a:srgbClr val="D9E8F7"/>
                </a:solidFill>
                <a:latin typeface="Courier New" panose="02070309020205020404" pitchFamily="49" charset="0"/>
              </a:rPr>
              <a:t> </a:t>
            </a:r>
            <a:r>
              <a:rPr lang="en-US" altLang="zh-TW" sz="1100" dirty="0">
                <a:solidFill>
                  <a:srgbClr val="F9FAF4"/>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private</a:t>
            </a:r>
            <a:r>
              <a:rPr lang="en-US" altLang="zh-TW" sz="1100" dirty="0" smtClean="0">
                <a:solidFill>
                  <a:srgbClr val="D9E8F7"/>
                </a:solidFill>
                <a:latin typeface="Courier New" panose="02070309020205020404" pitchFamily="49" charset="0"/>
              </a:rPr>
              <a:t> </a:t>
            </a:r>
            <a:r>
              <a:rPr lang="en-US" altLang="zh-TW" sz="1100" dirty="0" err="1">
                <a:solidFill>
                  <a:srgbClr val="CC6C1D"/>
                </a:solidFill>
                <a:latin typeface="Courier New" panose="02070309020205020404" pitchFamily="49" charset="0"/>
              </a:rPr>
              <a:t>int</a:t>
            </a:r>
            <a:r>
              <a:rPr lang="en-US" altLang="zh-TW" sz="1100" dirty="0">
                <a:solidFill>
                  <a:srgbClr val="D9E8F7"/>
                </a:solidFill>
                <a:latin typeface="Courier New" panose="02070309020205020404" pitchFamily="49" charset="0"/>
              </a:rPr>
              <a:t> </a:t>
            </a:r>
            <a:r>
              <a:rPr lang="en-US" altLang="zh-TW" sz="1100" dirty="0">
                <a:solidFill>
                  <a:srgbClr val="66E1F8"/>
                </a:solidFill>
                <a:latin typeface="Courier New" panose="02070309020205020404" pitchFamily="49" charset="0"/>
              </a:rPr>
              <a:t>ID</a:t>
            </a:r>
            <a:r>
              <a:rPr lang="en-US" altLang="zh-TW" sz="1100" dirty="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6897BB"/>
                </a:solidFill>
                <a:latin typeface="Courier New" panose="02070309020205020404" pitchFamily="49" charset="0"/>
              </a:rPr>
              <a:t>1</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private</a:t>
            </a:r>
            <a:r>
              <a:rPr lang="en-US" altLang="zh-TW" sz="1100" dirty="0" smtClean="0">
                <a:solidFill>
                  <a:srgbClr val="D9E8F7"/>
                </a:solidFill>
                <a:latin typeface="Courier New" panose="02070309020205020404" pitchFamily="49" charset="0"/>
              </a:rPr>
              <a:t> </a:t>
            </a:r>
            <a:r>
              <a:rPr lang="en-US" altLang="zh-TW" sz="1100" dirty="0">
                <a:solidFill>
                  <a:srgbClr val="1290C3"/>
                </a:solidFill>
                <a:latin typeface="Courier New" panose="02070309020205020404" pitchFamily="49" charset="0"/>
              </a:rPr>
              <a:t>String</a:t>
            </a:r>
            <a:r>
              <a:rPr lang="en-US" altLang="zh-TW" sz="1100" dirty="0">
                <a:solidFill>
                  <a:srgbClr val="D9E8F7"/>
                </a:solidFill>
                <a:latin typeface="Courier New" panose="02070309020205020404" pitchFamily="49" charset="0"/>
              </a:rPr>
              <a:t> </a:t>
            </a:r>
            <a:r>
              <a:rPr lang="en-US" altLang="zh-TW" sz="1100" dirty="0">
                <a:solidFill>
                  <a:srgbClr val="66E1F8"/>
                </a:solidFill>
                <a:latin typeface="Courier New" panose="02070309020205020404" pitchFamily="49" charset="0"/>
              </a:rPr>
              <a:t>name</a:t>
            </a:r>
            <a:r>
              <a:rPr lang="en-US" altLang="zh-TW" sz="1100" dirty="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17C6A3"/>
                </a:solidFill>
                <a:latin typeface="Courier New" panose="02070309020205020404" pitchFamily="49" charset="0"/>
              </a:rPr>
              <a:t>""</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private</a:t>
            </a:r>
            <a:r>
              <a:rPr lang="en-US" altLang="zh-TW" sz="1100" dirty="0" smtClean="0">
                <a:solidFill>
                  <a:srgbClr val="D9E8F7"/>
                </a:solidFill>
                <a:latin typeface="Courier New" panose="02070309020205020404" pitchFamily="49" charset="0"/>
              </a:rPr>
              <a:t> </a:t>
            </a:r>
            <a:r>
              <a:rPr lang="en-US" altLang="zh-TW" sz="1100" dirty="0">
                <a:solidFill>
                  <a:srgbClr val="1290C3"/>
                </a:solidFill>
                <a:latin typeface="Courier New" panose="02070309020205020404" pitchFamily="49" charset="0"/>
              </a:rPr>
              <a:t>String</a:t>
            </a:r>
            <a:r>
              <a:rPr lang="en-US" altLang="zh-TW" sz="1100" dirty="0">
                <a:solidFill>
                  <a:srgbClr val="D9E8F7"/>
                </a:solidFill>
                <a:latin typeface="Courier New" panose="02070309020205020404" pitchFamily="49" charset="0"/>
              </a:rPr>
              <a:t> </a:t>
            </a:r>
            <a:r>
              <a:rPr lang="en-US" altLang="zh-TW" sz="1100" dirty="0">
                <a:solidFill>
                  <a:srgbClr val="66E1F8"/>
                </a:solidFill>
                <a:latin typeface="Courier New" panose="02070309020205020404" pitchFamily="49" charset="0"/>
              </a:rPr>
              <a:t>address</a:t>
            </a:r>
            <a:r>
              <a:rPr lang="en-US" altLang="zh-TW" sz="1100" dirty="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17C6A3"/>
                </a:solidFill>
                <a:latin typeface="Courier New" panose="02070309020205020404" pitchFamily="49" charset="0"/>
              </a:rPr>
              <a:t>""</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808080"/>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public</a:t>
            </a:r>
            <a:r>
              <a:rPr lang="en-US" altLang="zh-TW" sz="1100" dirty="0" smtClean="0">
                <a:solidFill>
                  <a:srgbClr val="D9E8F7"/>
                </a:solidFill>
                <a:latin typeface="Courier New" panose="02070309020205020404" pitchFamily="49" charset="0"/>
              </a:rPr>
              <a:t> </a:t>
            </a:r>
            <a:r>
              <a:rPr lang="en-US" altLang="zh-TW" sz="1100" dirty="0">
                <a:solidFill>
                  <a:srgbClr val="1EB540"/>
                </a:solidFill>
                <a:latin typeface="Courier New" panose="02070309020205020404" pitchFamily="49" charset="0"/>
              </a:rPr>
              <a:t>Student</a:t>
            </a:r>
            <a:r>
              <a:rPr lang="en-US" altLang="zh-TW" sz="1100" dirty="0">
                <a:solidFill>
                  <a:srgbClr val="F9FAF4"/>
                </a:solidFill>
                <a:latin typeface="Courier New" panose="02070309020205020404" pitchFamily="49" charset="0"/>
              </a:rPr>
              <a:t>(</a:t>
            </a:r>
            <a:r>
              <a:rPr lang="en-US" altLang="zh-TW" sz="1100" dirty="0" err="1">
                <a:solidFill>
                  <a:srgbClr val="CC6C1D"/>
                </a:solidFill>
                <a:latin typeface="Courier New" panose="02070309020205020404" pitchFamily="49" charset="0"/>
              </a:rPr>
              <a:t>int</a:t>
            </a:r>
            <a:r>
              <a:rPr lang="en-US" altLang="zh-TW" sz="1100" dirty="0">
                <a:solidFill>
                  <a:srgbClr val="D9E8F7"/>
                </a:solidFill>
                <a:latin typeface="Courier New" panose="02070309020205020404" pitchFamily="49" charset="0"/>
              </a:rPr>
              <a:t> </a:t>
            </a:r>
            <a:r>
              <a:rPr lang="en-US" altLang="zh-TW" sz="1100" dirty="0">
                <a:solidFill>
                  <a:srgbClr val="79ABFF"/>
                </a:solidFill>
                <a:latin typeface="Courier New" panose="02070309020205020404" pitchFamily="49" charset="0"/>
              </a:rPr>
              <a:t>ID</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1290C3"/>
                </a:solidFill>
                <a:latin typeface="Courier New" panose="02070309020205020404" pitchFamily="49" charset="0"/>
              </a:rPr>
              <a:t>String</a:t>
            </a:r>
            <a:r>
              <a:rPr lang="en-US" altLang="zh-TW" sz="1100" dirty="0">
                <a:solidFill>
                  <a:srgbClr val="D9E8F7"/>
                </a:solidFill>
                <a:latin typeface="Courier New" panose="02070309020205020404" pitchFamily="49" charset="0"/>
              </a:rPr>
              <a:t> </a:t>
            </a:r>
            <a:r>
              <a:rPr lang="en-US" altLang="zh-TW" sz="1100" dirty="0" err="1">
                <a:solidFill>
                  <a:srgbClr val="79ABFF"/>
                </a:solidFill>
                <a:latin typeface="Courier New" panose="02070309020205020404" pitchFamily="49" charset="0"/>
              </a:rPr>
              <a:t>newName</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1290C3"/>
                </a:solidFill>
                <a:latin typeface="Courier New" panose="02070309020205020404" pitchFamily="49" charset="0"/>
              </a:rPr>
              <a:t>String</a:t>
            </a:r>
            <a:r>
              <a:rPr lang="en-US" altLang="zh-TW" sz="1100" dirty="0">
                <a:solidFill>
                  <a:srgbClr val="D9E8F7"/>
                </a:solidFill>
                <a:latin typeface="Courier New" panose="02070309020205020404" pitchFamily="49" charset="0"/>
              </a:rPr>
              <a:t> </a:t>
            </a:r>
            <a:r>
              <a:rPr lang="en-US" altLang="zh-TW" sz="1100" dirty="0" err="1">
                <a:solidFill>
                  <a:srgbClr val="79ABFF"/>
                </a:solidFill>
                <a:latin typeface="Courier New" panose="02070309020205020404" pitchFamily="49" charset="0"/>
              </a:rPr>
              <a:t>addr</a:t>
            </a:r>
            <a:r>
              <a:rPr lang="en-US" altLang="zh-TW" sz="1100" dirty="0">
                <a:solidFill>
                  <a:srgbClr val="F9FAF4"/>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F9FAF4"/>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this</a:t>
            </a:r>
            <a:r>
              <a:rPr lang="en-US" altLang="zh-TW" sz="1100" dirty="0" smtClean="0">
                <a:solidFill>
                  <a:srgbClr val="E6E6FA"/>
                </a:solidFill>
                <a:latin typeface="Courier New" panose="02070309020205020404" pitchFamily="49" charset="0"/>
              </a:rPr>
              <a:t>.</a:t>
            </a:r>
            <a:r>
              <a:rPr lang="en-US" altLang="zh-TW" sz="1100" dirty="0" smtClean="0">
                <a:solidFill>
                  <a:srgbClr val="66E1F8"/>
                </a:solidFill>
                <a:latin typeface="Courier New" panose="02070309020205020404" pitchFamily="49" charset="0"/>
              </a:rPr>
              <a:t>ID</a:t>
            </a:r>
            <a:r>
              <a:rPr lang="en-US" altLang="zh-TW" sz="1100" dirty="0" smtClean="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79ABFF"/>
                </a:solidFill>
                <a:latin typeface="Courier New" panose="02070309020205020404" pitchFamily="49" charset="0"/>
              </a:rPr>
              <a:t>ID</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this</a:t>
            </a:r>
            <a:r>
              <a:rPr lang="en-US" altLang="zh-TW" sz="1100" dirty="0" smtClean="0">
                <a:solidFill>
                  <a:srgbClr val="E6E6FA"/>
                </a:solidFill>
                <a:latin typeface="Courier New" panose="02070309020205020404" pitchFamily="49" charset="0"/>
              </a:rPr>
              <a:t>.</a:t>
            </a:r>
            <a:r>
              <a:rPr lang="en-US" altLang="zh-TW" sz="1100" dirty="0" smtClean="0">
                <a:solidFill>
                  <a:srgbClr val="66E1F8"/>
                </a:solidFill>
                <a:latin typeface="Courier New" panose="02070309020205020404" pitchFamily="49" charset="0"/>
              </a:rPr>
              <a:t>name</a:t>
            </a:r>
            <a:r>
              <a:rPr lang="en-US" altLang="zh-TW" sz="1100" dirty="0" smtClean="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err="1">
                <a:solidFill>
                  <a:srgbClr val="79ABFF"/>
                </a:solidFill>
                <a:latin typeface="Courier New" panose="02070309020205020404" pitchFamily="49" charset="0"/>
              </a:rPr>
              <a:t>newName</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a:t>
            </a:r>
            <a:r>
              <a:rPr lang="en-US" altLang="zh-TW" sz="1100" dirty="0" err="1" smtClean="0">
                <a:solidFill>
                  <a:srgbClr val="CC6C1D"/>
                </a:solidFill>
                <a:latin typeface="Courier New" panose="02070309020205020404" pitchFamily="49" charset="0"/>
              </a:rPr>
              <a:t>this</a:t>
            </a:r>
            <a:r>
              <a:rPr lang="en-US" altLang="zh-TW" sz="1100" dirty="0" err="1" smtClean="0">
                <a:solidFill>
                  <a:srgbClr val="E6E6FA"/>
                </a:solidFill>
                <a:latin typeface="Courier New" panose="02070309020205020404" pitchFamily="49" charset="0"/>
              </a:rPr>
              <a:t>.</a:t>
            </a:r>
            <a:r>
              <a:rPr lang="en-US" altLang="zh-TW" sz="1100" dirty="0" err="1" smtClean="0">
                <a:solidFill>
                  <a:srgbClr val="66E1F8"/>
                </a:solidFill>
                <a:latin typeface="Courier New" panose="02070309020205020404" pitchFamily="49" charset="0"/>
              </a:rPr>
              <a:t>address</a:t>
            </a:r>
            <a:r>
              <a:rPr lang="en-US" altLang="zh-TW" sz="1100" dirty="0" smtClean="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err="1">
                <a:solidFill>
                  <a:srgbClr val="79ABFF"/>
                </a:solidFill>
                <a:latin typeface="Courier New" panose="02070309020205020404" pitchFamily="49" charset="0"/>
              </a:rPr>
              <a:t>addr</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F9FAF4"/>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public</a:t>
            </a:r>
            <a:r>
              <a:rPr lang="en-US" altLang="zh-TW" sz="1100" dirty="0" smtClean="0">
                <a:solidFill>
                  <a:srgbClr val="D9E8F7"/>
                </a:solidFill>
                <a:latin typeface="Courier New" panose="02070309020205020404" pitchFamily="49" charset="0"/>
              </a:rPr>
              <a:t> </a:t>
            </a:r>
            <a:r>
              <a:rPr lang="en-US" altLang="zh-TW" sz="1100" dirty="0">
                <a:solidFill>
                  <a:srgbClr val="1EB540"/>
                </a:solidFill>
                <a:latin typeface="Courier New" panose="02070309020205020404" pitchFamily="49" charset="0"/>
              </a:rPr>
              <a:t>Student</a:t>
            </a:r>
            <a:r>
              <a:rPr lang="en-US" altLang="zh-TW" sz="1100" dirty="0">
                <a:solidFill>
                  <a:srgbClr val="F9FAF4"/>
                </a:solidFill>
                <a:latin typeface="Courier New" panose="02070309020205020404" pitchFamily="49" charset="0"/>
              </a:rPr>
              <a:t>(</a:t>
            </a:r>
            <a:r>
              <a:rPr lang="en-US" altLang="zh-TW" sz="1100" dirty="0" err="1">
                <a:solidFill>
                  <a:srgbClr val="CC6C1D"/>
                </a:solidFill>
                <a:latin typeface="Courier New" panose="02070309020205020404" pitchFamily="49" charset="0"/>
              </a:rPr>
              <a:t>int</a:t>
            </a:r>
            <a:r>
              <a:rPr lang="en-US" altLang="zh-TW" sz="1100" dirty="0">
                <a:solidFill>
                  <a:srgbClr val="D9E8F7"/>
                </a:solidFill>
                <a:latin typeface="Courier New" panose="02070309020205020404" pitchFamily="49" charset="0"/>
              </a:rPr>
              <a:t> </a:t>
            </a:r>
            <a:r>
              <a:rPr lang="en-US" altLang="zh-TW" sz="1100" dirty="0" err="1">
                <a:solidFill>
                  <a:srgbClr val="79ABFF"/>
                </a:solidFill>
                <a:latin typeface="Courier New" panose="02070309020205020404" pitchFamily="49" charset="0"/>
              </a:rPr>
              <a:t>newID</a:t>
            </a:r>
            <a:r>
              <a:rPr lang="en-US" altLang="zh-TW" sz="1100" dirty="0">
                <a:solidFill>
                  <a:srgbClr val="F9FAF4"/>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F9FAF4"/>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this</a:t>
            </a:r>
            <a:r>
              <a:rPr lang="en-US" altLang="zh-TW" sz="1100" dirty="0" smtClean="0">
                <a:solidFill>
                  <a:srgbClr val="E6E6FA"/>
                </a:solidFill>
                <a:latin typeface="Courier New" panose="02070309020205020404" pitchFamily="49" charset="0"/>
              </a:rPr>
              <a:t>.</a:t>
            </a:r>
            <a:r>
              <a:rPr lang="en-US" altLang="zh-TW" sz="1100" dirty="0" smtClean="0">
                <a:solidFill>
                  <a:srgbClr val="66E1F8"/>
                </a:solidFill>
                <a:latin typeface="Courier New" panose="02070309020205020404" pitchFamily="49" charset="0"/>
              </a:rPr>
              <a:t>ID</a:t>
            </a:r>
            <a:r>
              <a:rPr lang="en-US" altLang="zh-TW" sz="1100" dirty="0" smtClean="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err="1">
                <a:solidFill>
                  <a:srgbClr val="79ABFF"/>
                </a:solidFill>
                <a:latin typeface="Courier New" panose="02070309020205020404" pitchFamily="49" charset="0"/>
              </a:rPr>
              <a:t>newID</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this</a:t>
            </a:r>
            <a:r>
              <a:rPr lang="en-US" altLang="zh-TW" sz="1100" dirty="0" smtClean="0">
                <a:solidFill>
                  <a:srgbClr val="E6E6FA"/>
                </a:solidFill>
                <a:latin typeface="Courier New" panose="02070309020205020404" pitchFamily="49" charset="0"/>
              </a:rPr>
              <a:t>.</a:t>
            </a:r>
            <a:r>
              <a:rPr lang="en-US" altLang="zh-TW" sz="1100" dirty="0" smtClean="0">
                <a:solidFill>
                  <a:srgbClr val="66E1F8"/>
                </a:solidFill>
                <a:latin typeface="Courier New" panose="02070309020205020404" pitchFamily="49" charset="0"/>
              </a:rPr>
              <a:t>name</a:t>
            </a:r>
            <a:r>
              <a:rPr lang="en-US" altLang="zh-TW" sz="1100" dirty="0" smtClean="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17C6A3"/>
                </a:solidFill>
                <a:latin typeface="Courier New" panose="02070309020205020404" pitchFamily="49" charset="0"/>
              </a:rPr>
              <a:t>""</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a:t>
            </a:r>
            <a:r>
              <a:rPr lang="en-US" altLang="zh-TW" sz="1100" dirty="0" err="1" smtClean="0">
                <a:solidFill>
                  <a:srgbClr val="CC6C1D"/>
                </a:solidFill>
                <a:latin typeface="Courier New" panose="02070309020205020404" pitchFamily="49" charset="0"/>
              </a:rPr>
              <a:t>this</a:t>
            </a:r>
            <a:r>
              <a:rPr lang="en-US" altLang="zh-TW" sz="1100" dirty="0" err="1" smtClean="0">
                <a:solidFill>
                  <a:srgbClr val="E6E6FA"/>
                </a:solidFill>
                <a:latin typeface="Courier New" panose="02070309020205020404" pitchFamily="49" charset="0"/>
              </a:rPr>
              <a:t>.</a:t>
            </a:r>
            <a:r>
              <a:rPr lang="en-US" altLang="zh-TW" sz="1100" dirty="0" err="1" smtClean="0">
                <a:solidFill>
                  <a:srgbClr val="66E1F8"/>
                </a:solidFill>
                <a:latin typeface="Courier New" panose="02070309020205020404" pitchFamily="49" charset="0"/>
              </a:rPr>
              <a:t>address</a:t>
            </a:r>
            <a:r>
              <a:rPr lang="en-US" altLang="zh-TW" sz="1100" dirty="0" smtClean="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17C6A3"/>
                </a:solidFill>
                <a:latin typeface="Courier New" panose="02070309020205020404" pitchFamily="49" charset="0"/>
              </a:rPr>
              <a:t>""</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F9FAF4"/>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808080"/>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public</a:t>
            </a:r>
            <a:r>
              <a:rPr lang="en-US" altLang="zh-TW" sz="1100" dirty="0" smtClean="0">
                <a:solidFill>
                  <a:srgbClr val="D9E8F7"/>
                </a:solidFill>
                <a:latin typeface="Courier New" panose="02070309020205020404" pitchFamily="49" charset="0"/>
              </a:rPr>
              <a:t> </a:t>
            </a:r>
            <a:r>
              <a:rPr lang="en-US" altLang="zh-TW" sz="1100" dirty="0" err="1">
                <a:solidFill>
                  <a:srgbClr val="CC6C1D"/>
                </a:solidFill>
                <a:latin typeface="Courier New" panose="02070309020205020404" pitchFamily="49" charset="0"/>
              </a:rPr>
              <a:t>int</a:t>
            </a:r>
            <a:r>
              <a:rPr lang="en-US" altLang="zh-TW" sz="1100" dirty="0">
                <a:solidFill>
                  <a:srgbClr val="D9E8F7"/>
                </a:solidFill>
                <a:latin typeface="Courier New" panose="02070309020205020404" pitchFamily="49" charset="0"/>
              </a:rPr>
              <a:t> </a:t>
            </a:r>
            <a:r>
              <a:rPr lang="en-US" altLang="zh-TW" sz="1100" dirty="0" err="1">
                <a:solidFill>
                  <a:srgbClr val="1EB540"/>
                </a:solidFill>
                <a:latin typeface="Courier New" panose="02070309020205020404" pitchFamily="49" charset="0"/>
              </a:rPr>
              <a:t>getID</a:t>
            </a:r>
            <a:r>
              <a:rPr lang="en-US" altLang="zh-TW" sz="1100" dirty="0">
                <a:solidFill>
                  <a:srgbClr val="F9FAF4"/>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F9FAF4"/>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return</a:t>
            </a:r>
            <a:r>
              <a:rPr lang="en-US" altLang="zh-TW" sz="1100" dirty="0" smtClean="0">
                <a:solidFill>
                  <a:srgbClr val="D9E8F7"/>
                </a:solidFill>
                <a:latin typeface="Courier New" panose="02070309020205020404" pitchFamily="49" charset="0"/>
              </a:rPr>
              <a:t> </a:t>
            </a:r>
            <a:r>
              <a:rPr lang="en-US" altLang="zh-TW" sz="1100" dirty="0">
                <a:solidFill>
                  <a:srgbClr val="CC6C1D"/>
                </a:solidFill>
                <a:latin typeface="Courier New" panose="02070309020205020404" pitchFamily="49" charset="0"/>
              </a:rPr>
              <a:t>this</a:t>
            </a:r>
            <a:r>
              <a:rPr lang="en-US" altLang="zh-TW" sz="1100" dirty="0">
                <a:solidFill>
                  <a:srgbClr val="E6E6FA"/>
                </a:solidFill>
                <a:latin typeface="Courier New" panose="02070309020205020404" pitchFamily="49" charset="0"/>
              </a:rPr>
              <a:t>.</a:t>
            </a:r>
            <a:r>
              <a:rPr lang="en-US" altLang="zh-TW" sz="1100" dirty="0">
                <a:solidFill>
                  <a:srgbClr val="66E1F8"/>
                </a:solidFill>
                <a:latin typeface="Courier New" panose="02070309020205020404" pitchFamily="49" charset="0"/>
              </a:rPr>
              <a:t>ID</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F9FAF4"/>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808080"/>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public</a:t>
            </a:r>
            <a:r>
              <a:rPr lang="en-US" altLang="zh-TW" sz="1100" dirty="0" smtClean="0">
                <a:solidFill>
                  <a:srgbClr val="D9E8F7"/>
                </a:solidFill>
                <a:latin typeface="Courier New" panose="02070309020205020404" pitchFamily="49" charset="0"/>
              </a:rPr>
              <a:t> </a:t>
            </a:r>
            <a:r>
              <a:rPr lang="en-US" altLang="zh-TW" sz="1100" dirty="0">
                <a:solidFill>
                  <a:srgbClr val="CC6C1D"/>
                </a:solidFill>
                <a:latin typeface="Courier New" panose="02070309020205020404" pitchFamily="49" charset="0"/>
              </a:rPr>
              <a:t>void</a:t>
            </a:r>
            <a:r>
              <a:rPr lang="en-US" altLang="zh-TW" sz="1100" dirty="0">
                <a:solidFill>
                  <a:srgbClr val="D9E8F7"/>
                </a:solidFill>
                <a:latin typeface="Courier New" panose="02070309020205020404" pitchFamily="49" charset="0"/>
              </a:rPr>
              <a:t> </a:t>
            </a:r>
            <a:r>
              <a:rPr lang="en-US" altLang="zh-TW" sz="1100" dirty="0" err="1">
                <a:solidFill>
                  <a:srgbClr val="1EB540"/>
                </a:solidFill>
                <a:latin typeface="Courier New" panose="02070309020205020404" pitchFamily="49" charset="0"/>
              </a:rPr>
              <a:t>setName</a:t>
            </a:r>
            <a:r>
              <a:rPr lang="en-US" altLang="zh-TW" sz="1100" dirty="0">
                <a:solidFill>
                  <a:srgbClr val="F9FAF4"/>
                </a:solidFill>
                <a:latin typeface="Courier New" panose="02070309020205020404" pitchFamily="49" charset="0"/>
              </a:rPr>
              <a:t>(</a:t>
            </a:r>
            <a:r>
              <a:rPr lang="en-US" altLang="zh-TW" sz="1100" dirty="0">
                <a:solidFill>
                  <a:srgbClr val="1290C3"/>
                </a:solidFill>
                <a:latin typeface="Courier New" panose="02070309020205020404" pitchFamily="49" charset="0"/>
              </a:rPr>
              <a:t>String</a:t>
            </a:r>
            <a:r>
              <a:rPr lang="en-US" altLang="zh-TW" sz="1100" dirty="0">
                <a:solidFill>
                  <a:srgbClr val="D9E8F7"/>
                </a:solidFill>
                <a:latin typeface="Courier New" panose="02070309020205020404" pitchFamily="49" charset="0"/>
              </a:rPr>
              <a:t> </a:t>
            </a:r>
            <a:r>
              <a:rPr lang="en-US" altLang="zh-TW" sz="1100" dirty="0" err="1">
                <a:solidFill>
                  <a:srgbClr val="79ABFF"/>
                </a:solidFill>
                <a:latin typeface="Courier New" panose="02070309020205020404" pitchFamily="49" charset="0"/>
              </a:rPr>
              <a:t>theName</a:t>
            </a:r>
            <a:r>
              <a:rPr lang="en-US" altLang="zh-TW" sz="1100" dirty="0">
                <a:solidFill>
                  <a:srgbClr val="F9FAF4"/>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F9FAF4"/>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this</a:t>
            </a:r>
            <a:r>
              <a:rPr lang="en-US" altLang="zh-TW" sz="1100" dirty="0" smtClean="0">
                <a:solidFill>
                  <a:srgbClr val="E6E6FA"/>
                </a:solidFill>
                <a:latin typeface="Courier New" panose="02070309020205020404" pitchFamily="49" charset="0"/>
              </a:rPr>
              <a:t>.</a:t>
            </a:r>
            <a:r>
              <a:rPr lang="en-US" altLang="zh-TW" sz="1100" dirty="0" smtClean="0">
                <a:solidFill>
                  <a:srgbClr val="66E1F8"/>
                </a:solidFill>
                <a:latin typeface="Courier New" panose="02070309020205020404" pitchFamily="49" charset="0"/>
              </a:rPr>
              <a:t>name</a:t>
            </a:r>
            <a:r>
              <a:rPr lang="en-US" altLang="zh-TW" sz="1100" dirty="0" smtClean="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err="1">
                <a:solidFill>
                  <a:srgbClr val="79ABFF"/>
                </a:solidFill>
                <a:latin typeface="Courier New" panose="02070309020205020404" pitchFamily="49" charset="0"/>
              </a:rPr>
              <a:t>theName</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F9FAF4"/>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public</a:t>
            </a:r>
            <a:r>
              <a:rPr lang="en-US" altLang="zh-TW" sz="1100" dirty="0" smtClean="0">
                <a:solidFill>
                  <a:srgbClr val="D9E8F7"/>
                </a:solidFill>
                <a:latin typeface="Courier New" panose="02070309020205020404" pitchFamily="49" charset="0"/>
              </a:rPr>
              <a:t> </a:t>
            </a:r>
            <a:r>
              <a:rPr lang="en-US" altLang="zh-TW" sz="1100" dirty="0">
                <a:solidFill>
                  <a:srgbClr val="1290C3"/>
                </a:solidFill>
                <a:latin typeface="Courier New" panose="02070309020205020404" pitchFamily="49" charset="0"/>
              </a:rPr>
              <a:t>String</a:t>
            </a:r>
            <a:r>
              <a:rPr lang="en-US" altLang="zh-TW" sz="1100" dirty="0">
                <a:solidFill>
                  <a:srgbClr val="D9E8F7"/>
                </a:solidFill>
                <a:latin typeface="Courier New" panose="02070309020205020404" pitchFamily="49" charset="0"/>
              </a:rPr>
              <a:t> </a:t>
            </a:r>
            <a:r>
              <a:rPr lang="en-US" altLang="zh-TW" sz="1100" dirty="0" err="1">
                <a:solidFill>
                  <a:srgbClr val="1EB540"/>
                </a:solidFill>
                <a:latin typeface="Courier New" panose="02070309020205020404" pitchFamily="49" charset="0"/>
              </a:rPr>
              <a:t>getName</a:t>
            </a:r>
            <a:r>
              <a:rPr lang="en-US" altLang="zh-TW" sz="1100" dirty="0">
                <a:solidFill>
                  <a:srgbClr val="F9FAF4"/>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F9FAF4"/>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return</a:t>
            </a:r>
            <a:r>
              <a:rPr lang="en-US" altLang="zh-TW" sz="1100" dirty="0" smtClean="0">
                <a:solidFill>
                  <a:srgbClr val="D9E8F7"/>
                </a:solidFill>
                <a:latin typeface="Courier New" panose="02070309020205020404" pitchFamily="49" charset="0"/>
              </a:rPr>
              <a:t> </a:t>
            </a:r>
            <a:r>
              <a:rPr lang="en-US" altLang="zh-TW" sz="1100" dirty="0">
                <a:solidFill>
                  <a:srgbClr val="CC6C1D"/>
                </a:solidFill>
                <a:latin typeface="Courier New" panose="02070309020205020404" pitchFamily="49" charset="0"/>
              </a:rPr>
              <a:t>this</a:t>
            </a:r>
            <a:r>
              <a:rPr lang="en-US" altLang="zh-TW" sz="1100" dirty="0">
                <a:solidFill>
                  <a:srgbClr val="E6E6FA"/>
                </a:solidFill>
                <a:latin typeface="Courier New" panose="02070309020205020404" pitchFamily="49" charset="0"/>
              </a:rPr>
              <a:t>.</a:t>
            </a:r>
            <a:r>
              <a:rPr lang="en-US" altLang="zh-TW" sz="1100" dirty="0">
                <a:solidFill>
                  <a:srgbClr val="66E1F8"/>
                </a:solidFill>
                <a:latin typeface="Courier New" panose="02070309020205020404" pitchFamily="49" charset="0"/>
              </a:rPr>
              <a:t>name</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F9FAF4"/>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808080"/>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public</a:t>
            </a:r>
            <a:r>
              <a:rPr lang="en-US" altLang="zh-TW" sz="1100" dirty="0" smtClean="0">
                <a:solidFill>
                  <a:srgbClr val="D9E8F7"/>
                </a:solidFill>
                <a:latin typeface="Courier New" panose="02070309020205020404" pitchFamily="49" charset="0"/>
              </a:rPr>
              <a:t> </a:t>
            </a:r>
            <a:r>
              <a:rPr lang="en-US" altLang="zh-TW" sz="1100" dirty="0">
                <a:solidFill>
                  <a:srgbClr val="1290C3"/>
                </a:solidFill>
                <a:latin typeface="Courier New" panose="02070309020205020404" pitchFamily="49" charset="0"/>
              </a:rPr>
              <a:t>String</a:t>
            </a:r>
            <a:r>
              <a:rPr lang="en-US" altLang="zh-TW" sz="1100" dirty="0">
                <a:solidFill>
                  <a:srgbClr val="D9E8F7"/>
                </a:solidFill>
                <a:latin typeface="Courier New" panose="02070309020205020404" pitchFamily="49" charset="0"/>
              </a:rPr>
              <a:t> </a:t>
            </a:r>
            <a:r>
              <a:rPr lang="en-US" altLang="zh-TW" sz="1100" dirty="0" err="1">
                <a:solidFill>
                  <a:srgbClr val="1EB540"/>
                </a:solidFill>
                <a:latin typeface="Courier New" panose="02070309020205020404" pitchFamily="49" charset="0"/>
              </a:rPr>
              <a:t>getAddress</a:t>
            </a:r>
            <a:r>
              <a:rPr lang="en-US" altLang="zh-TW" sz="1100" dirty="0">
                <a:solidFill>
                  <a:srgbClr val="F9FAF4"/>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F9FAF4"/>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return</a:t>
            </a:r>
            <a:r>
              <a:rPr lang="en-US" altLang="zh-TW" sz="1100" dirty="0" smtClean="0">
                <a:solidFill>
                  <a:srgbClr val="D9E8F7"/>
                </a:solidFill>
                <a:latin typeface="Courier New" panose="02070309020205020404" pitchFamily="49" charset="0"/>
              </a:rPr>
              <a:t> </a:t>
            </a:r>
            <a:r>
              <a:rPr lang="en-US" altLang="zh-TW" sz="1100" dirty="0" err="1">
                <a:solidFill>
                  <a:srgbClr val="CC6C1D"/>
                </a:solidFill>
                <a:latin typeface="Courier New" panose="02070309020205020404" pitchFamily="49" charset="0"/>
              </a:rPr>
              <a:t>this</a:t>
            </a:r>
            <a:r>
              <a:rPr lang="en-US" altLang="zh-TW" sz="1100" dirty="0" err="1">
                <a:solidFill>
                  <a:srgbClr val="E6E6FA"/>
                </a:solidFill>
                <a:latin typeface="Courier New" panose="02070309020205020404" pitchFamily="49" charset="0"/>
              </a:rPr>
              <a:t>.</a:t>
            </a:r>
            <a:r>
              <a:rPr lang="en-US" altLang="zh-TW" sz="1100" dirty="0" err="1">
                <a:solidFill>
                  <a:srgbClr val="66E1F8"/>
                </a:solidFill>
                <a:latin typeface="Courier New" panose="02070309020205020404" pitchFamily="49" charset="0"/>
              </a:rPr>
              <a:t>address</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F9FAF4"/>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808080"/>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public</a:t>
            </a:r>
            <a:r>
              <a:rPr lang="en-US" altLang="zh-TW" sz="1100" dirty="0" smtClean="0">
                <a:solidFill>
                  <a:srgbClr val="D9E8F7"/>
                </a:solidFill>
                <a:latin typeface="Courier New" panose="02070309020205020404" pitchFamily="49" charset="0"/>
              </a:rPr>
              <a:t> </a:t>
            </a:r>
            <a:r>
              <a:rPr lang="en-US" altLang="zh-TW" sz="1100" dirty="0">
                <a:solidFill>
                  <a:srgbClr val="CC6C1D"/>
                </a:solidFill>
                <a:latin typeface="Courier New" panose="02070309020205020404" pitchFamily="49" charset="0"/>
              </a:rPr>
              <a:t>void</a:t>
            </a:r>
            <a:r>
              <a:rPr lang="en-US" altLang="zh-TW" sz="1100" dirty="0">
                <a:solidFill>
                  <a:srgbClr val="D9E8F7"/>
                </a:solidFill>
                <a:latin typeface="Courier New" panose="02070309020205020404" pitchFamily="49" charset="0"/>
              </a:rPr>
              <a:t> </a:t>
            </a:r>
            <a:r>
              <a:rPr lang="en-US" altLang="zh-TW" sz="1100" dirty="0" err="1">
                <a:solidFill>
                  <a:srgbClr val="1EB540"/>
                </a:solidFill>
                <a:latin typeface="Courier New" panose="02070309020205020404" pitchFamily="49" charset="0"/>
              </a:rPr>
              <a:t>setAddress</a:t>
            </a:r>
            <a:r>
              <a:rPr lang="en-US" altLang="zh-TW" sz="1100" dirty="0">
                <a:solidFill>
                  <a:srgbClr val="F9FAF4"/>
                </a:solidFill>
                <a:latin typeface="Courier New" panose="02070309020205020404" pitchFamily="49" charset="0"/>
              </a:rPr>
              <a:t>(</a:t>
            </a:r>
            <a:r>
              <a:rPr lang="en-US" altLang="zh-TW" sz="1100" dirty="0">
                <a:solidFill>
                  <a:srgbClr val="1290C3"/>
                </a:solidFill>
                <a:latin typeface="Courier New" panose="02070309020205020404" pitchFamily="49" charset="0"/>
              </a:rPr>
              <a:t>String</a:t>
            </a:r>
            <a:r>
              <a:rPr lang="en-US" altLang="zh-TW" sz="1100" dirty="0">
                <a:solidFill>
                  <a:srgbClr val="D9E8F7"/>
                </a:solidFill>
                <a:latin typeface="Courier New" panose="02070309020205020404" pitchFamily="49" charset="0"/>
              </a:rPr>
              <a:t> </a:t>
            </a:r>
            <a:r>
              <a:rPr lang="en-US" altLang="zh-TW" sz="1100" dirty="0" err="1">
                <a:solidFill>
                  <a:srgbClr val="79ABFF"/>
                </a:solidFill>
                <a:latin typeface="Courier New" panose="02070309020205020404" pitchFamily="49" charset="0"/>
              </a:rPr>
              <a:t>addr</a:t>
            </a:r>
            <a:r>
              <a:rPr lang="en-US" altLang="zh-TW" sz="1100" dirty="0">
                <a:solidFill>
                  <a:srgbClr val="F9FAF4"/>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F9FAF4"/>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a:t>
            </a:r>
            <a:r>
              <a:rPr lang="en-US" altLang="zh-TW" sz="1100" dirty="0" err="1" smtClean="0">
                <a:solidFill>
                  <a:srgbClr val="CC6C1D"/>
                </a:solidFill>
                <a:latin typeface="Courier New" panose="02070309020205020404" pitchFamily="49" charset="0"/>
              </a:rPr>
              <a:t>this</a:t>
            </a:r>
            <a:r>
              <a:rPr lang="en-US" altLang="zh-TW" sz="1100" dirty="0" err="1" smtClean="0">
                <a:solidFill>
                  <a:srgbClr val="E6E6FA"/>
                </a:solidFill>
                <a:latin typeface="Courier New" panose="02070309020205020404" pitchFamily="49" charset="0"/>
              </a:rPr>
              <a:t>.</a:t>
            </a:r>
            <a:r>
              <a:rPr lang="en-US" altLang="zh-TW" sz="1100" dirty="0" err="1" smtClean="0">
                <a:solidFill>
                  <a:srgbClr val="66E1F8"/>
                </a:solidFill>
                <a:latin typeface="Courier New" panose="02070309020205020404" pitchFamily="49" charset="0"/>
              </a:rPr>
              <a:t>address</a:t>
            </a:r>
            <a:r>
              <a:rPr lang="en-US" altLang="zh-TW" sz="1100" dirty="0" smtClean="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err="1">
                <a:solidFill>
                  <a:srgbClr val="79ABFF"/>
                </a:solidFill>
                <a:latin typeface="Courier New" panose="02070309020205020404" pitchFamily="49" charset="0"/>
              </a:rPr>
              <a:t>addr</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F9FAF4"/>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CC6C1D"/>
                </a:solidFill>
                <a:latin typeface="Courier New" panose="02070309020205020404" pitchFamily="49" charset="0"/>
              </a:rPr>
              <a:t>	public</a:t>
            </a:r>
            <a:r>
              <a:rPr lang="en-US" altLang="zh-TW" sz="1100" dirty="0" smtClean="0">
                <a:solidFill>
                  <a:srgbClr val="D9E8F7"/>
                </a:solidFill>
                <a:latin typeface="Courier New" panose="02070309020205020404" pitchFamily="49" charset="0"/>
              </a:rPr>
              <a:t> </a:t>
            </a:r>
            <a:r>
              <a:rPr lang="en-US" altLang="zh-TW" sz="1100" dirty="0">
                <a:solidFill>
                  <a:srgbClr val="CC6C1D"/>
                </a:solidFill>
                <a:latin typeface="Courier New" panose="02070309020205020404" pitchFamily="49" charset="0"/>
              </a:rPr>
              <a:t>void</a:t>
            </a:r>
            <a:r>
              <a:rPr lang="en-US" altLang="zh-TW" sz="1100" dirty="0">
                <a:solidFill>
                  <a:srgbClr val="D9E8F7"/>
                </a:solidFill>
                <a:latin typeface="Courier New" panose="02070309020205020404" pitchFamily="49" charset="0"/>
              </a:rPr>
              <a:t> </a:t>
            </a:r>
            <a:r>
              <a:rPr lang="en-US" altLang="zh-TW" sz="1100" dirty="0">
                <a:solidFill>
                  <a:srgbClr val="1EB540"/>
                </a:solidFill>
                <a:latin typeface="Courier New" panose="02070309020205020404" pitchFamily="49" charset="0"/>
              </a:rPr>
              <a:t>show</a:t>
            </a:r>
            <a:r>
              <a:rPr lang="en-US" altLang="zh-TW" sz="1100" dirty="0">
                <a:solidFill>
                  <a:srgbClr val="F9FAF4"/>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F9FAF4"/>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1290C3"/>
                </a:solidFill>
                <a:latin typeface="Courier New" panose="02070309020205020404" pitchFamily="49" charset="0"/>
              </a:rPr>
              <a:t>		</a:t>
            </a:r>
            <a:r>
              <a:rPr lang="en-US" altLang="zh-TW" sz="1100" dirty="0" err="1" smtClean="0">
                <a:solidFill>
                  <a:srgbClr val="1290C3"/>
                </a:solidFill>
                <a:latin typeface="Courier New" panose="02070309020205020404" pitchFamily="49" charset="0"/>
              </a:rPr>
              <a:t>System</a:t>
            </a:r>
            <a:r>
              <a:rPr lang="en-US" altLang="zh-TW" sz="1100" dirty="0" err="1" smtClean="0">
                <a:solidFill>
                  <a:srgbClr val="E6E6FA"/>
                </a:solidFill>
                <a:latin typeface="Courier New" panose="02070309020205020404" pitchFamily="49" charset="0"/>
              </a:rPr>
              <a:t>.</a:t>
            </a:r>
            <a:r>
              <a:rPr lang="en-US" altLang="zh-TW" sz="1100" b="1" i="1" dirty="0" err="1" smtClean="0">
                <a:solidFill>
                  <a:srgbClr val="8DDAF8"/>
                </a:solidFill>
                <a:latin typeface="Courier New" panose="02070309020205020404" pitchFamily="49" charset="0"/>
              </a:rPr>
              <a:t>out</a:t>
            </a:r>
            <a:r>
              <a:rPr lang="en-US" altLang="zh-TW" sz="1100" dirty="0" err="1" smtClean="0">
                <a:solidFill>
                  <a:srgbClr val="E6E6FA"/>
                </a:solidFill>
                <a:latin typeface="Courier New" panose="02070309020205020404" pitchFamily="49" charset="0"/>
              </a:rPr>
              <a:t>.</a:t>
            </a:r>
            <a:r>
              <a:rPr lang="en-US" altLang="zh-TW" sz="1100" dirty="0" err="1" smtClean="0">
                <a:solidFill>
                  <a:srgbClr val="A7EC21"/>
                </a:solidFill>
                <a:latin typeface="Courier New" panose="02070309020205020404" pitchFamily="49" charset="0"/>
              </a:rPr>
              <a:t>println</a:t>
            </a:r>
            <a:r>
              <a:rPr lang="en-US" altLang="zh-TW" sz="1100" dirty="0" smtClean="0">
                <a:solidFill>
                  <a:srgbClr val="F9FAF4"/>
                </a:solidFill>
                <a:latin typeface="Courier New" panose="02070309020205020404" pitchFamily="49" charset="0"/>
              </a:rPr>
              <a:t>(</a:t>
            </a:r>
            <a:r>
              <a:rPr lang="en-US" altLang="zh-TW" sz="1100" dirty="0" smtClean="0">
                <a:solidFill>
                  <a:srgbClr val="CC6C1D"/>
                </a:solidFill>
                <a:latin typeface="Courier New" panose="02070309020205020404" pitchFamily="49" charset="0"/>
              </a:rPr>
              <a:t>this</a:t>
            </a:r>
            <a:r>
              <a:rPr lang="en-US" altLang="zh-TW" sz="1100" dirty="0" smtClean="0">
                <a:solidFill>
                  <a:srgbClr val="E6E6FA"/>
                </a:solidFill>
                <a:latin typeface="Courier New" panose="02070309020205020404" pitchFamily="49" charset="0"/>
              </a:rPr>
              <a:t>.</a:t>
            </a:r>
            <a:r>
              <a:rPr lang="en-US" altLang="zh-TW" sz="1100" dirty="0" smtClean="0">
                <a:solidFill>
                  <a:srgbClr val="66E1F8"/>
                </a:solidFill>
                <a:latin typeface="Courier New" panose="02070309020205020404" pitchFamily="49" charset="0"/>
              </a:rPr>
              <a:t>ID</a:t>
            </a:r>
            <a:r>
              <a:rPr lang="en-US" altLang="zh-TW" sz="1100" dirty="0" smtClean="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17C6A3"/>
                </a:solidFill>
                <a:latin typeface="Courier New" panose="02070309020205020404" pitchFamily="49" charset="0"/>
              </a:rPr>
              <a:t>"\t"</a:t>
            </a:r>
            <a:r>
              <a:rPr lang="en-US" altLang="zh-TW" sz="1100" dirty="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CC6C1D"/>
                </a:solidFill>
                <a:latin typeface="Courier New" panose="02070309020205020404" pitchFamily="49" charset="0"/>
              </a:rPr>
              <a:t>this</a:t>
            </a:r>
            <a:r>
              <a:rPr lang="en-US" altLang="zh-TW" sz="1100" dirty="0">
                <a:solidFill>
                  <a:srgbClr val="E6E6FA"/>
                </a:solidFill>
                <a:latin typeface="Courier New" panose="02070309020205020404" pitchFamily="49" charset="0"/>
              </a:rPr>
              <a:t>.</a:t>
            </a:r>
            <a:r>
              <a:rPr lang="en-US" altLang="zh-TW" sz="1100" dirty="0">
                <a:solidFill>
                  <a:srgbClr val="66E1F8"/>
                </a:solidFill>
                <a:latin typeface="Courier New" panose="02070309020205020404" pitchFamily="49" charset="0"/>
              </a:rPr>
              <a:t>name</a:t>
            </a:r>
            <a:r>
              <a:rPr lang="en-US" altLang="zh-TW" sz="1100" dirty="0">
                <a:solidFill>
                  <a:srgbClr val="D9E8F7"/>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smtClean="0">
                <a:solidFill>
                  <a:srgbClr val="E6E6FA"/>
                </a:solidFill>
                <a:latin typeface="Courier New" panose="02070309020205020404" pitchFamily="49" charset="0"/>
              </a:rPr>
              <a:t>		+</a:t>
            </a:r>
            <a:r>
              <a:rPr lang="en-US" altLang="zh-TW" sz="1100" dirty="0" smtClean="0">
                <a:solidFill>
                  <a:srgbClr val="D9E8F7"/>
                </a:solidFill>
                <a:latin typeface="Courier New" panose="02070309020205020404" pitchFamily="49" charset="0"/>
              </a:rPr>
              <a:t> </a:t>
            </a:r>
            <a:r>
              <a:rPr lang="en-US" altLang="zh-TW" sz="1100" dirty="0">
                <a:solidFill>
                  <a:srgbClr val="17C6A3"/>
                </a:solidFill>
                <a:latin typeface="Courier New" panose="02070309020205020404" pitchFamily="49" charset="0"/>
              </a:rPr>
              <a:t>"\</a:t>
            </a:r>
            <a:r>
              <a:rPr lang="en-US" altLang="zh-TW" sz="1100" dirty="0" err="1">
                <a:solidFill>
                  <a:srgbClr val="17C6A3"/>
                </a:solidFill>
                <a:latin typeface="Courier New" panose="02070309020205020404" pitchFamily="49" charset="0"/>
              </a:rPr>
              <a:t>taddress</a:t>
            </a:r>
            <a:r>
              <a:rPr lang="en-US" altLang="zh-TW" sz="1100" dirty="0">
                <a:solidFill>
                  <a:srgbClr val="17C6A3"/>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a:solidFill>
                  <a:srgbClr val="E6E6FA"/>
                </a:solidFill>
                <a:latin typeface="Courier New" panose="02070309020205020404" pitchFamily="49" charset="0"/>
              </a:rPr>
              <a:t>+</a:t>
            </a:r>
            <a:r>
              <a:rPr lang="en-US" altLang="zh-TW" sz="1100" dirty="0">
                <a:solidFill>
                  <a:srgbClr val="D9E8F7"/>
                </a:solidFill>
                <a:latin typeface="Courier New" panose="02070309020205020404" pitchFamily="49" charset="0"/>
              </a:rPr>
              <a:t> </a:t>
            </a:r>
            <a:r>
              <a:rPr lang="en-US" altLang="zh-TW" sz="1100" dirty="0" err="1">
                <a:solidFill>
                  <a:srgbClr val="CC6C1D"/>
                </a:solidFill>
                <a:latin typeface="Courier New" panose="02070309020205020404" pitchFamily="49" charset="0"/>
              </a:rPr>
              <a:t>this</a:t>
            </a:r>
            <a:r>
              <a:rPr lang="en-US" altLang="zh-TW" sz="1100" dirty="0" err="1">
                <a:solidFill>
                  <a:srgbClr val="E6E6FA"/>
                </a:solidFill>
                <a:latin typeface="Courier New" panose="02070309020205020404" pitchFamily="49" charset="0"/>
              </a:rPr>
              <a:t>.</a:t>
            </a:r>
            <a:r>
              <a:rPr lang="en-US" altLang="zh-TW" sz="1100" dirty="0" err="1">
                <a:solidFill>
                  <a:srgbClr val="66E1F8"/>
                </a:solidFill>
                <a:latin typeface="Courier New" panose="02070309020205020404" pitchFamily="49" charset="0"/>
              </a:rPr>
              <a:t>address</a:t>
            </a:r>
            <a:r>
              <a:rPr lang="en-US" altLang="zh-TW" sz="1100" dirty="0">
                <a:solidFill>
                  <a:srgbClr val="F9FAF4"/>
                </a:solidFill>
                <a:latin typeface="Courier New" panose="02070309020205020404" pitchFamily="49" charset="0"/>
              </a:rPr>
              <a:t>)</a:t>
            </a:r>
            <a:r>
              <a:rPr lang="en-US" altLang="zh-TW" sz="1100" dirty="0">
                <a:solidFill>
                  <a:srgbClr val="E6E6FA"/>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a:p>
            <a:r>
              <a:rPr lang="en-US" altLang="zh-TW" sz="1100" dirty="0" smtClean="0">
                <a:solidFill>
                  <a:srgbClr val="F9FAF4"/>
                </a:solidFill>
                <a:latin typeface="Courier New" panose="02070309020205020404" pitchFamily="49" charset="0"/>
              </a:rPr>
              <a:t>	}</a:t>
            </a:r>
            <a:endParaRPr lang="en-US" altLang="zh-TW" sz="1100" dirty="0">
              <a:solidFill>
                <a:srgbClr val="CCCCCC"/>
              </a:solidFill>
              <a:latin typeface="Courier New" panose="02070309020205020404" pitchFamily="49" charset="0"/>
            </a:endParaRPr>
          </a:p>
          <a:p>
            <a:r>
              <a:rPr lang="en-US" altLang="zh-TW" sz="1100" dirty="0">
                <a:solidFill>
                  <a:srgbClr val="F9FAF4"/>
                </a:solidFill>
                <a:latin typeface="Courier New" panose="02070309020205020404" pitchFamily="49" charset="0"/>
              </a:rPr>
              <a:t>}</a:t>
            </a:r>
            <a:endParaRPr lang="en-US" altLang="zh-TW" sz="1100" dirty="0">
              <a:solidFill>
                <a:srgbClr val="CCCCCC"/>
              </a:solidFill>
              <a:latin typeface="Courier New" panose="02070309020205020404" pitchFamily="49" charset="0"/>
            </a:endParaRPr>
          </a:p>
        </p:txBody>
      </p:sp>
    </p:spTree>
    <p:extLst>
      <p:ext uri="{BB962C8B-B14F-4D97-AF65-F5344CB8AC3E}">
        <p14:creationId xmlns:p14="http://schemas.microsoft.com/office/powerpoint/2010/main" val="30725080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MyDataBase_Model</a:t>
            </a:r>
            <a:r>
              <a:rPr lang="zh-TW" altLang="en-US" dirty="0" smtClean="0"/>
              <a:t>程式碼</a:t>
            </a:r>
            <a:r>
              <a:rPr lang="en-US" altLang="zh-TW" dirty="0" smtClean="0"/>
              <a:t>(1)</a:t>
            </a:r>
            <a:endParaRPr lang="zh-TW" altLang="en-US" dirty="0"/>
          </a:p>
        </p:txBody>
      </p:sp>
      <p:sp>
        <p:nvSpPr>
          <p:cNvPr id="4" name="矩形 3"/>
          <p:cNvSpPr/>
          <p:nvPr/>
        </p:nvSpPr>
        <p:spPr>
          <a:xfrm>
            <a:off x="677334" y="1423319"/>
            <a:ext cx="9953721" cy="4924425"/>
          </a:xfrm>
          <a:prstGeom prst="rect">
            <a:avLst/>
          </a:prstGeom>
          <a:solidFill>
            <a:schemeClr val="tx1">
              <a:lumMod val="95000"/>
              <a:lumOff val="5000"/>
            </a:schemeClr>
          </a:solidFill>
        </p:spPr>
        <p:txBody>
          <a:bodyPr wrap="square">
            <a:spAutoFit/>
          </a:bodyPr>
          <a:lstStyle/>
          <a:p>
            <a:r>
              <a:rPr lang="en-US" altLang="zh-TW" sz="1600" dirty="0">
                <a:solidFill>
                  <a:srgbClr val="CC6C1D"/>
                </a:solidFill>
                <a:latin typeface="Courier New" panose="02070309020205020404" pitchFamily="49" charset="0"/>
              </a:rPr>
              <a:t>public</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class</a:t>
            </a:r>
            <a:r>
              <a:rPr lang="en-US" altLang="zh-TW" sz="1600" dirty="0">
                <a:solidFill>
                  <a:srgbClr val="D9E8F7"/>
                </a:solidFill>
                <a:latin typeface="Courier New" panose="02070309020205020404" pitchFamily="49" charset="0"/>
              </a:rPr>
              <a:t> </a:t>
            </a:r>
            <a:r>
              <a:rPr lang="en-US" altLang="zh-TW" sz="1600" dirty="0" err="1">
                <a:solidFill>
                  <a:srgbClr val="1290C3"/>
                </a:solidFill>
                <a:latin typeface="Courier New" panose="02070309020205020404" pitchFamily="49" charset="0"/>
              </a:rPr>
              <a:t>MyDataBase_Model</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private</a:t>
            </a:r>
            <a:r>
              <a:rPr lang="en-US" altLang="zh-TW" sz="1600" dirty="0" smtClean="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static</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final</a:t>
            </a:r>
            <a:r>
              <a:rPr lang="en-US" altLang="zh-TW" sz="1600" dirty="0">
                <a:solidFill>
                  <a:srgbClr val="D9E8F7"/>
                </a:solidFill>
                <a:latin typeface="Courier New" panose="02070309020205020404" pitchFamily="49" charset="0"/>
              </a:rPr>
              <a:t> </a:t>
            </a:r>
            <a:r>
              <a:rPr lang="en-US" altLang="zh-TW" sz="1600" dirty="0">
                <a:solidFill>
                  <a:srgbClr val="1290C3"/>
                </a:solidFill>
                <a:latin typeface="Courier New" panose="02070309020205020404" pitchFamily="49" charset="0"/>
              </a:rPr>
              <a:t>String</a:t>
            </a:r>
            <a:r>
              <a:rPr lang="en-US" altLang="zh-TW" sz="1600" dirty="0">
                <a:solidFill>
                  <a:srgbClr val="D9E8F7"/>
                </a:solidFill>
                <a:latin typeface="Courier New" panose="02070309020205020404" pitchFamily="49" charset="0"/>
              </a:rPr>
              <a:t> </a:t>
            </a:r>
            <a:r>
              <a:rPr lang="en-US" altLang="zh-TW" sz="1600" b="1" i="1" dirty="0">
                <a:solidFill>
                  <a:srgbClr val="8DDAF8"/>
                </a:solidFill>
                <a:latin typeface="Courier New" panose="02070309020205020404" pitchFamily="49" charset="0"/>
              </a:rPr>
              <a:t>Driver</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17C6A3"/>
                </a:solidFill>
                <a:latin typeface="Courier New" panose="02070309020205020404" pitchFamily="49" charset="0"/>
              </a:rPr>
              <a:t>"</a:t>
            </a:r>
            <a:r>
              <a:rPr lang="en-US" altLang="zh-TW" sz="1600" dirty="0" err="1">
                <a:solidFill>
                  <a:srgbClr val="17C6A3"/>
                </a:solidFill>
                <a:latin typeface="Courier New" panose="02070309020205020404" pitchFamily="49" charset="0"/>
              </a:rPr>
              <a:t>com.mysql.cj.jdbc.Driver</a:t>
            </a:r>
            <a:r>
              <a:rPr lang="en-US" altLang="zh-TW" sz="1600" dirty="0">
                <a:solidFill>
                  <a:srgbClr val="17C6A3"/>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private</a:t>
            </a:r>
            <a:r>
              <a:rPr lang="en-US" altLang="zh-TW" sz="1600" dirty="0" smtClean="0">
                <a:solidFill>
                  <a:srgbClr val="D9E8F7"/>
                </a:solidFill>
                <a:latin typeface="Courier New" panose="02070309020205020404" pitchFamily="49" charset="0"/>
              </a:rPr>
              <a:t> </a:t>
            </a:r>
            <a:r>
              <a:rPr lang="en-US" altLang="zh-TW" sz="1600" dirty="0">
                <a:solidFill>
                  <a:srgbClr val="1290C3"/>
                </a:solidFill>
                <a:latin typeface="Courier New" panose="02070309020205020404" pitchFamily="49" charset="0"/>
              </a:rPr>
              <a:t>String</a:t>
            </a:r>
            <a:r>
              <a:rPr lang="en-US" altLang="zh-TW" sz="1600" dirty="0">
                <a:solidFill>
                  <a:srgbClr val="D9E8F7"/>
                </a:solidFill>
                <a:latin typeface="Courier New" panose="02070309020205020404" pitchFamily="49" charset="0"/>
              </a:rPr>
              <a:t> </a:t>
            </a:r>
            <a:r>
              <a:rPr lang="en-US" altLang="zh-TW" sz="1600" dirty="0">
                <a:solidFill>
                  <a:srgbClr val="66E1F8"/>
                </a:solidFill>
                <a:latin typeface="Courier New" panose="02070309020205020404" pitchFamily="49" charset="0"/>
              </a:rPr>
              <a:t>URL</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17C6A3"/>
                </a:solidFill>
                <a:latin typeface="Courier New" panose="02070309020205020404" pitchFamily="49" charset="0"/>
              </a:rPr>
              <a:t>			"</a:t>
            </a:r>
            <a:r>
              <a:rPr lang="en-US" altLang="zh-TW" sz="1600" dirty="0" err="1">
                <a:solidFill>
                  <a:srgbClr val="17C6A3"/>
                </a:solidFill>
                <a:latin typeface="Courier New" panose="02070309020205020404" pitchFamily="49" charset="0"/>
              </a:rPr>
              <a:t>jdbc:mysql</a:t>
            </a:r>
            <a:r>
              <a:rPr lang="en-US" altLang="zh-TW" sz="1600" dirty="0">
                <a:solidFill>
                  <a:srgbClr val="17C6A3"/>
                </a:solidFill>
                <a:latin typeface="Courier New" panose="02070309020205020404" pitchFamily="49" charset="0"/>
              </a:rPr>
              <a:t>://localhost:3306/</a:t>
            </a:r>
            <a:r>
              <a:rPr lang="en-US" altLang="zh-TW" sz="1600" dirty="0" err="1">
                <a:solidFill>
                  <a:srgbClr val="17C6A3"/>
                </a:solidFill>
                <a:latin typeface="Courier New" panose="02070309020205020404" pitchFamily="49" charset="0"/>
              </a:rPr>
              <a:t>testdb?serverTimzone</a:t>
            </a:r>
            <a:r>
              <a:rPr lang="en-US" altLang="zh-TW" sz="1600" dirty="0">
                <a:solidFill>
                  <a:srgbClr val="17C6A3"/>
                </a:solidFill>
                <a:latin typeface="Courier New" panose="02070309020205020404" pitchFamily="49" charset="0"/>
              </a:rPr>
              <a:t>=Asia/Taipei"</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808080"/>
                </a:solidFill>
                <a:latin typeface="Courier New" panose="02070309020205020404" pitchFamily="49" charset="0"/>
              </a:rPr>
              <a:t>	// </a:t>
            </a:r>
            <a:r>
              <a:rPr lang="zh-TW" altLang="en-US" sz="1600" dirty="0">
                <a:solidFill>
                  <a:srgbClr val="808080"/>
                </a:solidFill>
                <a:latin typeface="Courier New" panose="02070309020205020404" pitchFamily="49" charset="0"/>
              </a:rPr>
              <a:t>帳號名稱與密碼</a:t>
            </a:r>
            <a:endParaRPr lang="zh-TW" altLang="en-US"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private</a:t>
            </a:r>
            <a:r>
              <a:rPr lang="en-US" altLang="zh-TW" sz="1600" dirty="0" smtClean="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static</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final</a:t>
            </a:r>
            <a:r>
              <a:rPr lang="en-US" altLang="zh-TW" sz="1600" dirty="0">
                <a:solidFill>
                  <a:srgbClr val="D9E8F7"/>
                </a:solidFill>
                <a:latin typeface="Courier New" panose="02070309020205020404" pitchFamily="49" charset="0"/>
              </a:rPr>
              <a:t> </a:t>
            </a:r>
            <a:r>
              <a:rPr lang="en-US" altLang="zh-TW" sz="1600" dirty="0">
                <a:solidFill>
                  <a:srgbClr val="1290C3"/>
                </a:solidFill>
                <a:latin typeface="Courier New" panose="02070309020205020404" pitchFamily="49" charset="0"/>
              </a:rPr>
              <a:t>String</a:t>
            </a:r>
            <a:r>
              <a:rPr lang="en-US" altLang="zh-TW" sz="1600" dirty="0">
                <a:solidFill>
                  <a:srgbClr val="D9E8F7"/>
                </a:solidFill>
                <a:latin typeface="Courier New" panose="02070309020205020404" pitchFamily="49" charset="0"/>
              </a:rPr>
              <a:t> </a:t>
            </a:r>
            <a:r>
              <a:rPr lang="en-US" altLang="zh-TW" sz="1600" b="1" i="1" dirty="0">
                <a:solidFill>
                  <a:srgbClr val="8DDAF8"/>
                </a:solidFill>
                <a:latin typeface="Courier New" panose="02070309020205020404" pitchFamily="49" charset="0"/>
              </a:rPr>
              <a:t>USERID</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17C6A3"/>
                </a:solidFill>
                <a:latin typeface="Courier New" panose="02070309020205020404" pitchFamily="49" charset="0"/>
              </a:rPr>
              <a:t>"root"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private</a:t>
            </a:r>
            <a:r>
              <a:rPr lang="en-US" altLang="zh-TW" sz="1600" dirty="0" smtClean="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static</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final</a:t>
            </a:r>
            <a:r>
              <a:rPr lang="en-US" altLang="zh-TW" sz="1600" dirty="0">
                <a:solidFill>
                  <a:srgbClr val="D9E8F7"/>
                </a:solidFill>
                <a:latin typeface="Courier New" panose="02070309020205020404" pitchFamily="49" charset="0"/>
              </a:rPr>
              <a:t> </a:t>
            </a:r>
            <a:r>
              <a:rPr lang="en-US" altLang="zh-TW" sz="1600" dirty="0">
                <a:solidFill>
                  <a:srgbClr val="1290C3"/>
                </a:solidFill>
                <a:latin typeface="Courier New" panose="02070309020205020404" pitchFamily="49" charset="0"/>
              </a:rPr>
              <a:t>String</a:t>
            </a:r>
            <a:r>
              <a:rPr lang="en-US" altLang="zh-TW" sz="1600" dirty="0">
                <a:solidFill>
                  <a:srgbClr val="D9E8F7"/>
                </a:solidFill>
                <a:latin typeface="Courier New" panose="02070309020205020404" pitchFamily="49" charset="0"/>
              </a:rPr>
              <a:t> </a:t>
            </a:r>
            <a:r>
              <a:rPr lang="en-US" altLang="zh-TW" sz="1600" b="1" i="1" dirty="0">
                <a:solidFill>
                  <a:srgbClr val="8DDAF8"/>
                </a:solidFill>
                <a:latin typeface="Courier New" panose="02070309020205020404" pitchFamily="49" charset="0"/>
              </a:rPr>
              <a:t>PASSWORD</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17C6A3"/>
                </a:solidFill>
                <a:latin typeface="Courier New" panose="02070309020205020404" pitchFamily="49" charset="0"/>
              </a:rPr>
              <a:t>"Inmo4117"</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private</a:t>
            </a:r>
            <a:r>
              <a:rPr lang="en-US" altLang="zh-TW" sz="1600" dirty="0" smtClean="0">
                <a:solidFill>
                  <a:srgbClr val="D9E8F7"/>
                </a:solidFill>
                <a:latin typeface="Courier New" panose="02070309020205020404" pitchFamily="49" charset="0"/>
              </a:rPr>
              <a:t> </a:t>
            </a:r>
            <a:r>
              <a:rPr lang="en-US" altLang="zh-TW" sz="1600" dirty="0">
                <a:solidFill>
                  <a:srgbClr val="80F2F6"/>
                </a:solidFill>
                <a:latin typeface="Courier New" panose="02070309020205020404" pitchFamily="49" charset="0"/>
              </a:rPr>
              <a:t>Connection</a:t>
            </a:r>
            <a:r>
              <a:rPr lang="en-US" altLang="zh-TW" sz="1600" dirty="0">
                <a:solidFill>
                  <a:srgbClr val="D9E8F7"/>
                </a:solidFill>
                <a:latin typeface="Courier New" panose="02070309020205020404" pitchFamily="49" charset="0"/>
              </a:rPr>
              <a:t> </a:t>
            </a:r>
            <a:r>
              <a:rPr lang="en-US" altLang="zh-TW" sz="1600" dirty="0">
                <a:solidFill>
                  <a:srgbClr val="66E1F8"/>
                </a:solidFill>
                <a:latin typeface="Courier New" panose="02070309020205020404" pitchFamily="49" charset="0"/>
              </a:rPr>
              <a:t>con</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private</a:t>
            </a:r>
            <a:r>
              <a:rPr lang="en-US" altLang="zh-TW" sz="1600" dirty="0" smtClean="0">
                <a:solidFill>
                  <a:srgbClr val="D9E8F7"/>
                </a:solidFill>
                <a:latin typeface="Courier New" panose="02070309020205020404" pitchFamily="49" charset="0"/>
              </a:rPr>
              <a:t> </a:t>
            </a:r>
            <a:r>
              <a:rPr lang="en-US" altLang="zh-TW" sz="1600" dirty="0" err="1">
                <a:solidFill>
                  <a:srgbClr val="80F2F6"/>
                </a:solidFill>
                <a:latin typeface="Courier New" panose="02070309020205020404" pitchFamily="49" charset="0"/>
              </a:rPr>
              <a:t>PreparedStatement</a:t>
            </a:r>
            <a:r>
              <a:rPr lang="en-US" altLang="zh-TW" sz="1600" dirty="0">
                <a:solidFill>
                  <a:srgbClr val="D9E8F7"/>
                </a:solidFill>
                <a:latin typeface="Courier New" panose="02070309020205020404" pitchFamily="49" charset="0"/>
              </a:rPr>
              <a:t> </a:t>
            </a:r>
            <a:r>
              <a:rPr lang="en-US" altLang="zh-TW" sz="1600" dirty="0" err="1">
                <a:solidFill>
                  <a:srgbClr val="66E1F8"/>
                </a:solidFill>
                <a:latin typeface="Courier New" panose="02070309020205020404" pitchFamily="49" charset="0"/>
              </a:rPr>
              <a:t>pstmt</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private</a:t>
            </a:r>
            <a:r>
              <a:rPr lang="en-US" altLang="zh-TW" sz="1600" dirty="0" smtClean="0">
                <a:solidFill>
                  <a:srgbClr val="D9E8F7"/>
                </a:solidFill>
                <a:latin typeface="Courier New" panose="02070309020205020404" pitchFamily="49" charset="0"/>
              </a:rPr>
              <a:t> </a:t>
            </a:r>
            <a:r>
              <a:rPr lang="en-US" altLang="zh-TW" sz="1600" dirty="0">
                <a:solidFill>
                  <a:srgbClr val="80F2F6"/>
                </a:solidFill>
                <a:latin typeface="Courier New" panose="02070309020205020404" pitchFamily="49" charset="0"/>
              </a:rPr>
              <a:t>Statement</a:t>
            </a:r>
            <a:r>
              <a:rPr lang="en-US" altLang="zh-TW" sz="1600" dirty="0">
                <a:solidFill>
                  <a:srgbClr val="D9E8F7"/>
                </a:solidFill>
                <a:latin typeface="Courier New" panose="02070309020205020404" pitchFamily="49" charset="0"/>
              </a:rPr>
              <a:t> </a:t>
            </a:r>
            <a:r>
              <a:rPr lang="en-US" altLang="zh-TW" sz="1600" u="sng" dirty="0" err="1">
                <a:solidFill>
                  <a:srgbClr val="66E1F8"/>
                </a:solidFill>
                <a:latin typeface="Courier New" panose="02070309020205020404" pitchFamily="49" charset="0"/>
              </a:rPr>
              <a:t>stmt</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private</a:t>
            </a:r>
            <a:r>
              <a:rPr lang="en-US" altLang="zh-TW" sz="1600" dirty="0" smtClean="0">
                <a:solidFill>
                  <a:srgbClr val="D9E8F7"/>
                </a:solidFill>
                <a:latin typeface="Courier New" panose="02070309020205020404" pitchFamily="49" charset="0"/>
              </a:rPr>
              <a:t> </a:t>
            </a:r>
            <a:r>
              <a:rPr lang="en-US" altLang="zh-TW" sz="1600" dirty="0" err="1">
                <a:solidFill>
                  <a:srgbClr val="80F2F6"/>
                </a:solidFill>
                <a:latin typeface="Courier New" panose="02070309020205020404" pitchFamily="49" charset="0"/>
              </a:rPr>
              <a:t>ResultSet</a:t>
            </a:r>
            <a:r>
              <a:rPr lang="en-US" altLang="zh-TW" sz="1600" dirty="0">
                <a:solidFill>
                  <a:srgbClr val="D9E8F7"/>
                </a:solidFill>
                <a:latin typeface="Courier New" panose="02070309020205020404" pitchFamily="49" charset="0"/>
              </a:rPr>
              <a:t> </a:t>
            </a:r>
            <a:r>
              <a:rPr lang="en-US" altLang="zh-TW" sz="1600" u="sng" dirty="0" err="1">
                <a:solidFill>
                  <a:srgbClr val="66E1F8"/>
                </a:solidFill>
                <a:latin typeface="Courier New" panose="02070309020205020404" pitchFamily="49" charset="0"/>
              </a:rPr>
              <a:t>rs</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private</a:t>
            </a:r>
            <a:r>
              <a:rPr lang="en-US" altLang="zh-TW" sz="1600" dirty="0" smtClean="0">
                <a:solidFill>
                  <a:srgbClr val="D9E8F7"/>
                </a:solidFill>
                <a:latin typeface="Courier New" panose="02070309020205020404" pitchFamily="49" charset="0"/>
              </a:rPr>
              <a:t> </a:t>
            </a:r>
            <a:r>
              <a:rPr lang="en-US" altLang="zh-TW" sz="1600" dirty="0" err="1">
                <a:solidFill>
                  <a:srgbClr val="80F2F6"/>
                </a:solidFill>
                <a:latin typeface="Courier New" panose="02070309020205020404" pitchFamily="49" charset="0"/>
              </a:rPr>
              <a:t>ResultSetMetaData</a:t>
            </a:r>
            <a:r>
              <a:rPr lang="en-US" altLang="zh-TW" sz="1600" dirty="0">
                <a:solidFill>
                  <a:srgbClr val="D9E8F7"/>
                </a:solidFill>
                <a:latin typeface="Courier New" panose="02070309020205020404" pitchFamily="49" charset="0"/>
              </a:rPr>
              <a:t> </a:t>
            </a:r>
            <a:r>
              <a:rPr lang="en-US" altLang="zh-TW" sz="1600" u="sng" dirty="0" err="1">
                <a:solidFill>
                  <a:srgbClr val="66E1F8"/>
                </a:solidFill>
                <a:latin typeface="Courier New" panose="02070309020205020404" pitchFamily="49" charset="0"/>
              </a:rPr>
              <a:t>rsmd</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808080"/>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public</a:t>
            </a:r>
            <a:r>
              <a:rPr lang="en-US" altLang="zh-TW" sz="1600" dirty="0" smtClean="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void</a:t>
            </a:r>
            <a:r>
              <a:rPr lang="en-US" altLang="zh-TW" sz="1600" dirty="0">
                <a:solidFill>
                  <a:srgbClr val="D9E8F7"/>
                </a:solidFill>
                <a:latin typeface="Courier New" panose="02070309020205020404" pitchFamily="49" charset="0"/>
              </a:rPr>
              <a:t> </a:t>
            </a:r>
            <a:r>
              <a:rPr lang="en-US" altLang="zh-TW" sz="1600" dirty="0" err="1">
                <a:solidFill>
                  <a:srgbClr val="1EB540"/>
                </a:solidFill>
                <a:latin typeface="Courier New" panose="02070309020205020404" pitchFamily="49" charset="0"/>
              </a:rPr>
              <a:t>setURL</a:t>
            </a:r>
            <a:r>
              <a:rPr lang="en-US" altLang="zh-TW" sz="1600" dirty="0">
                <a:solidFill>
                  <a:srgbClr val="F9FAF4"/>
                </a:solidFill>
                <a:latin typeface="Courier New" panose="02070309020205020404" pitchFamily="49" charset="0"/>
              </a:rPr>
              <a:t>(</a:t>
            </a:r>
            <a:r>
              <a:rPr lang="en-US" altLang="zh-TW" sz="1600" dirty="0">
                <a:solidFill>
                  <a:srgbClr val="1290C3"/>
                </a:solidFill>
                <a:latin typeface="Courier New" panose="02070309020205020404" pitchFamily="49" charset="0"/>
              </a:rPr>
              <a:t>String</a:t>
            </a:r>
            <a:r>
              <a:rPr lang="en-US" altLang="zh-TW" sz="1600" dirty="0">
                <a:solidFill>
                  <a:srgbClr val="D9E8F7"/>
                </a:solidFill>
                <a:latin typeface="Courier New" panose="02070309020205020404" pitchFamily="49" charset="0"/>
              </a:rPr>
              <a:t> </a:t>
            </a:r>
            <a:r>
              <a:rPr lang="en-US" altLang="zh-TW" sz="1600" dirty="0" err="1">
                <a:solidFill>
                  <a:srgbClr val="79ABFF"/>
                </a:solidFill>
                <a:latin typeface="Courier New" panose="02070309020205020404" pitchFamily="49" charset="0"/>
              </a:rPr>
              <a:t>url</a:t>
            </a:r>
            <a:r>
              <a:rPr lang="en-US" altLang="zh-TW" sz="1600" dirty="0">
                <a:solidFill>
                  <a:srgbClr val="F9FAF4"/>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this</a:t>
            </a:r>
            <a:r>
              <a:rPr lang="en-US" altLang="zh-TW" sz="1600" dirty="0" smtClean="0">
                <a:solidFill>
                  <a:srgbClr val="E6E6FA"/>
                </a:solidFill>
                <a:latin typeface="Courier New" panose="02070309020205020404" pitchFamily="49" charset="0"/>
              </a:rPr>
              <a:t>.</a:t>
            </a:r>
            <a:r>
              <a:rPr lang="en-US" altLang="zh-TW" sz="1600" dirty="0" smtClean="0">
                <a:solidFill>
                  <a:srgbClr val="66E1F8"/>
                </a:solidFill>
                <a:latin typeface="Courier New" panose="02070309020205020404" pitchFamily="49" charset="0"/>
              </a:rPr>
              <a:t>URL</a:t>
            </a:r>
            <a:r>
              <a:rPr lang="en-US" altLang="zh-TW" sz="1600" dirty="0" smtClean="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err="1">
                <a:solidFill>
                  <a:srgbClr val="79ABFF"/>
                </a:solidFill>
                <a:latin typeface="Courier New" panose="02070309020205020404" pitchFamily="49" charset="0"/>
              </a:rPr>
              <a:t>url</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public</a:t>
            </a:r>
            <a:r>
              <a:rPr lang="en-US" altLang="zh-TW" sz="1600" dirty="0" smtClean="0">
                <a:solidFill>
                  <a:srgbClr val="D9E8F7"/>
                </a:solidFill>
                <a:latin typeface="Courier New" panose="02070309020205020404" pitchFamily="49" charset="0"/>
              </a:rPr>
              <a:t> </a:t>
            </a:r>
            <a:r>
              <a:rPr lang="en-US" altLang="zh-TW" sz="1600" dirty="0">
                <a:solidFill>
                  <a:srgbClr val="1290C3"/>
                </a:solidFill>
                <a:latin typeface="Courier New" panose="02070309020205020404" pitchFamily="49" charset="0"/>
              </a:rPr>
              <a:t>String</a:t>
            </a:r>
            <a:r>
              <a:rPr lang="en-US" altLang="zh-TW" sz="1600" dirty="0">
                <a:solidFill>
                  <a:srgbClr val="D9E8F7"/>
                </a:solidFill>
                <a:latin typeface="Courier New" panose="02070309020205020404" pitchFamily="49" charset="0"/>
              </a:rPr>
              <a:t> </a:t>
            </a:r>
            <a:r>
              <a:rPr lang="en-US" altLang="zh-TW" sz="1600" dirty="0" err="1">
                <a:solidFill>
                  <a:srgbClr val="1EB540"/>
                </a:solidFill>
                <a:latin typeface="Courier New" panose="02070309020205020404" pitchFamily="49" charset="0"/>
              </a:rPr>
              <a:t>getURL</a:t>
            </a:r>
            <a:r>
              <a:rPr lang="en-US" altLang="zh-TW" sz="1600" dirty="0">
                <a:solidFill>
                  <a:srgbClr val="F9FAF4"/>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return</a:t>
            </a:r>
            <a:r>
              <a:rPr lang="en-US" altLang="zh-TW" sz="1600" dirty="0" smtClean="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this</a:t>
            </a:r>
            <a:r>
              <a:rPr lang="en-US" altLang="zh-TW" sz="1600" dirty="0">
                <a:solidFill>
                  <a:srgbClr val="E6E6FA"/>
                </a:solidFill>
                <a:latin typeface="Courier New" panose="02070309020205020404" pitchFamily="49" charset="0"/>
              </a:rPr>
              <a:t>.</a:t>
            </a:r>
            <a:r>
              <a:rPr lang="en-US" altLang="zh-TW" sz="1600" dirty="0">
                <a:solidFill>
                  <a:srgbClr val="66E1F8"/>
                </a:solidFill>
                <a:latin typeface="Courier New" panose="02070309020205020404" pitchFamily="49" charset="0"/>
              </a:rPr>
              <a:t>URL</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p:txBody>
      </p:sp>
    </p:spTree>
    <p:extLst>
      <p:ext uri="{BB962C8B-B14F-4D97-AF65-F5344CB8AC3E}">
        <p14:creationId xmlns:p14="http://schemas.microsoft.com/office/powerpoint/2010/main" val="29112314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MyDataBase_Model</a:t>
            </a:r>
            <a:r>
              <a:rPr lang="zh-TW" altLang="en-US" dirty="0"/>
              <a:t>程式碼</a:t>
            </a:r>
            <a:r>
              <a:rPr lang="en-US" altLang="zh-TW" dirty="0" smtClean="0"/>
              <a:t>(2)</a:t>
            </a:r>
            <a:endParaRPr lang="zh-TW" altLang="en-US" dirty="0"/>
          </a:p>
        </p:txBody>
      </p:sp>
      <p:sp>
        <p:nvSpPr>
          <p:cNvPr id="4" name="矩形 3"/>
          <p:cNvSpPr/>
          <p:nvPr/>
        </p:nvSpPr>
        <p:spPr>
          <a:xfrm>
            <a:off x="195850" y="609600"/>
            <a:ext cx="6491277" cy="6124754"/>
          </a:xfrm>
          <a:prstGeom prst="rect">
            <a:avLst/>
          </a:prstGeom>
          <a:solidFill>
            <a:schemeClr val="tx1">
              <a:lumMod val="95000"/>
              <a:lumOff val="5000"/>
            </a:schemeClr>
          </a:solidFill>
        </p:spPr>
        <p:txBody>
          <a:bodyPr wrap="square">
            <a:spAutoFit/>
          </a:bodyPr>
          <a:lstStyle/>
          <a:p>
            <a:r>
              <a:rPr lang="en-US" altLang="zh-TW" sz="1400" dirty="0">
                <a:solidFill>
                  <a:srgbClr val="CC6C1D"/>
                </a:solidFill>
                <a:latin typeface="Courier New" panose="02070309020205020404" pitchFamily="49" charset="0"/>
              </a:rPr>
              <a:t>public</a:t>
            </a:r>
            <a:r>
              <a:rPr lang="en-US" altLang="zh-TW" sz="1400" dirty="0">
                <a:solidFill>
                  <a:srgbClr val="D9E8F7"/>
                </a:solidFill>
                <a:latin typeface="Courier New" panose="02070309020205020404" pitchFamily="49" charset="0"/>
              </a:rPr>
              <a:t> </a:t>
            </a:r>
            <a:r>
              <a:rPr lang="en-US" altLang="zh-TW" sz="1400" dirty="0" err="1">
                <a:solidFill>
                  <a:srgbClr val="1290C3"/>
                </a:solidFill>
                <a:latin typeface="Courier New" panose="02070309020205020404" pitchFamily="49" charset="0"/>
              </a:rPr>
              <a:t>ArrayList</a:t>
            </a:r>
            <a:r>
              <a:rPr lang="en-US" altLang="zh-TW" sz="1400" dirty="0">
                <a:solidFill>
                  <a:srgbClr val="E6E6FA"/>
                </a:solidFill>
                <a:latin typeface="Courier New" panose="02070309020205020404" pitchFamily="49" charset="0"/>
              </a:rPr>
              <a:t>&lt;</a:t>
            </a:r>
            <a:r>
              <a:rPr lang="en-US" altLang="zh-TW" sz="1400" dirty="0">
                <a:solidFill>
                  <a:srgbClr val="B166DA"/>
                </a:solidFill>
                <a:latin typeface="Courier New" panose="02070309020205020404" pitchFamily="49" charset="0"/>
              </a:rPr>
              <a:t>Student</a:t>
            </a:r>
            <a:r>
              <a:rPr lang="en-US" altLang="zh-TW" sz="1400" dirty="0">
                <a:solidFill>
                  <a:srgbClr val="E6E6FA"/>
                </a:solidFill>
                <a:latin typeface="Courier New" panose="02070309020205020404" pitchFamily="49" charset="0"/>
              </a:rPr>
              <a:t>&gt;</a:t>
            </a:r>
            <a:r>
              <a:rPr lang="en-US" altLang="zh-TW" sz="1400" dirty="0">
                <a:solidFill>
                  <a:srgbClr val="D9E8F7"/>
                </a:solidFill>
                <a:latin typeface="Courier New" panose="02070309020205020404" pitchFamily="49" charset="0"/>
              </a:rPr>
              <a:t> </a:t>
            </a:r>
            <a:r>
              <a:rPr lang="en-US" altLang="zh-TW" sz="1400" dirty="0" err="1">
                <a:solidFill>
                  <a:srgbClr val="1EB540"/>
                </a:solidFill>
                <a:latin typeface="Courier New" panose="02070309020205020404" pitchFamily="49" charset="0"/>
              </a:rPr>
              <a:t>DumpAll</a:t>
            </a:r>
            <a:r>
              <a:rPr lang="en-US" altLang="zh-TW" sz="1400" dirty="0">
                <a:solidFill>
                  <a:srgbClr val="F9FAF4"/>
                </a:solidFill>
                <a:latin typeface="Courier New" panose="02070309020205020404" pitchFamily="49" charset="0"/>
              </a:rPr>
              <a:t>(){</a:t>
            </a:r>
            <a:endParaRPr lang="en-US" altLang="zh-TW" sz="1400" dirty="0">
              <a:solidFill>
                <a:srgbClr val="D9E8F7"/>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ArrayList</a:t>
            </a:r>
            <a:r>
              <a:rPr lang="en-US" altLang="zh-TW" sz="1400" dirty="0" smtClean="0">
                <a:solidFill>
                  <a:srgbClr val="E6E6FA"/>
                </a:solidFill>
                <a:latin typeface="Courier New" panose="02070309020205020404" pitchFamily="49" charset="0"/>
              </a:rPr>
              <a:t>&lt;</a:t>
            </a:r>
            <a:r>
              <a:rPr lang="en-US" altLang="zh-TW" sz="1400" dirty="0" smtClean="0">
                <a:solidFill>
                  <a:srgbClr val="B166DA"/>
                </a:solidFill>
                <a:latin typeface="Courier New" panose="02070309020205020404" pitchFamily="49" charset="0"/>
              </a:rPr>
              <a:t>Student</a:t>
            </a:r>
            <a:r>
              <a:rPr lang="en-US" altLang="zh-TW" sz="1400" dirty="0">
                <a:solidFill>
                  <a:srgbClr val="E6E6FA"/>
                </a:solidFill>
                <a:latin typeface="Courier New" panose="02070309020205020404" pitchFamily="49" charset="0"/>
              </a:rPr>
              <a:t>&gt;</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list</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new</a:t>
            </a:r>
            <a:r>
              <a:rPr lang="en-US" altLang="zh-TW" sz="1400" dirty="0">
                <a:solidFill>
                  <a:srgbClr val="D9E8F7"/>
                </a:solidFill>
                <a:latin typeface="Courier New" panose="02070309020205020404" pitchFamily="49" charset="0"/>
              </a:rPr>
              <a:t> </a:t>
            </a:r>
            <a:r>
              <a:rPr lang="en-US" altLang="zh-TW" sz="1400" dirty="0" err="1">
                <a:solidFill>
                  <a:srgbClr val="A7EC21"/>
                </a:solidFill>
                <a:latin typeface="Courier New" panose="02070309020205020404" pitchFamily="49" charset="0"/>
              </a:rPr>
              <a:t>ArrayList</a:t>
            </a:r>
            <a:r>
              <a:rPr lang="en-US" altLang="zh-TW" sz="1400" dirty="0">
                <a:solidFill>
                  <a:srgbClr val="E6E6FA"/>
                </a:solidFill>
                <a:latin typeface="Courier New" panose="02070309020205020404" pitchFamily="49" charset="0"/>
              </a:rPr>
              <a:t>&lt;</a:t>
            </a:r>
            <a:r>
              <a:rPr lang="en-US" altLang="zh-TW" sz="1400" dirty="0">
                <a:solidFill>
                  <a:srgbClr val="B166DA"/>
                </a:solidFill>
                <a:latin typeface="Courier New" panose="02070309020205020404" pitchFamily="49" charset="0"/>
              </a:rPr>
              <a:t>Student</a:t>
            </a:r>
            <a:r>
              <a:rPr lang="en-US" altLang="zh-TW" sz="1400" dirty="0">
                <a:solidFill>
                  <a:srgbClr val="E6E6FA"/>
                </a:solidFill>
                <a:latin typeface="Courier New" panose="02070309020205020404" pitchFamily="49" charset="0"/>
              </a:rPr>
              <a:t>&gt;</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String</a:t>
            </a:r>
            <a:r>
              <a:rPr lang="en-US" altLang="zh-TW" sz="1400" dirty="0" smtClean="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sql</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17C6A3"/>
                </a:solidFill>
                <a:latin typeface="Courier New" panose="02070309020205020404" pitchFamily="49" charset="0"/>
              </a:rPr>
              <a:t>"SELECT * FROM student"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if</a:t>
            </a:r>
            <a:r>
              <a:rPr lang="en-US" altLang="zh-TW" sz="1400" dirty="0" smtClean="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r>
              <a:rPr lang="en-US" altLang="zh-TW" sz="1400" dirty="0">
                <a:solidFill>
                  <a:srgbClr val="66E1F8"/>
                </a:solidFill>
                <a:latin typeface="Courier New" panose="02070309020205020404" pitchFamily="49" charset="0"/>
              </a:rPr>
              <a:t>con</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null</a:t>
            </a:r>
            <a:r>
              <a:rPr lang="en-US" altLang="zh-TW" sz="1400" dirty="0">
                <a:solidFill>
                  <a:srgbClr val="F9FAF4"/>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try</a:t>
            </a:r>
            <a:r>
              <a:rPr lang="en-US" altLang="zh-TW" sz="1400" dirty="0" smtClean="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66E1F8"/>
                </a:solidFill>
                <a:latin typeface="Courier New" panose="02070309020205020404" pitchFamily="49" charset="0"/>
              </a:rPr>
              <a:t>			</a:t>
            </a:r>
            <a:r>
              <a:rPr lang="en-US" altLang="zh-TW" sz="1400" dirty="0" err="1" smtClean="0">
                <a:solidFill>
                  <a:srgbClr val="66E1F8"/>
                </a:solidFill>
                <a:latin typeface="Courier New" panose="02070309020205020404" pitchFamily="49" charset="0"/>
              </a:rPr>
              <a:t>con</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close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r>
              <a:rPr lang="en-US" altLang="zh-TW" sz="1400" dirty="0">
                <a:solidFill>
                  <a:srgbClr val="CC6C1D"/>
                </a:solidFill>
                <a:latin typeface="Courier New" panose="02070309020205020404" pitchFamily="49" charset="0"/>
              </a:rPr>
              <a:t>catch</a:t>
            </a:r>
            <a:r>
              <a:rPr lang="en-US" altLang="zh-TW" sz="1400" dirty="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r>
              <a:rPr lang="en-US" altLang="zh-TW" sz="1400" dirty="0" err="1">
                <a:solidFill>
                  <a:srgbClr val="1290C3"/>
                </a:solidFill>
                <a:latin typeface="Courier New" panose="02070309020205020404" pitchFamily="49" charset="0"/>
              </a:rPr>
              <a:t>SQLException</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se</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se</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printStackTrace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try</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a:t>
            </a:r>
            <a:r>
              <a:rPr lang="en-US" altLang="zh-TW" sz="1400" dirty="0" err="1" smtClean="0">
                <a:solidFill>
                  <a:srgbClr val="1290C3"/>
                </a:solidFill>
                <a:latin typeface="Courier New" panose="02070309020205020404" pitchFamily="49" charset="0"/>
              </a:rPr>
              <a:t>Class</a:t>
            </a:r>
            <a:r>
              <a:rPr lang="en-US" altLang="zh-TW" sz="1400" dirty="0" err="1" smtClean="0">
                <a:solidFill>
                  <a:srgbClr val="E6E6FA"/>
                </a:solidFill>
                <a:latin typeface="Courier New" panose="02070309020205020404" pitchFamily="49" charset="0"/>
              </a:rPr>
              <a:t>.</a:t>
            </a:r>
            <a:r>
              <a:rPr lang="en-US" altLang="zh-TW" sz="1400" i="1" dirty="0" err="1" smtClean="0">
                <a:solidFill>
                  <a:srgbClr val="96EC3F"/>
                </a:solidFill>
                <a:latin typeface="Courier New" panose="02070309020205020404" pitchFamily="49" charset="0"/>
              </a:rPr>
              <a:t>forName</a:t>
            </a:r>
            <a:r>
              <a:rPr lang="en-US" altLang="zh-TW" sz="1400" dirty="0" smtClean="0">
                <a:solidFill>
                  <a:srgbClr val="F9FAF4"/>
                </a:solidFill>
                <a:latin typeface="Courier New" panose="02070309020205020404" pitchFamily="49" charset="0"/>
              </a:rPr>
              <a:t>(</a:t>
            </a:r>
            <a:r>
              <a:rPr lang="en-US" altLang="zh-TW" sz="1400" b="1" i="1" dirty="0" smtClean="0">
                <a:solidFill>
                  <a:srgbClr val="8DDAF8"/>
                </a:solidFill>
                <a:latin typeface="Courier New" panose="02070309020205020404" pitchFamily="49" charset="0"/>
              </a:rPr>
              <a:t>Driver</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66E1F8"/>
                </a:solidFill>
                <a:latin typeface="Courier New" panose="02070309020205020404" pitchFamily="49" charset="0"/>
              </a:rPr>
              <a:t>		con</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1290C3"/>
                </a:solidFill>
                <a:latin typeface="Courier New" panose="02070309020205020404" pitchFamily="49" charset="0"/>
              </a:rPr>
              <a:t>DriverManager</a:t>
            </a:r>
            <a:r>
              <a:rPr lang="en-US" altLang="zh-TW" sz="1400" dirty="0" err="1">
                <a:solidFill>
                  <a:srgbClr val="E6E6FA"/>
                </a:solidFill>
                <a:latin typeface="Courier New" panose="02070309020205020404" pitchFamily="49" charset="0"/>
              </a:rPr>
              <a:t>.</a:t>
            </a:r>
            <a:r>
              <a:rPr lang="en-US" altLang="zh-TW" sz="1400" i="1" dirty="0" err="1">
                <a:solidFill>
                  <a:srgbClr val="96EC3F"/>
                </a:solidFill>
                <a:latin typeface="Courier New" panose="02070309020205020404" pitchFamily="49" charset="0"/>
              </a:rPr>
              <a:t>getConnection</a:t>
            </a:r>
            <a:r>
              <a:rPr lang="en-US" altLang="zh-TW" sz="1400" dirty="0" smtClean="0">
                <a:solidFill>
                  <a:srgbClr val="F9FAF4"/>
                </a:solidFill>
                <a:latin typeface="Courier New" panose="02070309020205020404" pitchFamily="49" charset="0"/>
              </a:rPr>
              <a:t>(</a:t>
            </a:r>
          </a:p>
          <a:p>
            <a:r>
              <a:rPr lang="en-US" altLang="zh-TW" sz="1400" dirty="0">
                <a:solidFill>
                  <a:srgbClr val="F9FAF4"/>
                </a:solidFill>
                <a:latin typeface="Courier New" panose="02070309020205020404" pitchFamily="49" charset="0"/>
              </a:rPr>
              <a:t>	</a:t>
            </a:r>
            <a:r>
              <a:rPr lang="en-US" altLang="zh-TW" sz="1400" dirty="0" smtClean="0">
                <a:solidFill>
                  <a:srgbClr val="F9FAF4"/>
                </a:solidFill>
                <a:latin typeface="Courier New" panose="02070309020205020404" pitchFamily="49" charset="0"/>
              </a:rPr>
              <a:t>					</a:t>
            </a:r>
            <a:r>
              <a:rPr lang="en-US" altLang="zh-TW" sz="1400" dirty="0" smtClean="0">
                <a:solidFill>
                  <a:srgbClr val="66E1F8"/>
                </a:solidFill>
                <a:latin typeface="Courier New" panose="02070309020205020404" pitchFamily="49" charset="0"/>
              </a:rPr>
              <a:t>URL</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b="1" i="1" dirty="0">
                <a:solidFill>
                  <a:srgbClr val="8DDAF8"/>
                </a:solidFill>
                <a:latin typeface="Courier New" panose="02070309020205020404" pitchFamily="49" charset="0"/>
              </a:rPr>
              <a:t>USERID</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b="1" i="1" dirty="0">
                <a:solidFill>
                  <a:srgbClr val="8DDAF8"/>
                </a:solidFill>
                <a:latin typeface="Courier New" panose="02070309020205020404" pitchFamily="49" charset="0"/>
              </a:rPr>
              <a:t>PASSWORD</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808080"/>
                </a:solidFill>
                <a:latin typeface="Courier New" panose="02070309020205020404" pitchFamily="49" charset="0"/>
              </a:rPr>
              <a:t>		//</a:t>
            </a:r>
            <a:r>
              <a:rPr lang="zh-TW" altLang="en-US" sz="1400" dirty="0">
                <a:solidFill>
                  <a:srgbClr val="808080"/>
                </a:solidFill>
                <a:latin typeface="Courier New" panose="02070309020205020404" pitchFamily="49" charset="0"/>
              </a:rPr>
              <a:t>靜態版</a:t>
            </a:r>
            <a:endParaRPr lang="zh-TW" altLang="en-US" sz="1400" dirty="0">
              <a:solidFill>
                <a:srgbClr val="CCCCCC"/>
              </a:solidFill>
              <a:latin typeface="Courier New" panose="02070309020205020404" pitchFamily="49" charset="0"/>
            </a:endParaRPr>
          </a:p>
          <a:p>
            <a:r>
              <a:rPr lang="en-US" altLang="zh-TW" sz="1400" dirty="0" smtClean="0">
                <a:solidFill>
                  <a:srgbClr val="808080"/>
                </a:solidFill>
                <a:latin typeface="Courier New" panose="02070309020205020404" pitchFamily="49" charset="0"/>
              </a:rPr>
              <a:t>		//</a:t>
            </a:r>
            <a:r>
              <a:rPr lang="en-US" altLang="zh-TW" sz="1400" u="sng" dirty="0" err="1">
                <a:solidFill>
                  <a:srgbClr val="808080"/>
                </a:solidFill>
                <a:latin typeface="Courier New" panose="02070309020205020404" pitchFamily="49" charset="0"/>
              </a:rPr>
              <a:t>stmt</a:t>
            </a:r>
            <a:r>
              <a:rPr lang="en-US" altLang="zh-TW" sz="1400" dirty="0">
                <a:solidFill>
                  <a:srgbClr val="808080"/>
                </a:solidFill>
                <a:latin typeface="Courier New" panose="02070309020205020404" pitchFamily="49" charset="0"/>
              </a:rPr>
              <a:t> = </a:t>
            </a:r>
            <a:r>
              <a:rPr lang="en-US" altLang="zh-TW" sz="1400" dirty="0" err="1">
                <a:solidFill>
                  <a:srgbClr val="808080"/>
                </a:solidFill>
                <a:latin typeface="Courier New" panose="02070309020205020404" pitchFamily="49" charset="0"/>
              </a:rPr>
              <a:t>con.createStatement</a:t>
            </a:r>
            <a:r>
              <a:rPr lang="en-US" altLang="zh-TW" sz="1400" dirty="0">
                <a:solidFill>
                  <a:srgbClr val="808080"/>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808080"/>
                </a:solidFill>
                <a:latin typeface="Courier New" panose="02070309020205020404" pitchFamily="49" charset="0"/>
              </a:rPr>
              <a:t>		//</a:t>
            </a:r>
            <a:r>
              <a:rPr lang="en-US" altLang="zh-TW" sz="1400" dirty="0" err="1">
                <a:solidFill>
                  <a:srgbClr val="808080"/>
                </a:solidFill>
                <a:latin typeface="Courier New" panose="02070309020205020404" pitchFamily="49" charset="0"/>
              </a:rPr>
              <a:t>ResultSet</a:t>
            </a:r>
            <a:r>
              <a:rPr lang="en-US" altLang="zh-TW" sz="1400" dirty="0">
                <a:solidFill>
                  <a:srgbClr val="808080"/>
                </a:solidFill>
                <a:latin typeface="Courier New" panose="02070309020205020404" pitchFamily="49" charset="0"/>
              </a:rPr>
              <a:t> </a:t>
            </a:r>
            <a:r>
              <a:rPr lang="en-US" altLang="zh-TW" sz="1400" u="sng" dirty="0" err="1">
                <a:solidFill>
                  <a:srgbClr val="808080"/>
                </a:solidFill>
                <a:latin typeface="Courier New" panose="02070309020205020404" pitchFamily="49" charset="0"/>
              </a:rPr>
              <a:t>rs</a:t>
            </a:r>
            <a:r>
              <a:rPr lang="en-US" altLang="zh-TW" sz="1400" dirty="0">
                <a:solidFill>
                  <a:srgbClr val="808080"/>
                </a:solidFill>
                <a:latin typeface="Courier New" panose="02070309020205020404" pitchFamily="49" charset="0"/>
              </a:rPr>
              <a:t> = </a:t>
            </a:r>
            <a:r>
              <a:rPr lang="en-US" altLang="zh-TW" sz="1400" dirty="0" err="1">
                <a:solidFill>
                  <a:srgbClr val="808080"/>
                </a:solidFill>
                <a:latin typeface="Courier New" panose="02070309020205020404" pitchFamily="49" charset="0"/>
              </a:rPr>
              <a:t>stmt.executeQuery</a:t>
            </a:r>
            <a:r>
              <a:rPr lang="en-US" altLang="zh-TW" sz="1400" dirty="0">
                <a:solidFill>
                  <a:srgbClr val="808080"/>
                </a:solidFill>
                <a:latin typeface="Courier New" panose="02070309020205020404" pitchFamily="49" charset="0"/>
              </a:rPr>
              <a:t>(</a:t>
            </a:r>
            <a:r>
              <a:rPr lang="en-US" altLang="zh-TW" sz="1400" u="sng" dirty="0" err="1">
                <a:solidFill>
                  <a:srgbClr val="808080"/>
                </a:solidFill>
                <a:latin typeface="Courier New" panose="02070309020205020404" pitchFamily="49" charset="0"/>
              </a:rPr>
              <a:t>sql</a:t>
            </a:r>
            <a:r>
              <a:rPr lang="en-US" altLang="zh-TW" sz="1400" dirty="0">
                <a:solidFill>
                  <a:srgbClr val="808080"/>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66E1F8"/>
                </a:solidFill>
                <a:latin typeface="Courier New" panose="02070309020205020404" pitchFamily="49" charset="0"/>
              </a:rPr>
              <a:t>		</a:t>
            </a:r>
            <a:r>
              <a:rPr lang="en-US" altLang="zh-TW" sz="1400" dirty="0" err="1" smtClean="0">
                <a:solidFill>
                  <a:srgbClr val="66E1F8"/>
                </a:solidFill>
                <a:latin typeface="Courier New" panose="02070309020205020404" pitchFamily="49" charset="0"/>
              </a:rPr>
              <a:t>pstmt</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66E1F8"/>
                </a:solidFill>
                <a:latin typeface="Courier New" panose="02070309020205020404" pitchFamily="49" charset="0"/>
              </a:rPr>
              <a:t>con</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prepareStatement</a:t>
            </a:r>
            <a:r>
              <a:rPr lang="en-US" altLang="zh-TW" sz="1400" dirty="0">
                <a:solidFill>
                  <a:srgbClr val="F9FAF4"/>
                </a:solidFill>
                <a:latin typeface="Courier New" panose="02070309020205020404" pitchFamily="49" charset="0"/>
              </a:rPr>
              <a:t>(</a:t>
            </a:r>
            <a:r>
              <a:rPr lang="en-US" altLang="zh-TW" sz="1400" dirty="0" err="1">
                <a:solidFill>
                  <a:srgbClr val="F3EC79"/>
                </a:solidFill>
                <a:latin typeface="Courier New" panose="02070309020205020404" pitchFamily="49" charset="0"/>
              </a:rPr>
              <a:t>sql</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80F2F6"/>
                </a:solidFill>
                <a:latin typeface="Courier New" panose="02070309020205020404" pitchFamily="49" charset="0"/>
              </a:rPr>
              <a:t>		</a:t>
            </a:r>
            <a:r>
              <a:rPr lang="en-US" altLang="zh-TW" sz="1400" dirty="0" err="1" smtClean="0">
                <a:solidFill>
                  <a:srgbClr val="80F2F6"/>
                </a:solidFill>
                <a:latin typeface="Courier New" panose="02070309020205020404" pitchFamily="49" charset="0"/>
              </a:rPr>
              <a:t>ResultSet</a:t>
            </a:r>
            <a:r>
              <a:rPr lang="en-US" altLang="zh-TW" sz="1400" dirty="0" smtClean="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rs</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66E1F8"/>
                </a:solidFill>
                <a:latin typeface="Courier New" panose="02070309020205020404" pitchFamily="49" charset="0"/>
              </a:rPr>
              <a:t>pstmt</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executeQuery</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808080"/>
                </a:solidFill>
                <a:latin typeface="Courier New" panose="02070309020205020404" pitchFamily="49" charset="0"/>
              </a:rPr>
              <a:t>		// </a:t>
            </a:r>
            <a:r>
              <a:rPr lang="zh-TW" altLang="en-US" sz="1400" dirty="0">
                <a:solidFill>
                  <a:srgbClr val="808080"/>
                </a:solidFill>
                <a:latin typeface="Courier New" panose="02070309020205020404" pitchFamily="49" charset="0"/>
              </a:rPr>
              <a:t>此時已取得資料</a:t>
            </a:r>
            <a:endParaRPr lang="zh-TW" altLang="en-US"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while</a:t>
            </a:r>
            <a:r>
              <a:rPr lang="en-US" altLang="zh-TW" sz="1400" dirty="0" smtClean="0">
                <a:solidFill>
                  <a:srgbClr val="F9FAF4"/>
                </a:solidFill>
                <a:latin typeface="Courier New" panose="02070309020205020404" pitchFamily="49" charset="0"/>
              </a:rPr>
              <a:t>(</a:t>
            </a:r>
            <a:r>
              <a:rPr lang="en-US" altLang="zh-TW" sz="1400" dirty="0" err="1" smtClean="0">
                <a:solidFill>
                  <a:srgbClr val="F3EC79"/>
                </a:solidFill>
                <a:latin typeface="Courier New" panose="02070309020205020404" pitchFamily="49" charset="0"/>
              </a:rPr>
              <a:t>rs</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next</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a:t>
            </a:r>
            <a:r>
              <a:rPr lang="en-US" altLang="zh-TW" sz="1400" dirty="0" err="1" smtClean="0">
                <a:solidFill>
                  <a:srgbClr val="CC6C1D"/>
                </a:solidFill>
                <a:latin typeface="Courier New" panose="02070309020205020404" pitchFamily="49" charset="0"/>
              </a:rPr>
              <a:t>int</a:t>
            </a:r>
            <a:r>
              <a:rPr lang="en-US" altLang="zh-TW" sz="1400" dirty="0" smtClean="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id</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rs</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getInt</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"id"</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String</a:t>
            </a:r>
            <a:r>
              <a:rPr lang="en-US" altLang="zh-TW" sz="1400" dirty="0" smtClean="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name</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rs</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getString</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"name"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String</a:t>
            </a:r>
            <a:r>
              <a:rPr lang="en-US" altLang="zh-TW" sz="1400" dirty="0" smtClean="0">
                <a:solidFill>
                  <a:srgbClr val="D9E8F7"/>
                </a:solidFill>
                <a:latin typeface="Courier New" panose="02070309020205020404" pitchFamily="49" charset="0"/>
              </a:rPr>
              <a:t> </a:t>
            </a:r>
            <a:r>
              <a:rPr lang="en-US" altLang="zh-TW" sz="1400" dirty="0" err="1">
                <a:solidFill>
                  <a:srgbClr val="F2F200"/>
                </a:solidFill>
                <a:latin typeface="Courier New" panose="02070309020205020404" pitchFamily="49" charset="0"/>
              </a:rPr>
              <a:t>addr</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rs</a:t>
            </a:r>
            <a:r>
              <a:rPr lang="en-US" altLang="zh-TW" sz="1400" dirty="0" err="1">
                <a:solidFill>
                  <a:srgbClr val="E6E6FA"/>
                </a:solidFill>
                <a:latin typeface="Courier New" panose="02070309020205020404" pitchFamily="49" charset="0"/>
              </a:rPr>
              <a:t>.</a:t>
            </a:r>
            <a:r>
              <a:rPr lang="en-US" altLang="zh-TW" sz="1400" dirty="0" err="1">
                <a:solidFill>
                  <a:srgbClr val="80F6A7"/>
                </a:solidFill>
                <a:latin typeface="Courier New" panose="02070309020205020404" pitchFamily="49" charset="0"/>
              </a:rPr>
              <a:t>getString</a:t>
            </a:r>
            <a:r>
              <a:rPr lang="en-US" altLang="zh-TW" sz="1400" dirty="0">
                <a:solidFill>
                  <a:srgbClr val="F9FAF4"/>
                </a:solidFill>
                <a:latin typeface="Courier New" panose="02070309020205020404" pitchFamily="49" charset="0"/>
              </a:rPr>
              <a:t>(</a:t>
            </a:r>
            <a:r>
              <a:rPr lang="en-US" altLang="zh-TW" sz="1400" dirty="0">
                <a:solidFill>
                  <a:srgbClr val="17C6A3"/>
                </a:solidFill>
                <a:latin typeface="Courier New" panose="02070309020205020404" pitchFamily="49" charset="0"/>
              </a:rPr>
              <a:t>"address"</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1290C3"/>
                </a:solidFill>
                <a:latin typeface="Courier New" panose="02070309020205020404" pitchFamily="49" charset="0"/>
              </a:rPr>
              <a:t>			Student</a:t>
            </a:r>
            <a:r>
              <a:rPr lang="en-US" altLang="zh-TW" sz="1400" dirty="0" smtClean="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s</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new</a:t>
            </a:r>
            <a:r>
              <a:rPr lang="en-US" altLang="zh-TW" sz="1400" dirty="0">
                <a:solidFill>
                  <a:srgbClr val="D9E8F7"/>
                </a:solidFill>
                <a:latin typeface="Courier New" panose="02070309020205020404" pitchFamily="49" charset="0"/>
              </a:rPr>
              <a:t> </a:t>
            </a:r>
            <a:r>
              <a:rPr lang="en-US" altLang="zh-TW" sz="1400" dirty="0">
                <a:solidFill>
                  <a:srgbClr val="A7EC21"/>
                </a:solidFill>
                <a:latin typeface="Courier New" panose="02070309020205020404" pitchFamily="49" charset="0"/>
              </a:rPr>
              <a:t>Student</a:t>
            </a:r>
            <a:r>
              <a:rPr lang="en-US" altLang="zh-TW" sz="1400" dirty="0">
                <a:solidFill>
                  <a:srgbClr val="F9FAF4"/>
                </a:solidFill>
                <a:latin typeface="Courier New" panose="02070309020205020404" pitchFamily="49" charset="0"/>
              </a:rPr>
              <a:t>(</a:t>
            </a:r>
            <a:r>
              <a:rPr lang="en-US" altLang="zh-TW" sz="1400" dirty="0">
                <a:solidFill>
                  <a:srgbClr val="F3EC79"/>
                </a:solidFill>
                <a:latin typeface="Courier New" panose="02070309020205020404" pitchFamily="49" charset="0"/>
              </a:rPr>
              <a:t>id</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F3EC79"/>
                </a:solidFill>
                <a:latin typeface="Courier New" panose="02070309020205020404" pitchFamily="49" charset="0"/>
              </a:rPr>
              <a:t>name</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err="1">
                <a:solidFill>
                  <a:srgbClr val="F3EC79"/>
                </a:solidFill>
                <a:latin typeface="Courier New" panose="02070309020205020404" pitchFamily="49" charset="0"/>
              </a:rPr>
              <a:t>addr</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list</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add</a:t>
            </a:r>
            <a:r>
              <a:rPr lang="en-US" altLang="zh-TW" sz="1400" dirty="0" smtClean="0">
                <a:solidFill>
                  <a:srgbClr val="F9FAF4"/>
                </a:solidFill>
                <a:latin typeface="Courier New" panose="02070309020205020404" pitchFamily="49" charset="0"/>
              </a:rPr>
              <a:t>(</a:t>
            </a:r>
            <a:r>
              <a:rPr lang="en-US" altLang="zh-TW" sz="1400" dirty="0" smtClean="0">
                <a:solidFill>
                  <a:srgbClr val="F3EC79"/>
                </a:solidFill>
                <a:latin typeface="Courier New" panose="02070309020205020404" pitchFamily="49" charset="0"/>
              </a:rPr>
              <a:t>s</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p:txBody>
      </p:sp>
      <p:sp>
        <p:nvSpPr>
          <p:cNvPr id="5" name="矩形 4"/>
          <p:cNvSpPr/>
          <p:nvPr/>
        </p:nvSpPr>
        <p:spPr>
          <a:xfrm>
            <a:off x="6899564" y="917377"/>
            <a:ext cx="5107709" cy="5509200"/>
          </a:xfrm>
          <a:prstGeom prst="rect">
            <a:avLst/>
          </a:prstGeom>
          <a:solidFill>
            <a:schemeClr val="tx1">
              <a:lumMod val="95000"/>
              <a:lumOff val="5000"/>
            </a:schemeClr>
          </a:solidFill>
        </p:spPr>
        <p:txBody>
          <a:bodyPr wrap="square">
            <a:spAutoFit/>
          </a:bodyPr>
          <a:lstStyle/>
          <a:p>
            <a:r>
              <a:rPr lang="en-US" altLang="zh-TW" sz="1600" dirty="0" smtClean="0">
                <a:solidFill>
                  <a:srgbClr val="CC6C1D"/>
                </a:solidFill>
                <a:latin typeface="Courier New" panose="02070309020205020404" pitchFamily="49" charset="0"/>
              </a:rPr>
              <a:t>	catch</a:t>
            </a:r>
            <a:r>
              <a:rPr lang="en-US" altLang="zh-TW" sz="1600" dirty="0" smtClean="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r>
              <a:rPr lang="en-US" altLang="zh-TW" sz="1600" dirty="0" err="1">
                <a:solidFill>
                  <a:srgbClr val="1290C3"/>
                </a:solidFill>
                <a:latin typeface="Courier New" panose="02070309020205020404" pitchFamily="49" charset="0"/>
              </a:rPr>
              <a:t>SQLException</a:t>
            </a:r>
            <a:r>
              <a:rPr lang="en-US" altLang="zh-TW" sz="1600" dirty="0">
                <a:solidFill>
                  <a:srgbClr val="D9E8F7"/>
                </a:solidFill>
                <a:latin typeface="Courier New" panose="02070309020205020404" pitchFamily="49" charset="0"/>
              </a:rPr>
              <a:t> </a:t>
            </a:r>
            <a:r>
              <a:rPr lang="en-US" altLang="zh-TW" sz="1600" dirty="0">
                <a:solidFill>
                  <a:srgbClr val="F2F200"/>
                </a:solidFill>
                <a:latin typeface="Courier New" panose="02070309020205020404" pitchFamily="49" charset="0"/>
              </a:rPr>
              <a:t>se</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se</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printStackTrace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r>
              <a:rPr lang="en-US" altLang="zh-TW" sz="1600" dirty="0">
                <a:solidFill>
                  <a:srgbClr val="CC6C1D"/>
                </a:solidFill>
                <a:latin typeface="Courier New" panose="02070309020205020404" pitchFamily="49" charset="0"/>
              </a:rPr>
              <a:t>catch</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r>
              <a:rPr lang="en-US" altLang="zh-TW" sz="1600" dirty="0" err="1">
                <a:solidFill>
                  <a:srgbClr val="1290C3"/>
                </a:solidFill>
                <a:latin typeface="Courier New" panose="02070309020205020404" pitchFamily="49" charset="0"/>
              </a:rPr>
              <a:t>ClassNotFoundException</a:t>
            </a:r>
            <a:r>
              <a:rPr lang="en-US" altLang="zh-TW" sz="1600" dirty="0">
                <a:solidFill>
                  <a:srgbClr val="D9E8F7"/>
                </a:solidFill>
                <a:latin typeface="Courier New" panose="02070309020205020404" pitchFamily="49" charset="0"/>
              </a:rPr>
              <a:t> </a:t>
            </a:r>
            <a:r>
              <a:rPr lang="en-US" altLang="zh-TW" sz="1600" dirty="0">
                <a:solidFill>
                  <a:srgbClr val="F2F200"/>
                </a:solidFill>
                <a:latin typeface="Courier New" panose="02070309020205020404" pitchFamily="49" charset="0"/>
              </a:rPr>
              <a:t>e</a:t>
            </a:r>
            <a:r>
              <a:rPr lang="en-US" altLang="zh-TW" sz="1600" dirty="0">
                <a:solidFill>
                  <a:srgbClr val="F9FAF4"/>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e</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printStackTrace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r>
              <a:rPr lang="en-US" altLang="zh-TW" sz="1600" dirty="0">
                <a:solidFill>
                  <a:srgbClr val="CC6C1D"/>
                </a:solidFill>
                <a:latin typeface="Courier New" panose="02070309020205020404" pitchFamily="49" charset="0"/>
              </a:rPr>
              <a:t>finally</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if</a:t>
            </a:r>
            <a:r>
              <a:rPr lang="en-US" altLang="zh-TW" sz="1600" dirty="0" smtClean="0">
                <a:solidFill>
                  <a:srgbClr val="F9FAF4"/>
                </a:solidFill>
                <a:latin typeface="Courier New" panose="02070309020205020404" pitchFamily="49" charset="0"/>
              </a:rPr>
              <a:t>(</a:t>
            </a:r>
            <a:r>
              <a:rPr lang="en-US" altLang="zh-TW" sz="1600" dirty="0" err="1" smtClean="0">
                <a:solidFill>
                  <a:srgbClr val="66E1F8"/>
                </a:solidFill>
                <a:latin typeface="Courier New" panose="02070309020205020404" pitchFamily="49" charset="0"/>
              </a:rPr>
              <a:t>pstmt</a:t>
            </a:r>
            <a:r>
              <a:rPr lang="en-US" altLang="zh-TW" sz="1600" dirty="0" smtClean="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try</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66E1F8"/>
                </a:solidFill>
                <a:latin typeface="Courier New" panose="02070309020205020404" pitchFamily="49" charset="0"/>
              </a:rPr>
              <a:t>				</a:t>
            </a:r>
            <a:r>
              <a:rPr lang="en-US" altLang="zh-TW" sz="1600" dirty="0" err="1" smtClean="0">
                <a:solidFill>
                  <a:srgbClr val="66E1F8"/>
                </a:solidFill>
                <a:latin typeface="Courier New" panose="02070309020205020404" pitchFamily="49" charset="0"/>
              </a:rPr>
              <a:t>pstmt</a:t>
            </a:r>
            <a:r>
              <a:rPr lang="en-US" altLang="zh-TW" sz="1600" dirty="0" err="1" smtClean="0">
                <a:solidFill>
                  <a:srgbClr val="E6E6FA"/>
                </a:solidFill>
                <a:latin typeface="Courier New" panose="02070309020205020404" pitchFamily="49" charset="0"/>
              </a:rPr>
              <a:t>.</a:t>
            </a:r>
            <a:r>
              <a:rPr lang="en-US" altLang="zh-TW" sz="1600" dirty="0" err="1" smtClean="0">
                <a:solidFill>
                  <a:srgbClr val="80F6A7"/>
                </a:solidFill>
                <a:latin typeface="Courier New" panose="02070309020205020404" pitchFamily="49" charset="0"/>
              </a:rPr>
              <a:t>close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r>
              <a:rPr lang="en-US" altLang="zh-TW" sz="1600" dirty="0">
                <a:solidFill>
                  <a:srgbClr val="CC6C1D"/>
                </a:solidFill>
                <a:latin typeface="Courier New" panose="02070309020205020404" pitchFamily="49" charset="0"/>
              </a:rPr>
              <a:t>catch</a:t>
            </a:r>
            <a:r>
              <a:rPr lang="en-US" altLang="zh-TW" sz="1600" dirty="0">
                <a:solidFill>
                  <a:srgbClr val="F9FAF4"/>
                </a:solidFill>
                <a:latin typeface="Courier New" panose="02070309020205020404" pitchFamily="49" charset="0"/>
              </a:rPr>
              <a:t>(</a:t>
            </a:r>
            <a:r>
              <a:rPr lang="en-US" altLang="zh-TW" sz="1600" dirty="0" err="1">
                <a:solidFill>
                  <a:srgbClr val="1290C3"/>
                </a:solidFill>
                <a:latin typeface="Courier New" panose="02070309020205020404" pitchFamily="49" charset="0"/>
              </a:rPr>
              <a:t>SQLException</a:t>
            </a:r>
            <a:r>
              <a:rPr lang="en-US" altLang="zh-TW" sz="1600" dirty="0">
                <a:solidFill>
                  <a:srgbClr val="D9E8F7"/>
                </a:solidFill>
                <a:latin typeface="Courier New" panose="02070309020205020404" pitchFamily="49" charset="0"/>
              </a:rPr>
              <a:t> </a:t>
            </a:r>
            <a:r>
              <a:rPr lang="en-US" altLang="zh-TW" sz="1600" dirty="0">
                <a:solidFill>
                  <a:srgbClr val="F2F200"/>
                </a:solidFill>
                <a:latin typeface="Courier New" panose="02070309020205020404" pitchFamily="49" charset="0"/>
              </a:rPr>
              <a:t>se</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se</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printStackTrace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if</a:t>
            </a:r>
            <a:r>
              <a:rPr lang="en-US" altLang="zh-TW" sz="1600" dirty="0" smtClean="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r>
              <a:rPr lang="en-US" altLang="zh-TW" sz="1600" dirty="0">
                <a:solidFill>
                  <a:srgbClr val="66E1F8"/>
                </a:solidFill>
                <a:latin typeface="Courier New" panose="02070309020205020404" pitchFamily="49" charset="0"/>
              </a:rPr>
              <a:t>con</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F9FAF4"/>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try</a:t>
            </a:r>
            <a:r>
              <a:rPr lang="en-US" altLang="zh-TW" sz="1600" dirty="0" smtClean="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66E1F8"/>
                </a:solidFill>
                <a:latin typeface="Courier New" panose="02070309020205020404" pitchFamily="49" charset="0"/>
              </a:rPr>
              <a:t>				</a:t>
            </a:r>
            <a:r>
              <a:rPr lang="en-US" altLang="zh-TW" sz="1600" dirty="0" err="1" smtClean="0">
                <a:solidFill>
                  <a:srgbClr val="66E1F8"/>
                </a:solidFill>
                <a:latin typeface="Courier New" panose="02070309020205020404" pitchFamily="49" charset="0"/>
              </a:rPr>
              <a:t>con</a:t>
            </a:r>
            <a:r>
              <a:rPr lang="en-US" altLang="zh-TW" sz="1600" dirty="0" err="1" smtClean="0">
                <a:solidFill>
                  <a:srgbClr val="E6E6FA"/>
                </a:solidFill>
                <a:latin typeface="Courier New" panose="02070309020205020404" pitchFamily="49" charset="0"/>
              </a:rPr>
              <a:t>.</a:t>
            </a:r>
            <a:r>
              <a:rPr lang="en-US" altLang="zh-TW" sz="1600" dirty="0" err="1" smtClean="0">
                <a:solidFill>
                  <a:srgbClr val="80F6A7"/>
                </a:solidFill>
                <a:latin typeface="Courier New" panose="02070309020205020404" pitchFamily="49" charset="0"/>
              </a:rPr>
              <a:t>close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r>
              <a:rPr lang="en-US" altLang="zh-TW" sz="1600" dirty="0">
                <a:solidFill>
                  <a:srgbClr val="CC6C1D"/>
                </a:solidFill>
                <a:latin typeface="Courier New" panose="02070309020205020404" pitchFamily="49" charset="0"/>
              </a:rPr>
              <a:t>catch</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r>
              <a:rPr lang="en-US" altLang="zh-TW" sz="1600" dirty="0" err="1">
                <a:solidFill>
                  <a:srgbClr val="1290C3"/>
                </a:solidFill>
                <a:latin typeface="Courier New" panose="02070309020205020404" pitchFamily="49" charset="0"/>
              </a:rPr>
              <a:t>SQLException</a:t>
            </a:r>
            <a:r>
              <a:rPr lang="en-US" altLang="zh-TW" sz="1600" dirty="0">
                <a:solidFill>
                  <a:srgbClr val="D9E8F7"/>
                </a:solidFill>
                <a:latin typeface="Courier New" panose="02070309020205020404" pitchFamily="49" charset="0"/>
              </a:rPr>
              <a:t> </a:t>
            </a:r>
            <a:r>
              <a:rPr lang="en-US" altLang="zh-TW" sz="1600" dirty="0">
                <a:solidFill>
                  <a:srgbClr val="F2F200"/>
                </a:solidFill>
                <a:latin typeface="Courier New" panose="02070309020205020404" pitchFamily="49" charset="0"/>
              </a:rPr>
              <a:t>se</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se</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printStackTrace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return</a:t>
            </a:r>
            <a:r>
              <a:rPr lang="en-US" altLang="zh-TW" sz="1600" dirty="0" smtClean="0">
                <a:solidFill>
                  <a:srgbClr val="D9E8F7"/>
                </a:solidFill>
                <a:latin typeface="Courier New" panose="02070309020205020404" pitchFamily="49" charset="0"/>
              </a:rPr>
              <a:t> </a:t>
            </a:r>
            <a:r>
              <a:rPr lang="en-US" altLang="zh-TW" sz="1600" dirty="0">
                <a:solidFill>
                  <a:srgbClr val="F3EC79"/>
                </a:solidFill>
                <a:latin typeface="Courier New" panose="02070309020205020404" pitchFamily="49" charset="0"/>
              </a:rPr>
              <a:t>list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p:txBody>
      </p:sp>
    </p:spTree>
    <p:extLst>
      <p:ext uri="{BB962C8B-B14F-4D97-AF65-F5344CB8AC3E}">
        <p14:creationId xmlns:p14="http://schemas.microsoft.com/office/powerpoint/2010/main" val="96200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5321573" y="1342707"/>
            <a:ext cx="6682359" cy="4698655"/>
          </a:xfrm>
          <a:prstGeom prst="rect">
            <a:avLst/>
          </a:prstGeom>
        </p:spPr>
      </p:pic>
      <p:sp>
        <p:nvSpPr>
          <p:cNvPr id="8" name="向右箭號 7"/>
          <p:cNvSpPr/>
          <p:nvPr/>
        </p:nvSpPr>
        <p:spPr>
          <a:xfrm rot="7365204">
            <a:off x="5714751" y="5210510"/>
            <a:ext cx="707263" cy="3417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smtClean="0"/>
              <a:t>新增工作階段</a:t>
            </a:r>
            <a:endParaRPr lang="zh-TW" altLang="en-US" dirty="0"/>
          </a:p>
        </p:txBody>
      </p:sp>
      <p:sp>
        <p:nvSpPr>
          <p:cNvPr id="3" name="內容版面配置區 2"/>
          <p:cNvSpPr>
            <a:spLocks noGrp="1"/>
          </p:cNvSpPr>
          <p:nvPr>
            <p:ph idx="1"/>
          </p:nvPr>
        </p:nvSpPr>
        <p:spPr/>
        <p:txBody>
          <a:bodyPr/>
          <a:lstStyle/>
          <a:p>
            <a:r>
              <a:rPr lang="zh-TW" altLang="en-US" dirty="0" smtClean="0"/>
              <a:t>一開始是沒有資料庫的。</a:t>
            </a:r>
            <a:endParaRPr lang="en-US" altLang="zh-TW" dirty="0" smtClean="0"/>
          </a:p>
          <a:p>
            <a:r>
              <a:rPr lang="zh-TW" altLang="en-US" dirty="0"/>
              <a:t>點選左下角的新增</a:t>
            </a:r>
            <a:r>
              <a:rPr lang="zh-TW" altLang="en-US" dirty="0" smtClean="0"/>
              <a:t>。</a:t>
            </a:r>
            <a:endParaRPr lang="en-US" altLang="zh-TW" dirty="0" smtClean="0"/>
          </a:p>
          <a:p>
            <a:r>
              <a:rPr lang="zh-TW" altLang="en-US" dirty="0"/>
              <a:t>修改</a:t>
            </a:r>
            <a:r>
              <a:rPr lang="zh-TW" altLang="en-US" dirty="0" smtClean="0"/>
              <a:t>名稱為：</a:t>
            </a:r>
            <a:r>
              <a:rPr lang="en-US" altLang="zh-TW" dirty="0" smtClean="0"/>
              <a:t>Test</a:t>
            </a:r>
            <a:br>
              <a:rPr lang="en-US" altLang="zh-TW" dirty="0" smtClean="0"/>
            </a:br>
            <a:r>
              <a:rPr lang="zh-TW" altLang="en-US" dirty="0" smtClean="0"/>
              <a:t>輸入密碼。</a:t>
            </a:r>
            <a:endParaRPr lang="en-US" altLang="zh-TW" dirty="0" smtClean="0"/>
          </a:p>
          <a:p>
            <a:r>
              <a:rPr lang="zh-TW" altLang="en-US" dirty="0" smtClean="0"/>
              <a:t>最後點選</a:t>
            </a:r>
            <a:r>
              <a:rPr lang="zh-TW" altLang="en-US" b="1" dirty="0" smtClean="0"/>
              <a:t>開啟</a:t>
            </a:r>
            <a:endParaRPr lang="en-US" altLang="zh-TW" b="1" dirty="0" smtClean="0"/>
          </a:p>
          <a:p>
            <a:r>
              <a:rPr lang="zh-TW" altLang="en-US" b="1" dirty="0" smtClean="0"/>
              <a:t>就開啟這個</a:t>
            </a:r>
            <a:r>
              <a:rPr lang="zh-TW" altLang="en-US" b="1" dirty="0" smtClean="0">
                <a:solidFill>
                  <a:srgbClr val="FF0000"/>
                </a:solidFill>
              </a:rPr>
              <a:t>工作階段</a:t>
            </a:r>
            <a:r>
              <a:rPr lang="zh-TW" altLang="en-US" b="1" dirty="0" smtClean="0"/>
              <a:t>了。</a:t>
            </a:r>
            <a:r>
              <a:rPr lang="en-US" altLang="zh-TW" b="1" dirty="0" smtClean="0"/>
              <a:t/>
            </a:r>
            <a:br>
              <a:rPr lang="en-US" altLang="zh-TW" b="1" dirty="0" smtClean="0"/>
            </a:br>
            <a:r>
              <a:rPr lang="zh-TW" altLang="en-US" b="1" dirty="0" smtClean="0"/>
              <a:t>還不是資料庫喔！</a:t>
            </a:r>
            <a:endParaRPr lang="zh-TW" altLang="en-US" b="1" dirty="0"/>
          </a:p>
        </p:txBody>
      </p:sp>
      <p:pic>
        <p:nvPicPr>
          <p:cNvPr id="5" name="圖片 4"/>
          <p:cNvPicPr>
            <a:picLocks noChangeAspect="1"/>
          </p:cNvPicPr>
          <p:nvPr/>
        </p:nvPicPr>
        <p:blipFill>
          <a:blip r:embed="rId3"/>
          <a:stretch>
            <a:fillRect/>
          </a:stretch>
        </p:blipFill>
        <p:spPr>
          <a:xfrm>
            <a:off x="5321573" y="1342705"/>
            <a:ext cx="6682358" cy="4698655"/>
          </a:xfrm>
          <a:prstGeom prst="rect">
            <a:avLst/>
          </a:prstGeom>
        </p:spPr>
      </p:pic>
      <p:sp>
        <p:nvSpPr>
          <p:cNvPr id="6" name="向右箭號 5"/>
          <p:cNvSpPr/>
          <p:nvPr/>
        </p:nvSpPr>
        <p:spPr>
          <a:xfrm rot="18102250">
            <a:off x="5494259" y="2590240"/>
            <a:ext cx="707263" cy="3417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向右箭號 6"/>
          <p:cNvSpPr/>
          <p:nvPr/>
        </p:nvSpPr>
        <p:spPr>
          <a:xfrm>
            <a:off x="8755001" y="3521169"/>
            <a:ext cx="707263" cy="3417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rot="2584208">
            <a:off x="8401369" y="5282802"/>
            <a:ext cx="707263" cy="3417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4"/>
          <a:stretch>
            <a:fillRect/>
          </a:stretch>
        </p:blipFill>
        <p:spPr>
          <a:xfrm>
            <a:off x="3654678" y="1663429"/>
            <a:ext cx="8537322" cy="4516473"/>
          </a:xfrm>
          <a:prstGeom prst="rect">
            <a:avLst/>
          </a:prstGeom>
        </p:spPr>
      </p:pic>
    </p:spTree>
    <p:extLst>
      <p:ext uri="{BB962C8B-B14F-4D97-AF65-F5344CB8AC3E}">
        <p14:creationId xmlns:p14="http://schemas.microsoft.com/office/powerpoint/2010/main" val="127603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7"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MyDataBase_Model</a:t>
            </a:r>
            <a:r>
              <a:rPr lang="zh-TW" altLang="en-US" dirty="0"/>
              <a:t>程式碼</a:t>
            </a:r>
            <a:r>
              <a:rPr lang="en-US" altLang="zh-TW" dirty="0" smtClean="0"/>
              <a:t>(3)</a:t>
            </a:r>
            <a:endParaRPr lang="zh-TW" altLang="en-US" dirty="0"/>
          </a:p>
        </p:txBody>
      </p:sp>
      <p:sp>
        <p:nvSpPr>
          <p:cNvPr id="4" name="矩形 3"/>
          <p:cNvSpPr/>
          <p:nvPr/>
        </p:nvSpPr>
        <p:spPr>
          <a:xfrm>
            <a:off x="83127" y="363915"/>
            <a:ext cx="8035637" cy="6494085"/>
          </a:xfrm>
          <a:prstGeom prst="rect">
            <a:avLst/>
          </a:prstGeom>
          <a:solidFill>
            <a:schemeClr val="tx1">
              <a:lumMod val="95000"/>
              <a:lumOff val="5000"/>
            </a:schemeClr>
          </a:solidFill>
        </p:spPr>
        <p:txBody>
          <a:bodyPr wrap="square">
            <a:spAutoFit/>
          </a:bodyPr>
          <a:lstStyle/>
          <a:p>
            <a:r>
              <a:rPr lang="en-US" altLang="zh-TW" sz="1600" dirty="0">
                <a:solidFill>
                  <a:srgbClr val="CC6C1D"/>
                </a:solidFill>
                <a:latin typeface="Courier New" panose="02070309020205020404" pitchFamily="49" charset="0"/>
              </a:rPr>
              <a:t>public</a:t>
            </a:r>
            <a:r>
              <a:rPr lang="en-US" altLang="zh-TW" sz="1600" dirty="0">
                <a:solidFill>
                  <a:srgbClr val="D9E8F7"/>
                </a:solidFill>
                <a:latin typeface="Courier New" panose="02070309020205020404" pitchFamily="49" charset="0"/>
              </a:rPr>
              <a:t> </a:t>
            </a:r>
            <a:r>
              <a:rPr lang="en-US" altLang="zh-TW" sz="1600" dirty="0" err="1">
                <a:solidFill>
                  <a:srgbClr val="CC6C1D"/>
                </a:solidFill>
                <a:latin typeface="Courier New" panose="02070309020205020404" pitchFamily="49" charset="0"/>
              </a:rPr>
              <a:t>boolean</a:t>
            </a:r>
            <a:r>
              <a:rPr lang="en-US" altLang="zh-TW" sz="1600" dirty="0">
                <a:solidFill>
                  <a:srgbClr val="D9E8F7"/>
                </a:solidFill>
                <a:latin typeface="Courier New" panose="02070309020205020404" pitchFamily="49" charset="0"/>
              </a:rPr>
              <a:t> </a:t>
            </a:r>
            <a:r>
              <a:rPr lang="en-US" altLang="zh-TW" sz="1600" dirty="0">
                <a:solidFill>
                  <a:srgbClr val="1EB540"/>
                </a:solidFill>
                <a:latin typeface="Courier New" panose="02070309020205020404" pitchFamily="49" charset="0"/>
              </a:rPr>
              <a:t>insert</a:t>
            </a:r>
            <a:r>
              <a:rPr lang="en-US" altLang="zh-TW" sz="1600" dirty="0">
                <a:solidFill>
                  <a:srgbClr val="F9FAF4"/>
                </a:solidFill>
                <a:latin typeface="Courier New" panose="02070309020205020404" pitchFamily="49" charset="0"/>
              </a:rPr>
              <a:t>(</a:t>
            </a:r>
            <a:r>
              <a:rPr lang="en-US" altLang="zh-TW" sz="1600" dirty="0">
                <a:solidFill>
                  <a:srgbClr val="1290C3"/>
                </a:solidFill>
                <a:latin typeface="Courier New" panose="02070309020205020404" pitchFamily="49" charset="0"/>
              </a:rPr>
              <a:t>Student</a:t>
            </a:r>
            <a:r>
              <a:rPr lang="en-US" altLang="zh-TW" sz="1600" dirty="0">
                <a:solidFill>
                  <a:srgbClr val="D9E8F7"/>
                </a:solidFill>
                <a:latin typeface="Courier New" panose="02070309020205020404" pitchFamily="49" charset="0"/>
              </a:rPr>
              <a:t> </a:t>
            </a:r>
            <a:r>
              <a:rPr lang="en-US" altLang="zh-TW" sz="1600" dirty="0">
                <a:solidFill>
                  <a:srgbClr val="79ABFF"/>
                </a:solidFill>
                <a:latin typeface="Courier New" panose="02070309020205020404" pitchFamily="49" charset="0"/>
              </a:rPr>
              <a:t>s</a:t>
            </a:r>
            <a:r>
              <a:rPr lang="en-US" altLang="zh-TW" sz="1600" dirty="0">
                <a:solidFill>
                  <a:srgbClr val="F9FAF4"/>
                </a:solidFill>
                <a:latin typeface="Courier New" panose="02070309020205020404" pitchFamily="49" charset="0"/>
              </a:rPr>
              <a:t>){</a:t>
            </a:r>
            <a:endParaRPr lang="en-US" altLang="zh-TW" sz="1600" dirty="0">
              <a:solidFill>
                <a:srgbClr val="D9E8F7"/>
              </a:solidFill>
              <a:latin typeface="Courier New" panose="02070309020205020404" pitchFamily="49" charset="0"/>
            </a:endParaRPr>
          </a:p>
          <a:p>
            <a:r>
              <a:rPr lang="en-US" altLang="zh-TW" sz="1600" dirty="0" smtClean="0">
                <a:solidFill>
                  <a:srgbClr val="1290C3"/>
                </a:solidFill>
                <a:latin typeface="Courier New" panose="02070309020205020404" pitchFamily="49" charset="0"/>
              </a:rPr>
              <a:t>	String</a:t>
            </a:r>
            <a:r>
              <a:rPr lang="en-US" altLang="zh-TW" sz="1600" dirty="0" smtClean="0">
                <a:solidFill>
                  <a:srgbClr val="D9E8F7"/>
                </a:solidFill>
                <a:latin typeface="Courier New" panose="02070309020205020404" pitchFamily="49" charset="0"/>
              </a:rPr>
              <a:t> </a:t>
            </a:r>
            <a:r>
              <a:rPr lang="en-US" altLang="zh-TW" sz="1600" dirty="0" err="1">
                <a:solidFill>
                  <a:srgbClr val="F2F200"/>
                </a:solidFill>
                <a:latin typeface="Courier New" panose="02070309020205020404" pitchFamily="49" charset="0"/>
              </a:rPr>
              <a:t>sql</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17C6A3"/>
                </a:solidFill>
                <a:latin typeface="Courier New" panose="02070309020205020404" pitchFamily="49" charset="0"/>
              </a:rPr>
              <a:t>"INSERT INTO student VALUES(?, ?, ?)"</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if</a:t>
            </a:r>
            <a:r>
              <a:rPr lang="en-US" altLang="zh-TW" sz="1600" dirty="0" smtClean="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r>
              <a:rPr lang="en-US" altLang="zh-TW" sz="1600" dirty="0">
                <a:solidFill>
                  <a:srgbClr val="66E1F8"/>
                </a:solidFill>
                <a:latin typeface="Courier New" panose="02070309020205020404" pitchFamily="49" charset="0"/>
              </a:rPr>
              <a:t>con</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F9FAF4"/>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try</a:t>
            </a:r>
            <a:r>
              <a:rPr lang="en-US" altLang="zh-TW" sz="1600" dirty="0" smtClean="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66E1F8"/>
                </a:solidFill>
                <a:latin typeface="Courier New" panose="02070309020205020404" pitchFamily="49" charset="0"/>
              </a:rPr>
              <a:t>			</a:t>
            </a:r>
            <a:r>
              <a:rPr lang="en-US" altLang="zh-TW" sz="1600" dirty="0" err="1" smtClean="0">
                <a:solidFill>
                  <a:srgbClr val="66E1F8"/>
                </a:solidFill>
                <a:latin typeface="Courier New" panose="02070309020205020404" pitchFamily="49" charset="0"/>
              </a:rPr>
              <a:t>con</a:t>
            </a:r>
            <a:r>
              <a:rPr lang="en-US" altLang="zh-TW" sz="1600" dirty="0" err="1" smtClean="0">
                <a:solidFill>
                  <a:srgbClr val="E6E6FA"/>
                </a:solidFill>
                <a:latin typeface="Courier New" panose="02070309020205020404" pitchFamily="49" charset="0"/>
              </a:rPr>
              <a:t>.</a:t>
            </a:r>
            <a:r>
              <a:rPr lang="en-US" altLang="zh-TW" sz="1600" dirty="0" err="1" smtClean="0">
                <a:solidFill>
                  <a:srgbClr val="80F6A7"/>
                </a:solidFill>
                <a:latin typeface="Courier New" panose="02070309020205020404" pitchFamily="49" charset="0"/>
              </a:rPr>
              <a:t>close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r>
              <a:rPr lang="en-US" altLang="zh-TW" sz="1600" dirty="0">
                <a:solidFill>
                  <a:srgbClr val="CC6C1D"/>
                </a:solidFill>
                <a:latin typeface="Courier New" panose="02070309020205020404" pitchFamily="49" charset="0"/>
              </a:rPr>
              <a:t>catch</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r>
              <a:rPr lang="en-US" altLang="zh-TW" sz="1600" dirty="0" err="1">
                <a:solidFill>
                  <a:srgbClr val="1290C3"/>
                </a:solidFill>
                <a:latin typeface="Courier New" panose="02070309020205020404" pitchFamily="49" charset="0"/>
              </a:rPr>
              <a:t>SQLException</a:t>
            </a:r>
            <a:r>
              <a:rPr lang="en-US" altLang="zh-TW" sz="1600" dirty="0">
                <a:solidFill>
                  <a:srgbClr val="D9E8F7"/>
                </a:solidFill>
                <a:latin typeface="Courier New" panose="02070309020205020404" pitchFamily="49" charset="0"/>
              </a:rPr>
              <a:t> </a:t>
            </a:r>
            <a:r>
              <a:rPr lang="en-US" altLang="zh-TW" sz="1600" dirty="0">
                <a:solidFill>
                  <a:srgbClr val="F2F200"/>
                </a:solidFill>
                <a:latin typeface="Courier New" panose="02070309020205020404" pitchFamily="49" charset="0"/>
              </a:rPr>
              <a:t>se</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se</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printStackTrace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try</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1290C3"/>
                </a:solidFill>
                <a:latin typeface="Courier New" panose="02070309020205020404" pitchFamily="49" charset="0"/>
              </a:rPr>
              <a:t>		</a:t>
            </a:r>
            <a:r>
              <a:rPr lang="en-US" altLang="zh-TW" sz="1600" dirty="0" err="1" smtClean="0">
                <a:solidFill>
                  <a:srgbClr val="1290C3"/>
                </a:solidFill>
                <a:latin typeface="Courier New" panose="02070309020205020404" pitchFamily="49" charset="0"/>
              </a:rPr>
              <a:t>Class</a:t>
            </a:r>
            <a:r>
              <a:rPr lang="en-US" altLang="zh-TW" sz="1600" dirty="0" err="1" smtClean="0">
                <a:solidFill>
                  <a:srgbClr val="E6E6FA"/>
                </a:solidFill>
                <a:latin typeface="Courier New" panose="02070309020205020404" pitchFamily="49" charset="0"/>
              </a:rPr>
              <a:t>.</a:t>
            </a:r>
            <a:r>
              <a:rPr lang="en-US" altLang="zh-TW" sz="1600" i="1" dirty="0" err="1" smtClean="0">
                <a:solidFill>
                  <a:srgbClr val="96EC3F"/>
                </a:solidFill>
                <a:latin typeface="Courier New" panose="02070309020205020404" pitchFamily="49" charset="0"/>
              </a:rPr>
              <a:t>forName</a:t>
            </a:r>
            <a:r>
              <a:rPr lang="en-US" altLang="zh-TW" sz="1600" dirty="0" smtClean="0">
                <a:solidFill>
                  <a:srgbClr val="F9FAF4"/>
                </a:solidFill>
                <a:latin typeface="Courier New" panose="02070309020205020404" pitchFamily="49" charset="0"/>
              </a:rPr>
              <a:t>(</a:t>
            </a:r>
            <a:r>
              <a:rPr lang="en-US" altLang="zh-TW" sz="1600" b="1" i="1" dirty="0" smtClean="0">
                <a:solidFill>
                  <a:srgbClr val="8DDAF8"/>
                </a:solidFill>
                <a:latin typeface="Courier New" panose="02070309020205020404" pitchFamily="49" charset="0"/>
              </a:rPr>
              <a:t>Driver</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66E1F8"/>
                </a:solidFill>
                <a:latin typeface="Courier New" panose="02070309020205020404" pitchFamily="49" charset="0"/>
              </a:rPr>
              <a:t>		con</a:t>
            </a:r>
            <a:r>
              <a:rPr lang="en-US" altLang="zh-TW" sz="1600" dirty="0" smtClean="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err="1">
                <a:solidFill>
                  <a:srgbClr val="1290C3"/>
                </a:solidFill>
                <a:latin typeface="Courier New" panose="02070309020205020404" pitchFamily="49" charset="0"/>
              </a:rPr>
              <a:t>DriverManager</a:t>
            </a:r>
            <a:r>
              <a:rPr lang="en-US" altLang="zh-TW" sz="1600" dirty="0" err="1">
                <a:solidFill>
                  <a:srgbClr val="E6E6FA"/>
                </a:solidFill>
                <a:latin typeface="Courier New" panose="02070309020205020404" pitchFamily="49" charset="0"/>
              </a:rPr>
              <a:t>.</a:t>
            </a:r>
            <a:r>
              <a:rPr lang="en-US" altLang="zh-TW" sz="1600" i="1" dirty="0" err="1">
                <a:solidFill>
                  <a:srgbClr val="96EC3F"/>
                </a:solidFill>
                <a:latin typeface="Courier New" panose="02070309020205020404" pitchFamily="49" charset="0"/>
              </a:rPr>
              <a:t>getConnection</a:t>
            </a:r>
            <a:r>
              <a:rPr lang="en-US" altLang="zh-TW" sz="1600" dirty="0">
                <a:solidFill>
                  <a:srgbClr val="F9FAF4"/>
                </a:solidFill>
                <a:latin typeface="Courier New" panose="02070309020205020404" pitchFamily="49" charset="0"/>
              </a:rPr>
              <a:t>(</a:t>
            </a:r>
            <a:r>
              <a:rPr lang="en-US" altLang="zh-TW" sz="1600" dirty="0">
                <a:solidFill>
                  <a:srgbClr val="66E1F8"/>
                </a:solidFill>
                <a:latin typeface="Courier New" panose="02070309020205020404" pitchFamily="49" charset="0"/>
              </a:rPr>
              <a:t>URL</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b="1" i="1" dirty="0">
                <a:solidFill>
                  <a:srgbClr val="8DDAF8"/>
                </a:solidFill>
                <a:latin typeface="Courier New" panose="02070309020205020404" pitchFamily="49" charset="0"/>
              </a:rPr>
              <a:t>USERID</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b="1" i="1" dirty="0">
                <a:solidFill>
                  <a:srgbClr val="8DDAF8"/>
                </a:solidFill>
                <a:latin typeface="Courier New" panose="02070309020205020404" pitchFamily="49" charset="0"/>
              </a:rPr>
              <a:t>PASSWORD</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808080"/>
                </a:solidFill>
                <a:latin typeface="Courier New" panose="02070309020205020404" pitchFamily="49" charset="0"/>
              </a:rPr>
              <a:t>		//</a:t>
            </a:r>
            <a:r>
              <a:rPr lang="zh-TW" altLang="en-US" sz="1600" dirty="0">
                <a:solidFill>
                  <a:srgbClr val="808080"/>
                </a:solidFill>
                <a:latin typeface="Courier New" panose="02070309020205020404" pitchFamily="49" charset="0"/>
              </a:rPr>
              <a:t>靜態版</a:t>
            </a:r>
            <a:endParaRPr lang="zh-TW" altLang="en-US" sz="1600" dirty="0">
              <a:solidFill>
                <a:srgbClr val="CCCCCC"/>
              </a:solidFill>
              <a:latin typeface="Courier New" panose="02070309020205020404" pitchFamily="49" charset="0"/>
            </a:endParaRPr>
          </a:p>
          <a:p>
            <a:r>
              <a:rPr lang="en-US" altLang="zh-TW" sz="1600" dirty="0" smtClean="0">
                <a:solidFill>
                  <a:srgbClr val="808080"/>
                </a:solidFill>
                <a:latin typeface="Courier New" panose="02070309020205020404" pitchFamily="49" charset="0"/>
              </a:rPr>
              <a:t>		//</a:t>
            </a:r>
            <a:r>
              <a:rPr lang="en-US" altLang="zh-TW" sz="1600" u="sng" dirty="0" err="1">
                <a:solidFill>
                  <a:srgbClr val="808080"/>
                </a:solidFill>
                <a:latin typeface="Courier New" panose="02070309020205020404" pitchFamily="49" charset="0"/>
              </a:rPr>
              <a:t>stmt</a:t>
            </a:r>
            <a:r>
              <a:rPr lang="en-US" altLang="zh-TW" sz="1600" dirty="0">
                <a:solidFill>
                  <a:srgbClr val="808080"/>
                </a:solidFill>
                <a:latin typeface="Courier New" panose="02070309020205020404" pitchFamily="49" charset="0"/>
              </a:rPr>
              <a:t> = </a:t>
            </a:r>
            <a:r>
              <a:rPr lang="en-US" altLang="zh-TW" sz="1600" dirty="0" err="1">
                <a:solidFill>
                  <a:srgbClr val="808080"/>
                </a:solidFill>
                <a:latin typeface="Courier New" panose="02070309020205020404" pitchFamily="49" charset="0"/>
              </a:rPr>
              <a:t>con.createStatement</a:t>
            </a:r>
            <a:r>
              <a:rPr lang="en-US" altLang="zh-TW" sz="1600" dirty="0">
                <a:solidFill>
                  <a:srgbClr val="808080"/>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808080"/>
                </a:solidFill>
                <a:latin typeface="Courier New" panose="02070309020205020404" pitchFamily="49" charset="0"/>
              </a:rPr>
              <a:t>		//</a:t>
            </a:r>
            <a:r>
              <a:rPr lang="en-US" altLang="zh-TW" sz="1600" dirty="0">
                <a:solidFill>
                  <a:srgbClr val="808080"/>
                </a:solidFill>
                <a:latin typeface="Courier New" panose="02070309020205020404" pitchFamily="49" charset="0"/>
              </a:rPr>
              <a:t>String sql2 = "INSERT INTO </a:t>
            </a:r>
            <a:r>
              <a:rPr lang="en-US" altLang="zh-TW" sz="1600" dirty="0" err="1">
                <a:solidFill>
                  <a:srgbClr val="808080"/>
                </a:solidFill>
                <a:latin typeface="Courier New" panose="02070309020205020404" pitchFamily="49" charset="0"/>
              </a:rPr>
              <a:t>studentVALUES</a:t>
            </a:r>
            <a:r>
              <a:rPr lang="en-US" altLang="zh-TW" sz="1600" dirty="0" smtClean="0">
                <a:solidFill>
                  <a:srgbClr val="808080"/>
                </a:solidFill>
                <a:latin typeface="Courier New" panose="02070309020205020404" pitchFamily="49" charset="0"/>
              </a:rPr>
              <a:t>(“</a:t>
            </a:r>
          </a:p>
          <a:p>
            <a:r>
              <a:rPr lang="en-US" altLang="zh-TW" sz="1600" dirty="0">
                <a:solidFill>
                  <a:srgbClr val="808080"/>
                </a:solidFill>
                <a:latin typeface="Courier New" panose="02070309020205020404" pitchFamily="49" charset="0"/>
              </a:rPr>
              <a:t>	</a:t>
            </a:r>
            <a:r>
              <a:rPr lang="en-US" altLang="zh-TW" sz="1600" dirty="0" smtClean="0">
                <a:solidFill>
                  <a:srgbClr val="808080"/>
                </a:solidFill>
                <a:latin typeface="Courier New" panose="02070309020205020404" pitchFamily="49" charset="0"/>
              </a:rPr>
              <a:t>			+</a:t>
            </a:r>
            <a:r>
              <a:rPr lang="en-US" altLang="zh-TW" sz="1600" dirty="0" err="1">
                <a:solidFill>
                  <a:srgbClr val="808080"/>
                </a:solidFill>
                <a:latin typeface="Courier New" panose="02070309020205020404" pitchFamily="49" charset="0"/>
              </a:rPr>
              <a:t>s.getID</a:t>
            </a:r>
            <a:r>
              <a:rPr lang="en-US" altLang="zh-TW" sz="1600" dirty="0" smtClean="0">
                <a:solidFill>
                  <a:srgbClr val="808080"/>
                </a:solidFill>
                <a:latin typeface="Courier New" panose="02070309020205020404" pitchFamily="49" charset="0"/>
              </a:rPr>
              <a:t>()+",'“</a:t>
            </a:r>
          </a:p>
          <a:p>
            <a:r>
              <a:rPr lang="en-US" altLang="zh-TW" sz="1600" dirty="0" smtClean="0">
                <a:solidFill>
                  <a:srgbClr val="808080"/>
                </a:solidFill>
                <a:latin typeface="Courier New" panose="02070309020205020404" pitchFamily="49" charset="0"/>
              </a:rPr>
              <a:t>				+</a:t>
            </a:r>
            <a:r>
              <a:rPr lang="en-US" altLang="zh-TW" sz="1600" dirty="0" err="1">
                <a:solidFill>
                  <a:srgbClr val="808080"/>
                </a:solidFill>
                <a:latin typeface="Courier New" panose="02070309020205020404" pitchFamily="49" charset="0"/>
              </a:rPr>
              <a:t>s.getName</a:t>
            </a:r>
            <a:r>
              <a:rPr lang="en-US" altLang="zh-TW" sz="1600" dirty="0" smtClean="0">
                <a:solidFill>
                  <a:srgbClr val="808080"/>
                </a:solidFill>
                <a:latin typeface="Courier New" panose="02070309020205020404" pitchFamily="49" charset="0"/>
              </a:rPr>
              <a:t>()+"','“</a:t>
            </a:r>
          </a:p>
          <a:p>
            <a:r>
              <a:rPr lang="en-US" altLang="zh-TW" sz="1600" dirty="0">
                <a:solidFill>
                  <a:srgbClr val="808080"/>
                </a:solidFill>
                <a:latin typeface="Courier New" panose="02070309020205020404" pitchFamily="49" charset="0"/>
              </a:rPr>
              <a:t>	</a:t>
            </a:r>
            <a:r>
              <a:rPr lang="en-US" altLang="zh-TW" sz="1600" dirty="0" smtClean="0">
                <a:solidFill>
                  <a:srgbClr val="808080"/>
                </a:solidFill>
                <a:latin typeface="Courier New" panose="02070309020205020404" pitchFamily="49" charset="0"/>
              </a:rPr>
              <a:t>			+</a:t>
            </a:r>
            <a:r>
              <a:rPr lang="en-US" altLang="zh-TW" sz="1600" dirty="0" err="1">
                <a:solidFill>
                  <a:srgbClr val="808080"/>
                </a:solidFill>
                <a:latin typeface="Courier New" panose="02070309020205020404" pitchFamily="49" charset="0"/>
              </a:rPr>
              <a:t>s.getAddress</a:t>
            </a:r>
            <a:r>
              <a:rPr lang="en-US" altLang="zh-TW" sz="1600" dirty="0">
                <a:solidFill>
                  <a:srgbClr val="808080"/>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808080"/>
                </a:solidFill>
                <a:latin typeface="Courier New" panose="02070309020205020404" pitchFamily="49" charset="0"/>
              </a:rPr>
              <a:t>		//</a:t>
            </a:r>
            <a:r>
              <a:rPr lang="en-US" altLang="zh-TW" sz="1600" dirty="0" err="1">
                <a:solidFill>
                  <a:srgbClr val="808080"/>
                </a:solidFill>
                <a:latin typeface="Courier New" panose="02070309020205020404" pitchFamily="49" charset="0"/>
              </a:rPr>
              <a:t>stmt.executeUpdate</a:t>
            </a:r>
            <a:r>
              <a:rPr lang="en-US" altLang="zh-TW" sz="1600" dirty="0">
                <a:solidFill>
                  <a:srgbClr val="808080"/>
                </a:solidFill>
                <a:latin typeface="Courier New" panose="02070309020205020404" pitchFamily="49" charset="0"/>
              </a:rPr>
              <a:t>(sql2);</a:t>
            </a:r>
            <a:endParaRPr lang="en-US" altLang="zh-TW" sz="1600" dirty="0">
              <a:solidFill>
                <a:srgbClr val="CCCCCC"/>
              </a:solidFill>
              <a:latin typeface="Courier New" panose="02070309020205020404" pitchFamily="49" charset="0"/>
            </a:endParaRPr>
          </a:p>
          <a:p>
            <a:r>
              <a:rPr lang="en-US" altLang="zh-TW" sz="1600" dirty="0" smtClean="0">
                <a:solidFill>
                  <a:srgbClr val="66E1F8"/>
                </a:solidFill>
                <a:latin typeface="Courier New" panose="02070309020205020404" pitchFamily="49" charset="0"/>
              </a:rPr>
              <a:t>		</a:t>
            </a:r>
            <a:r>
              <a:rPr lang="en-US" altLang="zh-TW" sz="1600" dirty="0" err="1" smtClean="0">
                <a:solidFill>
                  <a:srgbClr val="66E1F8"/>
                </a:solidFill>
                <a:latin typeface="Courier New" panose="02070309020205020404" pitchFamily="49" charset="0"/>
              </a:rPr>
              <a:t>pstmt</a:t>
            </a:r>
            <a:r>
              <a:rPr lang="en-US" altLang="zh-TW" sz="1600" dirty="0" smtClean="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err="1">
                <a:solidFill>
                  <a:srgbClr val="66E1F8"/>
                </a:solidFill>
                <a:latin typeface="Courier New" panose="02070309020205020404" pitchFamily="49" charset="0"/>
              </a:rPr>
              <a:t>con</a:t>
            </a:r>
            <a:r>
              <a:rPr lang="en-US" altLang="zh-TW" sz="1600" dirty="0" err="1">
                <a:solidFill>
                  <a:srgbClr val="E6E6FA"/>
                </a:solidFill>
                <a:latin typeface="Courier New" panose="02070309020205020404" pitchFamily="49" charset="0"/>
              </a:rPr>
              <a:t>.</a:t>
            </a:r>
            <a:r>
              <a:rPr lang="en-US" altLang="zh-TW" sz="1600" dirty="0" err="1">
                <a:solidFill>
                  <a:srgbClr val="80F6A7"/>
                </a:solidFill>
                <a:latin typeface="Courier New" panose="02070309020205020404" pitchFamily="49" charset="0"/>
              </a:rPr>
              <a:t>prepareStatement</a:t>
            </a:r>
            <a:r>
              <a:rPr lang="en-US" altLang="zh-TW" sz="1600" dirty="0">
                <a:solidFill>
                  <a:srgbClr val="F9FAF4"/>
                </a:solidFill>
                <a:latin typeface="Courier New" panose="02070309020205020404" pitchFamily="49" charset="0"/>
              </a:rPr>
              <a:t>(</a:t>
            </a:r>
            <a:r>
              <a:rPr lang="en-US" altLang="zh-TW" sz="1600" dirty="0" err="1">
                <a:solidFill>
                  <a:srgbClr val="F3EC79"/>
                </a:solidFill>
                <a:latin typeface="Courier New" panose="02070309020205020404" pitchFamily="49" charset="0"/>
              </a:rPr>
              <a:t>sql</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66E1F8"/>
                </a:solidFill>
                <a:latin typeface="Courier New" panose="02070309020205020404" pitchFamily="49" charset="0"/>
              </a:rPr>
              <a:t>		</a:t>
            </a:r>
            <a:r>
              <a:rPr lang="en-US" altLang="zh-TW" sz="1600" dirty="0" err="1" smtClean="0">
                <a:solidFill>
                  <a:srgbClr val="66E1F8"/>
                </a:solidFill>
                <a:latin typeface="Courier New" panose="02070309020205020404" pitchFamily="49" charset="0"/>
              </a:rPr>
              <a:t>pstmt</a:t>
            </a:r>
            <a:r>
              <a:rPr lang="en-US" altLang="zh-TW" sz="1600" dirty="0" err="1" smtClean="0">
                <a:solidFill>
                  <a:srgbClr val="E6E6FA"/>
                </a:solidFill>
                <a:latin typeface="Courier New" panose="02070309020205020404" pitchFamily="49" charset="0"/>
              </a:rPr>
              <a:t>.</a:t>
            </a:r>
            <a:r>
              <a:rPr lang="en-US" altLang="zh-TW" sz="1600" dirty="0" err="1" smtClean="0">
                <a:solidFill>
                  <a:srgbClr val="80F6A7"/>
                </a:solidFill>
                <a:latin typeface="Courier New" panose="02070309020205020404" pitchFamily="49" charset="0"/>
              </a:rPr>
              <a:t>setInt</a:t>
            </a:r>
            <a:r>
              <a:rPr lang="en-US" altLang="zh-TW" sz="1600" dirty="0" smtClean="0">
                <a:solidFill>
                  <a:srgbClr val="F9FAF4"/>
                </a:solidFill>
                <a:latin typeface="Courier New" panose="02070309020205020404" pitchFamily="49" charset="0"/>
              </a:rPr>
              <a:t>(</a:t>
            </a:r>
            <a:r>
              <a:rPr lang="en-US" altLang="zh-TW" sz="1600" dirty="0" smtClean="0">
                <a:solidFill>
                  <a:srgbClr val="6897BB"/>
                </a:solidFill>
                <a:latin typeface="Courier New" panose="02070309020205020404" pitchFamily="49" charset="0"/>
              </a:rPr>
              <a:t>1</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err="1">
                <a:solidFill>
                  <a:srgbClr val="79ABFF"/>
                </a:solidFill>
                <a:latin typeface="Courier New" panose="02070309020205020404" pitchFamily="49" charset="0"/>
              </a:rPr>
              <a:t>s</a:t>
            </a:r>
            <a:r>
              <a:rPr lang="en-US" altLang="zh-TW" sz="1600" dirty="0" err="1">
                <a:solidFill>
                  <a:srgbClr val="E6E6FA"/>
                </a:solidFill>
                <a:latin typeface="Courier New" panose="02070309020205020404" pitchFamily="49" charset="0"/>
              </a:rPr>
              <a:t>.</a:t>
            </a:r>
            <a:r>
              <a:rPr lang="en-US" altLang="zh-TW" sz="1600" dirty="0" err="1">
                <a:solidFill>
                  <a:srgbClr val="A7EC21"/>
                </a:solidFill>
                <a:latin typeface="Courier New" panose="02070309020205020404" pitchFamily="49" charset="0"/>
              </a:rPr>
              <a:t>getID</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66E1F8"/>
                </a:solidFill>
                <a:latin typeface="Courier New" panose="02070309020205020404" pitchFamily="49" charset="0"/>
              </a:rPr>
              <a:t>		</a:t>
            </a:r>
            <a:r>
              <a:rPr lang="en-US" altLang="zh-TW" sz="1600" dirty="0" err="1" smtClean="0">
                <a:solidFill>
                  <a:srgbClr val="66E1F8"/>
                </a:solidFill>
                <a:latin typeface="Courier New" panose="02070309020205020404" pitchFamily="49" charset="0"/>
              </a:rPr>
              <a:t>pstmt</a:t>
            </a:r>
            <a:r>
              <a:rPr lang="en-US" altLang="zh-TW" sz="1600" dirty="0" err="1" smtClean="0">
                <a:solidFill>
                  <a:srgbClr val="E6E6FA"/>
                </a:solidFill>
                <a:latin typeface="Courier New" panose="02070309020205020404" pitchFamily="49" charset="0"/>
              </a:rPr>
              <a:t>.</a:t>
            </a:r>
            <a:r>
              <a:rPr lang="en-US" altLang="zh-TW" sz="1600" dirty="0" err="1" smtClean="0">
                <a:solidFill>
                  <a:srgbClr val="80F6A7"/>
                </a:solidFill>
                <a:latin typeface="Courier New" panose="02070309020205020404" pitchFamily="49" charset="0"/>
              </a:rPr>
              <a:t>setString</a:t>
            </a:r>
            <a:r>
              <a:rPr lang="en-US" altLang="zh-TW" sz="1600" dirty="0" smtClean="0">
                <a:solidFill>
                  <a:srgbClr val="F9FAF4"/>
                </a:solidFill>
                <a:latin typeface="Courier New" panose="02070309020205020404" pitchFamily="49" charset="0"/>
              </a:rPr>
              <a:t>(</a:t>
            </a:r>
            <a:r>
              <a:rPr lang="en-US" altLang="zh-TW" sz="1600" dirty="0" smtClean="0">
                <a:solidFill>
                  <a:srgbClr val="6897BB"/>
                </a:solidFill>
                <a:latin typeface="Courier New" panose="02070309020205020404" pitchFamily="49" charset="0"/>
              </a:rPr>
              <a:t>2</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err="1">
                <a:solidFill>
                  <a:srgbClr val="79ABFF"/>
                </a:solidFill>
                <a:latin typeface="Courier New" panose="02070309020205020404" pitchFamily="49" charset="0"/>
              </a:rPr>
              <a:t>s</a:t>
            </a:r>
            <a:r>
              <a:rPr lang="en-US" altLang="zh-TW" sz="1600" dirty="0" err="1">
                <a:solidFill>
                  <a:srgbClr val="E6E6FA"/>
                </a:solidFill>
                <a:latin typeface="Courier New" panose="02070309020205020404" pitchFamily="49" charset="0"/>
              </a:rPr>
              <a:t>.</a:t>
            </a:r>
            <a:r>
              <a:rPr lang="en-US" altLang="zh-TW" sz="1600" dirty="0" err="1">
                <a:solidFill>
                  <a:srgbClr val="A7EC21"/>
                </a:solidFill>
                <a:latin typeface="Courier New" panose="02070309020205020404" pitchFamily="49" charset="0"/>
              </a:rPr>
              <a:t>getName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66E1F8"/>
                </a:solidFill>
                <a:latin typeface="Courier New" panose="02070309020205020404" pitchFamily="49" charset="0"/>
              </a:rPr>
              <a:t>		</a:t>
            </a:r>
            <a:r>
              <a:rPr lang="en-US" altLang="zh-TW" sz="1600" dirty="0" err="1" smtClean="0">
                <a:solidFill>
                  <a:srgbClr val="66E1F8"/>
                </a:solidFill>
                <a:latin typeface="Courier New" panose="02070309020205020404" pitchFamily="49" charset="0"/>
              </a:rPr>
              <a:t>pstmt</a:t>
            </a:r>
            <a:r>
              <a:rPr lang="en-US" altLang="zh-TW" sz="1600" dirty="0" err="1" smtClean="0">
                <a:solidFill>
                  <a:srgbClr val="E6E6FA"/>
                </a:solidFill>
                <a:latin typeface="Courier New" panose="02070309020205020404" pitchFamily="49" charset="0"/>
              </a:rPr>
              <a:t>.</a:t>
            </a:r>
            <a:r>
              <a:rPr lang="en-US" altLang="zh-TW" sz="1600" dirty="0" err="1" smtClean="0">
                <a:solidFill>
                  <a:srgbClr val="80F6A7"/>
                </a:solidFill>
                <a:latin typeface="Courier New" panose="02070309020205020404" pitchFamily="49" charset="0"/>
              </a:rPr>
              <a:t>setString</a:t>
            </a:r>
            <a:r>
              <a:rPr lang="en-US" altLang="zh-TW" sz="1600" dirty="0" smtClean="0">
                <a:solidFill>
                  <a:srgbClr val="F9FAF4"/>
                </a:solidFill>
                <a:latin typeface="Courier New" panose="02070309020205020404" pitchFamily="49" charset="0"/>
              </a:rPr>
              <a:t>(</a:t>
            </a:r>
            <a:r>
              <a:rPr lang="en-US" altLang="zh-TW" sz="1600" dirty="0" smtClean="0">
                <a:solidFill>
                  <a:srgbClr val="6897BB"/>
                </a:solidFill>
                <a:latin typeface="Courier New" panose="02070309020205020404" pitchFamily="49" charset="0"/>
              </a:rPr>
              <a:t>3</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err="1">
                <a:solidFill>
                  <a:srgbClr val="79ABFF"/>
                </a:solidFill>
                <a:latin typeface="Courier New" panose="02070309020205020404" pitchFamily="49" charset="0"/>
              </a:rPr>
              <a:t>s</a:t>
            </a:r>
            <a:r>
              <a:rPr lang="en-US" altLang="zh-TW" sz="1600" dirty="0" err="1">
                <a:solidFill>
                  <a:srgbClr val="E6E6FA"/>
                </a:solidFill>
                <a:latin typeface="Courier New" panose="02070309020205020404" pitchFamily="49" charset="0"/>
              </a:rPr>
              <a:t>.</a:t>
            </a:r>
            <a:r>
              <a:rPr lang="en-US" altLang="zh-TW" sz="1600" dirty="0" err="1">
                <a:solidFill>
                  <a:srgbClr val="A7EC21"/>
                </a:solidFill>
                <a:latin typeface="Courier New" panose="02070309020205020404" pitchFamily="49" charset="0"/>
              </a:rPr>
              <a:t>getAddress</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66E1F8"/>
                </a:solidFill>
                <a:latin typeface="Courier New" panose="02070309020205020404" pitchFamily="49" charset="0"/>
              </a:rPr>
              <a:t>		</a:t>
            </a:r>
            <a:r>
              <a:rPr lang="en-US" altLang="zh-TW" sz="1600" dirty="0" err="1" smtClean="0">
                <a:solidFill>
                  <a:srgbClr val="66E1F8"/>
                </a:solidFill>
                <a:latin typeface="Courier New" panose="02070309020205020404" pitchFamily="49" charset="0"/>
              </a:rPr>
              <a:t>pstmt</a:t>
            </a:r>
            <a:r>
              <a:rPr lang="en-US" altLang="zh-TW" sz="1600" dirty="0" err="1" smtClean="0">
                <a:solidFill>
                  <a:srgbClr val="E6E6FA"/>
                </a:solidFill>
                <a:latin typeface="Courier New" panose="02070309020205020404" pitchFamily="49" charset="0"/>
              </a:rPr>
              <a:t>.</a:t>
            </a:r>
            <a:r>
              <a:rPr lang="en-US" altLang="zh-TW" sz="1600" dirty="0" err="1" smtClean="0">
                <a:solidFill>
                  <a:srgbClr val="80F6A7"/>
                </a:solidFill>
                <a:latin typeface="Courier New" panose="02070309020205020404" pitchFamily="49" charset="0"/>
              </a:rPr>
              <a:t>executeUpdate</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return</a:t>
            </a:r>
            <a:r>
              <a:rPr lang="en-US" altLang="zh-TW" sz="1600" dirty="0" smtClean="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true</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p:txBody>
      </p:sp>
      <p:sp>
        <p:nvSpPr>
          <p:cNvPr id="5" name="矩形 4"/>
          <p:cNvSpPr/>
          <p:nvPr/>
        </p:nvSpPr>
        <p:spPr>
          <a:xfrm>
            <a:off x="8192654" y="2176085"/>
            <a:ext cx="3999346" cy="4616648"/>
          </a:xfrm>
          <a:prstGeom prst="rect">
            <a:avLst/>
          </a:prstGeom>
          <a:solidFill>
            <a:schemeClr val="tx1">
              <a:lumMod val="95000"/>
              <a:lumOff val="5000"/>
            </a:schemeClr>
          </a:solidFill>
        </p:spPr>
        <p:txBody>
          <a:bodyPr wrap="square">
            <a:spAutoFit/>
          </a:bodyPr>
          <a:lstStyle/>
          <a:p>
            <a:r>
              <a:rPr lang="en-US" altLang="zh-TW" sz="1400" dirty="0">
                <a:solidFill>
                  <a:srgbClr val="CC6C1D"/>
                </a:solidFill>
                <a:latin typeface="Courier New" panose="02070309020205020404" pitchFamily="49" charset="0"/>
              </a:rPr>
              <a:t>catch</a:t>
            </a:r>
            <a:r>
              <a:rPr lang="en-US" altLang="zh-TW" sz="1400" dirty="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r>
              <a:rPr lang="en-US" altLang="zh-TW" sz="1400" dirty="0" err="1">
                <a:solidFill>
                  <a:srgbClr val="1290C3"/>
                </a:solidFill>
                <a:latin typeface="Courier New" panose="02070309020205020404" pitchFamily="49" charset="0"/>
              </a:rPr>
              <a:t>SQLException</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se</a:t>
            </a:r>
            <a:r>
              <a:rPr lang="en-US" altLang="zh-TW" sz="1400" dirty="0">
                <a:solidFill>
                  <a:srgbClr val="F9FAF4"/>
                </a:solidFill>
                <a:latin typeface="Courier New" panose="02070309020205020404" pitchFamily="49" charset="0"/>
              </a:rPr>
              <a:t>){</a:t>
            </a: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se</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printStackTrace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a:t>
            </a:r>
            <a:r>
              <a:rPr lang="en-US" altLang="zh-TW" sz="1400" dirty="0">
                <a:solidFill>
                  <a:srgbClr val="CC6C1D"/>
                </a:solidFill>
                <a:latin typeface="Courier New" panose="02070309020205020404" pitchFamily="49" charset="0"/>
              </a:rPr>
              <a:t>catch</a:t>
            </a:r>
            <a:r>
              <a:rPr lang="en-US" altLang="zh-TW" sz="1400" dirty="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r>
              <a:rPr lang="en-US" altLang="zh-TW" sz="1400" dirty="0" err="1">
                <a:solidFill>
                  <a:srgbClr val="1290C3"/>
                </a:solidFill>
                <a:latin typeface="Courier New" panose="02070309020205020404" pitchFamily="49" charset="0"/>
              </a:rPr>
              <a:t>ClassNotFoundException</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e</a:t>
            </a:r>
            <a:r>
              <a:rPr lang="en-US" altLang="zh-TW" sz="1400" dirty="0">
                <a:solidFill>
                  <a:srgbClr val="F9FAF4"/>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e</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printStackTrace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a:t>
            </a:r>
            <a:r>
              <a:rPr lang="en-US" altLang="zh-TW" sz="1400" dirty="0">
                <a:solidFill>
                  <a:srgbClr val="CC6C1D"/>
                </a:solidFill>
                <a:latin typeface="Courier New" panose="02070309020205020404" pitchFamily="49" charset="0"/>
              </a:rPr>
              <a:t>finally</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if</a:t>
            </a:r>
            <a:r>
              <a:rPr lang="en-US" altLang="zh-TW" sz="1400" dirty="0" smtClean="0">
                <a:solidFill>
                  <a:srgbClr val="F9FAF4"/>
                </a:solidFill>
                <a:latin typeface="Courier New" panose="02070309020205020404" pitchFamily="49" charset="0"/>
              </a:rPr>
              <a:t>(</a:t>
            </a:r>
            <a:r>
              <a:rPr lang="en-US" altLang="zh-TW" sz="1400" dirty="0" err="1" smtClean="0">
                <a:solidFill>
                  <a:srgbClr val="66E1F8"/>
                </a:solidFill>
                <a:latin typeface="Courier New" panose="02070309020205020404" pitchFamily="49" charset="0"/>
              </a:rPr>
              <a:t>pstmt</a:t>
            </a:r>
            <a:r>
              <a:rPr lang="en-US" altLang="zh-TW" sz="1400" dirty="0" smtClean="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null</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try</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66E1F8"/>
                </a:solidFill>
                <a:latin typeface="Courier New" panose="02070309020205020404" pitchFamily="49" charset="0"/>
              </a:rPr>
              <a:t>			</a:t>
            </a:r>
            <a:r>
              <a:rPr lang="en-US" altLang="zh-TW" sz="1400" dirty="0" err="1" smtClean="0">
                <a:solidFill>
                  <a:srgbClr val="66E1F8"/>
                </a:solidFill>
                <a:latin typeface="Courier New" panose="02070309020205020404" pitchFamily="49" charset="0"/>
              </a:rPr>
              <a:t>pstmt</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close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r>
              <a:rPr lang="en-US" altLang="zh-TW" sz="1400" dirty="0">
                <a:solidFill>
                  <a:srgbClr val="CC6C1D"/>
                </a:solidFill>
                <a:latin typeface="Courier New" panose="02070309020205020404" pitchFamily="49" charset="0"/>
              </a:rPr>
              <a:t>catch</a:t>
            </a:r>
            <a:r>
              <a:rPr lang="en-US" altLang="zh-TW" sz="1400" dirty="0">
                <a:solidFill>
                  <a:srgbClr val="F9FAF4"/>
                </a:solidFill>
                <a:latin typeface="Courier New" panose="02070309020205020404" pitchFamily="49" charset="0"/>
              </a:rPr>
              <a:t>(</a:t>
            </a:r>
            <a:r>
              <a:rPr lang="en-US" altLang="zh-TW" sz="1400" dirty="0" err="1">
                <a:solidFill>
                  <a:srgbClr val="1290C3"/>
                </a:solidFill>
                <a:latin typeface="Courier New" panose="02070309020205020404" pitchFamily="49" charset="0"/>
              </a:rPr>
              <a:t>SQLException</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se</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se</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printStackTrace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r>
              <a:rPr lang="en-US" altLang="zh-TW" sz="1400" dirty="0" smtClean="0">
                <a:solidFill>
                  <a:srgbClr val="D9E8F7"/>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if</a:t>
            </a:r>
            <a:r>
              <a:rPr lang="en-US" altLang="zh-TW" sz="1400" dirty="0" smtClean="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r>
              <a:rPr lang="en-US" altLang="zh-TW" sz="1400" dirty="0">
                <a:solidFill>
                  <a:srgbClr val="66E1F8"/>
                </a:solidFill>
                <a:latin typeface="Courier New" panose="02070309020205020404" pitchFamily="49" charset="0"/>
              </a:rPr>
              <a:t>con</a:t>
            </a:r>
            <a:r>
              <a:rPr lang="en-US" altLang="zh-TW" sz="1400" dirty="0">
                <a:solidFill>
                  <a:srgbClr val="D9E8F7"/>
                </a:solidFill>
                <a:latin typeface="Courier New" panose="02070309020205020404" pitchFamily="49" charset="0"/>
              </a:rPr>
              <a:t> </a:t>
            </a:r>
            <a:r>
              <a:rPr lang="en-US" altLang="zh-TW" sz="1400" dirty="0">
                <a:solidFill>
                  <a:srgbClr val="E6E6FA"/>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null</a:t>
            </a:r>
            <a:r>
              <a:rPr lang="en-US" altLang="zh-TW" sz="1400" dirty="0">
                <a:solidFill>
                  <a:srgbClr val="F9FAF4"/>
                </a:solidFill>
                <a:latin typeface="Courier New" panose="02070309020205020404" pitchFamily="49" charset="0"/>
              </a:rPr>
              <a:t>)</a:t>
            </a:r>
            <a:r>
              <a:rPr lang="en-US" altLang="zh-TW" sz="1400" dirty="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try</a:t>
            </a:r>
            <a:r>
              <a:rPr lang="en-US" altLang="zh-TW" sz="1400" dirty="0" smtClean="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66E1F8"/>
                </a:solidFill>
                <a:latin typeface="Courier New" panose="02070309020205020404" pitchFamily="49" charset="0"/>
              </a:rPr>
              <a:t>			</a:t>
            </a:r>
            <a:r>
              <a:rPr lang="en-US" altLang="zh-TW" sz="1400" dirty="0" err="1" smtClean="0">
                <a:solidFill>
                  <a:srgbClr val="66E1F8"/>
                </a:solidFill>
                <a:latin typeface="Courier New" panose="02070309020205020404" pitchFamily="49" charset="0"/>
              </a:rPr>
              <a:t>con</a:t>
            </a:r>
            <a:r>
              <a:rPr lang="en-US" altLang="zh-TW" sz="1400" dirty="0" err="1" smtClean="0">
                <a:solidFill>
                  <a:srgbClr val="E6E6FA"/>
                </a:solidFill>
                <a:latin typeface="Courier New" panose="02070309020205020404" pitchFamily="49" charset="0"/>
              </a:rPr>
              <a:t>.</a:t>
            </a:r>
            <a:r>
              <a:rPr lang="en-US" altLang="zh-TW" sz="1400" dirty="0" err="1" smtClean="0">
                <a:solidFill>
                  <a:srgbClr val="80F6A7"/>
                </a:solidFill>
                <a:latin typeface="Courier New" panose="02070309020205020404" pitchFamily="49" charset="0"/>
              </a:rPr>
              <a:t>close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r>
              <a:rPr lang="en-US" altLang="zh-TW" sz="1400" dirty="0">
                <a:solidFill>
                  <a:srgbClr val="CC6C1D"/>
                </a:solidFill>
                <a:latin typeface="Courier New" panose="02070309020205020404" pitchFamily="49" charset="0"/>
              </a:rPr>
              <a:t>catch</a:t>
            </a:r>
            <a:r>
              <a:rPr lang="en-US" altLang="zh-TW" sz="1400" dirty="0">
                <a:solidFill>
                  <a:srgbClr val="D9E8F7"/>
                </a:solidFill>
                <a:latin typeface="Courier New" panose="02070309020205020404" pitchFamily="49" charset="0"/>
              </a:rPr>
              <a:t> </a:t>
            </a:r>
            <a:r>
              <a:rPr lang="en-US" altLang="zh-TW" sz="1400" dirty="0">
                <a:solidFill>
                  <a:srgbClr val="F9FAF4"/>
                </a:solidFill>
                <a:latin typeface="Courier New" panose="02070309020205020404" pitchFamily="49" charset="0"/>
              </a:rPr>
              <a:t>(</a:t>
            </a:r>
            <a:r>
              <a:rPr lang="en-US" altLang="zh-TW" sz="1400" dirty="0" err="1">
                <a:solidFill>
                  <a:srgbClr val="1290C3"/>
                </a:solidFill>
                <a:latin typeface="Courier New" panose="02070309020205020404" pitchFamily="49" charset="0"/>
              </a:rPr>
              <a:t>SQLException</a:t>
            </a:r>
            <a:r>
              <a:rPr lang="en-US" altLang="zh-TW" sz="1400" dirty="0">
                <a:solidFill>
                  <a:srgbClr val="D9E8F7"/>
                </a:solidFill>
                <a:latin typeface="Courier New" panose="02070309020205020404" pitchFamily="49" charset="0"/>
              </a:rPr>
              <a:t> </a:t>
            </a:r>
            <a:r>
              <a:rPr lang="en-US" altLang="zh-TW" sz="1400" dirty="0">
                <a:solidFill>
                  <a:srgbClr val="F2F200"/>
                </a:solidFill>
                <a:latin typeface="Courier New" panose="02070309020205020404" pitchFamily="49" charset="0"/>
              </a:rPr>
              <a:t>se</a:t>
            </a:r>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3EC79"/>
                </a:solidFill>
                <a:latin typeface="Courier New" panose="02070309020205020404" pitchFamily="49" charset="0"/>
              </a:rPr>
              <a:t>			</a:t>
            </a:r>
            <a:r>
              <a:rPr lang="en-US" altLang="zh-TW" sz="1400" dirty="0" err="1" smtClean="0">
                <a:solidFill>
                  <a:srgbClr val="F3EC79"/>
                </a:solidFill>
                <a:latin typeface="Courier New" panose="02070309020205020404" pitchFamily="49" charset="0"/>
              </a:rPr>
              <a:t>se</a:t>
            </a:r>
            <a:r>
              <a:rPr lang="en-US" altLang="zh-TW" sz="1400" dirty="0" err="1" smtClean="0">
                <a:solidFill>
                  <a:srgbClr val="E6E6FA"/>
                </a:solidFill>
                <a:latin typeface="Courier New" panose="02070309020205020404" pitchFamily="49" charset="0"/>
              </a:rPr>
              <a:t>.</a:t>
            </a:r>
            <a:r>
              <a:rPr lang="en-US" altLang="zh-TW" sz="1400" dirty="0" err="1" smtClean="0">
                <a:solidFill>
                  <a:srgbClr val="A7EC21"/>
                </a:solidFill>
                <a:latin typeface="Courier New" panose="02070309020205020404" pitchFamily="49" charset="0"/>
              </a:rPr>
              <a:t>printStackTrace</a:t>
            </a:r>
            <a:r>
              <a:rPr lang="en-US" altLang="zh-TW" sz="1400" dirty="0">
                <a:solidFill>
                  <a:srgbClr val="F9FAF4"/>
                </a:solidFill>
                <a:latin typeface="Courier New" panose="02070309020205020404" pitchFamily="49" charset="0"/>
              </a:rPr>
              <a:t>()</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F9FAF4"/>
                </a:solidFill>
                <a:latin typeface="Courier New" panose="02070309020205020404" pitchFamily="49" charset="0"/>
              </a:rPr>
              <a:t>	}</a:t>
            </a:r>
            <a:endParaRPr lang="en-US" altLang="zh-TW" sz="1400" dirty="0">
              <a:solidFill>
                <a:srgbClr val="CCCCCC"/>
              </a:solidFill>
              <a:latin typeface="Courier New" panose="02070309020205020404" pitchFamily="49" charset="0"/>
            </a:endParaRPr>
          </a:p>
          <a:p>
            <a:r>
              <a:rPr lang="en-US" altLang="zh-TW" sz="1400" dirty="0" smtClean="0">
                <a:solidFill>
                  <a:srgbClr val="CC6C1D"/>
                </a:solidFill>
                <a:latin typeface="Courier New" panose="02070309020205020404" pitchFamily="49" charset="0"/>
              </a:rPr>
              <a:t>	return</a:t>
            </a:r>
            <a:r>
              <a:rPr lang="en-US" altLang="zh-TW" sz="1400" dirty="0" smtClean="0">
                <a:solidFill>
                  <a:srgbClr val="D9E8F7"/>
                </a:solidFill>
                <a:latin typeface="Courier New" panose="02070309020205020404" pitchFamily="49" charset="0"/>
              </a:rPr>
              <a:t> </a:t>
            </a:r>
            <a:r>
              <a:rPr lang="en-US" altLang="zh-TW" sz="1400" dirty="0">
                <a:solidFill>
                  <a:srgbClr val="CC6C1D"/>
                </a:solidFill>
                <a:latin typeface="Courier New" panose="02070309020205020404" pitchFamily="49" charset="0"/>
              </a:rPr>
              <a:t>false</a:t>
            </a:r>
            <a:r>
              <a:rPr lang="en-US" altLang="zh-TW" sz="1400" dirty="0">
                <a:solidFill>
                  <a:srgbClr val="E6E6FA"/>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a:p>
            <a:r>
              <a:rPr lang="en-US" altLang="zh-TW" sz="1400" dirty="0">
                <a:solidFill>
                  <a:srgbClr val="F9FAF4"/>
                </a:solidFill>
                <a:latin typeface="Courier New" panose="02070309020205020404" pitchFamily="49" charset="0"/>
              </a:rPr>
              <a:t>}</a:t>
            </a:r>
            <a:endParaRPr lang="en-US" altLang="zh-TW" sz="1400" dirty="0">
              <a:solidFill>
                <a:srgbClr val="CCCCCC"/>
              </a:solidFill>
              <a:latin typeface="Courier New" panose="02070309020205020404" pitchFamily="49" charset="0"/>
            </a:endParaRPr>
          </a:p>
        </p:txBody>
      </p:sp>
    </p:spTree>
    <p:extLst>
      <p:ext uri="{BB962C8B-B14F-4D97-AF65-F5344CB8AC3E}">
        <p14:creationId xmlns:p14="http://schemas.microsoft.com/office/powerpoint/2010/main" val="28551764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主程式的部分</a:t>
            </a:r>
            <a:endParaRPr lang="zh-TW" altLang="en-US" dirty="0"/>
          </a:p>
        </p:txBody>
      </p:sp>
      <p:sp>
        <p:nvSpPr>
          <p:cNvPr id="3" name="矩形 2"/>
          <p:cNvSpPr/>
          <p:nvPr/>
        </p:nvSpPr>
        <p:spPr>
          <a:xfrm>
            <a:off x="775853" y="1684493"/>
            <a:ext cx="11065165" cy="4770537"/>
          </a:xfrm>
          <a:prstGeom prst="rect">
            <a:avLst/>
          </a:prstGeom>
          <a:solidFill>
            <a:schemeClr val="tx1">
              <a:lumMod val="95000"/>
              <a:lumOff val="5000"/>
            </a:schemeClr>
          </a:solidFill>
        </p:spPr>
        <p:txBody>
          <a:bodyPr wrap="square">
            <a:spAutoFit/>
          </a:bodyPr>
          <a:lstStyle/>
          <a:p>
            <a:r>
              <a:rPr lang="en-US" altLang="zh-TW" sz="1600" dirty="0">
                <a:solidFill>
                  <a:srgbClr val="CC6C1D"/>
                </a:solidFill>
                <a:latin typeface="Courier New" panose="02070309020205020404" pitchFamily="49" charset="0"/>
              </a:rPr>
              <a:t>public</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class</a:t>
            </a:r>
            <a:r>
              <a:rPr lang="en-US" altLang="zh-TW" sz="1600" dirty="0">
                <a:solidFill>
                  <a:srgbClr val="D9E8F7"/>
                </a:solidFill>
                <a:latin typeface="Courier New" panose="02070309020205020404" pitchFamily="49" charset="0"/>
              </a:rPr>
              <a:t> </a:t>
            </a:r>
            <a:r>
              <a:rPr lang="en-US" altLang="zh-TW" sz="1600" dirty="0">
                <a:solidFill>
                  <a:srgbClr val="1290C3"/>
                </a:solidFill>
                <a:latin typeface="Courier New" panose="02070309020205020404" pitchFamily="49" charset="0"/>
              </a:rPr>
              <a:t>Prac0607JDBCTest</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public</a:t>
            </a:r>
            <a:r>
              <a:rPr lang="en-US" altLang="zh-TW" sz="1600" dirty="0" smtClean="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static</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void</a:t>
            </a:r>
            <a:r>
              <a:rPr lang="en-US" altLang="zh-TW" sz="1600" dirty="0">
                <a:solidFill>
                  <a:srgbClr val="D9E8F7"/>
                </a:solidFill>
                <a:latin typeface="Courier New" panose="02070309020205020404" pitchFamily="49" charset="0"/>
              </a:rPr>
              <a:t> </a:t>
            </a:r>
            <a:r>
              <a:rPr lang="en-US" altLang="zh-TW" sz="1600" dirty="0">
                <a:solidFill>
                  <a:srgbClr val="1EB540"/>
                </a:solidFill>
                <a:latin typeface="Courier New" panose="02070309020205020404" pitchFamily="49" charset="0"/>
              </a:rPr>
              <a:t>main</a:t>
            </a:r>
            <a:r>
              <a:rPr lang="en-US" altLang="zh-TW" sz="1600" dirty="0">
                <a:solidFill>
                  <a:srgbClr val="F9FAF4"/>
                </a:solidFill>
                <a:latin typeface="Courier New" panose="02070309020205020404" pitchFamily="49" charset="0"/>
              </a:rPr>
              <a:t>(</a:t>
            </a:r>
            <a:r>
              <a:rPr lang="en-US" altLang="zh-TW" sz="1600" dirty="0">
                <a:solidFill>
                  <a:srgbClr val="1290C3"/>
                </a:solidFill>
                <a:latin typeface="Courier New" panose="02070309020205020404" pitchFamily="49" charset="0"/>
              </a:rPr>
              <a:t>String</a:t>
            </a:r>
            <a:r>
              <a:rPr lang="en-US" altLang="zh-TW" sz="1600" dirty="0">
                <a:solidFill>
                  <a:srgbClr val="F9FAF4"/>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err="1">
                <a:solidFill>
                  <a:srgbClr val="79ABFF"/>
                </a:solidFill>
                <a:latin typeface="Courier New" panose="02070309020205020404" pitchFamily="49" charset="0"/>
              </a:rPr>
              <a:t>args</a:t>
            </a:r>
            <a:r>
              <a:rPr lang="en-US" altLang="zh-TW" sz="1600" dirty="0">
                <a:solidFill>
                  <a:srgbClr val="F9FAF4"/>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808080"/>
                </a:solidFill>
                <a:latin typeface="Courier New" panose="02070309020205020404" pitchFamily="49" charset="0"/>
              </a:rPr>
              <a:t>		// </a:t>
            </a:r>
            <a:r>
              <a:rPr lang="en-US" altLang="zh-TW" sz="1600" b="1" dirty="0">
                <a:solidFill>
                  <a:srgbClr val="9A8C7C"/>
                </a:solidFill>
                <a:latin typeface="Courier New" panose="02070309020205020404" pitchFamily="49" charset="0"/>
              </a:rPr>
              <a:t>TODO</a:t>
            </a:r>
            <a:r>
              <a:rPr lang="en-US" altLang="zh-TW" sz="1600" dirty="0">
                <a:solidFill>
                  <a:srgbClr val="808080"/>
                </a:solidFill>
                <a:latin typeface="Courier New" panose="02070309020205020404" pitchFamily="49" charset="0"/>
              </a:rPr>
              <a:t> Auto-generated method stub</a:t>
            </a:r>
            <a:endParaRPr lang="en-US" altLang="zh-TW" sz="1600" dirty="0">
              <a:solidFill>
                <a:srgbClr val="CCCCCC"/>
              </a:solidFill>
              <a:latin typeface="Courier New" panose="02070309020205020404" pitchFamily="49" charset="0"/>
            </a:endParaRPr>
          </a:p>
          <a:p>
            <a:r>
              <a:rPr lang="en-US" altLang="zh-TW" sz="1600" dirty="0" smtClean="0">
                <a:solidFill>
                  <a:srgbClr val="1290C3"/>
                </a:solidFill>
                <a:latin typeface="Courier New" panose="02070309020205020404" pitchFamily="49" charset="0"/>
              </a:rPr>
              <a:t>		</a:t>
            </a:r>
            <a:r>
              <a:rPr lang="en-US" altLang="zh-TW" sz="1600" dirty="0" err="1" smtClean="0">
                <a:solidFill>
                  <a:srgbClr val="1290C3"/>
                </a:solidFill>
                <a:latin typeface="Courier New" panose="02070309020205020404" pitchFamily="49" charset="0"/>
              </a:rPr>
              <a:t>MyDataBase_Model</a:t>
            </a:r>
            <a:r>
              <a:rPr lang="en-US" altLang="zh-TW" sz="1600" dirty="0" smtClean="0">
                <a:solidFill>
                  <a:srgbClr val="D9E8F7"/>
                </a:solidFill>
                <a:latin typeface="Courier New" panose="02070309020205020404" pitchFamily="49" charset="0"/>
              </a:rPr>
              <a:t> </a:t>
            </a:r>
            <a:r>
              <a:rPr lang="en-US" altLang="zh-TW" sz="1600" dirty="0" err="1">
                <a:solidFill>
                  <a:srgbClr val="F2F200"/>
                </a:solidFill>
                <a:latin typeface="Courier New" panose="02070309020205020404" pitchFamily="49" charset="0"/>
              </a:rPr>
              <a:t>mdb</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new</a:t>
            </a:r>
            <a:r>
              <a:rPr lang="en-US" altLang="zh-TW" sz="1600" dirty="0">
                <a:solidFill>
                  <a:srgbClr val="D9E8F7"/>
                </a:solidFill>
                <a:latin typeface="Courier New" panose="02070309020205020404" pitchFamily="49" charset="0"/>
              </a:rPr>
              <a:t> </a:t>
            </a:r>
            <a:r>
              <a:rPr lang="en-US" altLang="zh-TW" sz="1600" dirty="0" err="1">
                <a:solidFill>
                  <a:srgbClr val="A7EC21"/>
                </a:solidFill>
                <a:latin typeface="Courier New" panose="02070309020205020404" pitchFamily="49" charset="0"/>
              </a:rPr>
              <a:t>MyDataBase_Model</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1290C3"/>
                </a:solidFill>
                <a:latin typeface="Courier New" panose="02070309020205020404" pitchFamily="49" charset="0"/>
              </a:rPr>
              <a:t>		</a:t>
            </a:r>
            <a:r>
              <a:rPr lang="en-US" altLang="zh-TW" sz="1600" dirty="0" err="1" smtClean="0">
                <a:solidFill>
                  <a:srgbClr val="1290C3"/>
                </a:solidFill>
                <a:latin typeface="Courier New" panose="02070309020205020404" pitchFamily="49" charset="0"/>
              </a:rPr>
              <a:t>ArrayList</a:t>
            </a:r>
            <a:r>
              <a:rPr lang="en-US" altLang="zh-TW" sz="1600" dirty="0" smtClean="0">
                <a:solidFill>
                  <a:srgbClr val="E6E6FA"/>
                </a:solidFill>
                <a:latin typeface="Courier New" panose="02070309020205020404" pitchFamily="49" charset="0"/>
              </a:rPr>
              <a:t>&lt;</a:t>
            </a:r>
            <a:r>
              <a:rPr lang="en-US" altLang="zh-TW" sz="1600" dirty="0" smtClean="0">
                <a:solidFill>
                  <a:srgbClr val="B166DA"/>
                </a:solidFill>
                <a:latin typeface="Courier New" panose="02070309020205020404" pitchFamily="49" charset="0"/>
              </a:rPr>
              <a:t>Student</a:t>
            </a:r>
            <a:r>
              <a:rPr lang="en-US" altLang="zh-TW" sz="1600" dirty="0">
                <a:solidFill>
                  <a:srgbClr val="E6E6FA"/>
                </a:solidFill>
                <a:latin typeface="Courier New" panose="02070309020205020404" pitchFamily="49" charset="0"/>
              </a:rPr>
              <a:t>&gt;</a:t>
            </a:r>
            <a:r>
              <a:rPr lang="en-US" altLang="zh-TW" sz="1600" dirty="0">
                <a:solidFill>
                  <a:srgbClr val="D9E8F7"/>
                </a:solidFill>
                <a:latin typeface="Courier New" panose="02070309020205020404" pitchFamily="49" charset="0"/>
              </a:rPr>
              <a:t> </a:t>
            </a:r>
            <a:r>
              <a:rPr lang="en-US" altLang="zh-TW" sz="1600" dirty="0" err="1">
                <a:solidFill>
                  <a:srgbClr val="F2F200"/>
                </a:solidFill>
                <a:latin typeface="Courier New" panose="02070309020205020404" pitchFamily="49" charset="0"/>
              </a:rPr>
              <a:t>sList</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null</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mdb</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setURL</a:t>
            </a:r>
            <a:r>
              <a:rPr lang="en-US" altLang="zh-TW" sz="1600" dirty="0">
                <a:solidFill>
                  <a:srgbClr val="F9FAF4"/>
                </a:solidFill>
                <a:latin typeface="Courier New" panose="02070309020205020404" pitchFamily="49" charset="0"/>
              </a:rPr>
              <a:t>(</a:t>
            </a:r>
            <a:r>
              <a:rPr lang="en-US" altLang="zh-TW" sz="1600" dirty="0">
                <a:solidFill>
                  <a:srgbClr val="17C6A3"/>
                </a:solidFill>
                <a:latin typeface="Courier New" panose="02070309020205020404" pitchFamily="49" charset="0"/>
              </a:rPr>
              <a:t>"</a:t>
            </a:r>
            <a:r>
              <a:rPr lang="en-US" altLang="zh-TW" sz="1600" dirty="0" err="1">
                <a:solidFill>
                  <a:srgbClr val="17C6A3"/>
                </a:solidFill>
                <a:latin typeface="Courier New" panose="02070309020205020404" pitchFamily="49" charset="0"/>
              </a:rPr>
              <a:t>jdbc:mysql</a:t>
            </a:r>
            <a:r>
              <a:rPr lang="en-US" altLang="zh-TW" sz="1600" dirty="0">
                <a:solidFill>
                  <a:srgbClr val="17C6A3"/>
                </a:solidFill>
                <a:latin typeface="Courier New" panose="02070309020205020404" pitchFamily="49" charset="0"/>
              </a:rPr>
              <a:t>://localhost:3306/</a:t>
            </a:r>
            <a:r>
              <a:rPr lang="en-US" altLang="zh-TW" sz="1600" dirty="0" err="1">
                <a:solidFill>
                  <a:srgbClr val="17C6A3"/>
                </a:solidFill>
                <a:latin typeface="Courier New" panose="02070309020205020404" pitchFamily="49" charset="0"/>
              </a:rPr>
              <a:t>testdb?serverTimzone</a:t>
            </a:r>
            <a:r>
              <a:rPr lang="en-US" altLang="zh-TW" sz="1600" dirty="0">
                <a:solidFill>
                  <a:srgbClr val="17C6A3"/>
                </a:solidFill>
                <a:latin typeface="Courier New" panose="02070309020205020404" pitchFamily="49" charset="0"/>
              </a:rPr>
              <a:t>=Asia/Taipei"</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sList</a:t>
            </a:r>
            <a:r>
              <a:rPr lang="en-US" altLang="zh-TW" sz="1600" dirty="0" smtClean="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err="1">
                <a:solidFill>
                  <a:srgbClr val="F3EC79"/>
                </a:solidFill>
                <a:latin typeface="Courier New" panose="02070309020205020404" pitchFamily="49" charset="0"/>
              </a:rPr>
              <a:t>mdb</a:t>
            </a:r>
            <a:r>
              <a:rPr lang="en-US" altLang="zh-TW" sz="1600" dirty="0" err="1">
                <a:solidFill>
                  <a:srgbClr val="E6E6FA"/>
                </a:solidFill>
                <a:latin typeface="Courier New" panose="02070309020205020404" pitchFamily="49" charset="0"/>
              </a:rPr>
              <a:t>.</a:t>
            </a:r>
            <a:r>
              <a:rPr lang="en-US" altLang="zh-TW" sz="1600" dirty="0" err="1">
                <a:solidFill>
                  <a:srgbClr val="A7EC21"/>
                </a:solidFill>
                <a:latin typeface="Courier New" panose="02070309020205020404" pitchFamily="49" charset="0"/>
              </a:rPr>
              <a:t>DumpAll</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for</a:t>
            </a:r>
            <a:r>
              <a:rPr lang="en-US" altLang="zh-TW" sz="1600" dirty="0" smtClean="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r>
              <a:rPr lang="en-US" altLang="zh-TW" sz="1600" dirty="0">
                <a:solidFill>
                  <a:srgbClr val="1290C3"/>
                </a:solidFill>
                <a:latin typeface="Courier New" panose="02070309020205020404" pitchFamily="49" charset="0"/>
              </a:rPr>
              <a:t>Student</a:t>
            </a:r>
            <a:r>
              <a:rPr lang="en-US" altLang="zh-TW" sz="1600" dirty="0">
                <a:solidFill>
                  <a:srgbClr val="D9E8F7"/>
                </a:solidFill>
                <a:latin typeface="Courier New" panose="02070309020205020404" pitchFamily="49" charset="0"/>
              </a:rPr>
              <a:t> </a:t>
            </a:r>
            <a:r>
              <a:rPr lang="en-US" altLang="zh-TW" sz="1600" dirty="0">
                <a:solidFill>
                  <a:srgbClr val="F2F200"/>
                </a:solidFill>
                <a:latin typeface="Courier New" panose="02070309020205020404" pitchFamily="49" charset="0"/>
              </a:rPr>
              <a:t>s</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err="1">
                <a:solidFill>
                  <a:srgbClr val="F3EC79"/>
                </a:solidFill>
                <a:latin typeface="Courier New" panose="02070309020205020404" pitchFamily="49" charset="0"/>
              </a:rPr>
              <a:t>sList</a:t>
            </a:r>
            <a:r>
              <a:rPr lang="en-US" altLang="zh-TW" sz="1600" dirty="0">
                <a:solidFill>
                  <a:srgbClr val="F9FAF4"/>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s</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show</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1290C3"/>
                </a:solidFill>
                <a:latin typeface="Courier New" panose="02070309020205020404" pitchFamily="49" charset="0"/>
              </a:rPr>
              <a:t>		Student</a:t>
            </a:r>
            <a:r>
              <a:rPr lang="en-US" altLang="zh-TW" sz="1600" dirty="0" smtClean="0">
                <a:solidFill>
                  <a:srgbClr val="D9E8F7"/>
                </a:solidFill>
                <a:latin typeface="Courier New" panose="02070309020205020404" pitchFamily="49" charset="0"/>
              </a:rPr>
              <a:t> </a:t>
            </a:r>
            <a:r>
              <a:rPr lang="en-US" altLang="zh-TW" sz="1600" dirty="0" err="1">
                <a:solidFill>
                  <a:srgbClr val="F2F200"/>
                </a:solidFill>
                <a:latin typeface="Courier New" panose="02070309020205020404" pitchFamily="49" charset="0"/>
              </a:rPr>
              <a:t>newStudent</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CC6C1D"/>
                </a:solidFill>
                <a:latin typeface="Courier New" panose="02070309020205020404" pitchFamily="49" charset="0"/>
              </a:rPr>
              <a:t>new</a:t>
            </a:r>
            <a:r>
              <a:rPr lang="en-US" altLang="zh-TW" sz="1600" dirty="0">
                <a:solidFill>
                  <a:srgbClr val="D9E8F7"/>
                </a:solidFill>
                <a:latin typeface="Courier New" panose="02070309020205020404" pitchFamily="49" charset="0"/>
              </a:rPr>
              <a:t> </a:t>
            </a:r>
            <a:r>
              <a:rPr lang="en-US" altLang="zh-TW" sz="1600" dirty="0">
                <a:solidFill>
                  <a:srgbClr val="A7EC21"/>
                </a:solidFill>
                <a:latin typeface="Courier New" panose="02070309020205020404" pitchFamily="49" charset="0"/>
              </a:rPr>
              <a:t>Student</a:t>
            </a:r>
            <a:r>
              <a:rPr lang="en-US" altLang="zh-TW" sz="1600" dirty="0">
                <a:solidFill>
                  <a:srgbClr val="F9FAF4"/>
                </a:solidFill>
                <a:latin typeface="Courier New" panose="02070309020205020404" pitchFamily="49" charset="0"/>
              </a:rPr>
              <a:t>(</a:t>
            </a:r>
            <a:r>
              <a:rPr lang="en-US" altLang="zh-TW" sz="1600" dirty="0">
                <a:solidFill>
                  <a:srgbClr val="6897BB"/>
                </a:solidFill>
                <a:latin typeface="Courier New" panose="02070309020205020404" pitchFamily="49" charset="0"/>
              </a:rPr>
              <a:t>168</a:t>
            </a:r>
            <a:r>
              <a:rPr lang="en-US" altLang="zh-TW" sz="1600" dirty="0">
                <a:solidFill>
                  <a:srgbClr val="E6E6FA"/>
                </a:solidFill>
                <a:latin typeface="Courier New" panose="02070309020205020404" pitchFamily="49" charset="0"/>
              </a:rPr>
              <a:t>,</a:t>
            </a:r>
            <a:r>
              <a:rPr lang="en-US" altLang="zh-TW" sz="1600" dirty="0">
                <a:solidFill>
                  <a:srgbClr val="17C6A3"/>
                </a:solidFill>
                <a:latin typeface="Courier New" panose="02070309020205020404" pitchFamily="49" charset="0"/>
              </a:rPr>
              <a:t>"</a:t>
            </a:r>
            <a:r>
              <a:rPr lang="zh-TW" altLang="en-US" sz="1600" dirty="0">
                <a:solidFill>
                  <a:srgbClr val="17C6A3"/>
                </a:solidFill>
                <a:latin typeface="Courier New" panose="02070309020205020404" pitchFamily="49" charset="0"/>
              </a:rPr>
              <a:t>大帥哥</a:t>
            </a:r>
            <a:r>
              <a:rPr lang="en-US" altLang="zh-TW" sz="1600" dirty="0">
                <a:solidFill>
                  <a:srgbClr val="17C6A3"/>
                </a:solidFill>
                <a:latin typeface="Courier New" panose="02070309020205020404" pitchFamily="49" charset="0"/>
              </a:rPr>
              <a:t>"</a:t>
            </a:r>
            <a:r>
              <a:rPr lang="en-US" altLang="zh-TW" sz="1600" dirty="0">
                <a:solidFill>
                  <a:srgbClr val="E6E6FA"/>
                </a:solidFill>
                <a:latin typeface="Courier New" panose="02070309020205020404" pitchFamily="49" charset="0"/>
              </a:rPr>
              <a:t>,</a:t>
            </a:r>
            <a:r>
              <a:rPr lang="en-US" altLang="zh-TW" sz="1600" dirty="0">
                <a:solidFill>
                  <a:srgbClr val="17C6A3"/>
                </a:solidFill>
                <a:latin typeface="Courier New" panose="02070309020205020404" pitchFamily="49" charset="0"/>
              </a:rPr>
              <a:t>"</a:t>
            </a:r>
            <a:r>
              <a:rPr lang="zh-TW" altLang="en-US" sz="1600" dirty="0">
                <a:solidFill>
                  <a:srgbClr val="17C6A3"/>
                </a:solidFill>
                <a:latin typeface="Courier New" panose="02070309020205020404" pitchFamily="49" charset="0"/>
              </a:rPr>
              <a:t>台北市</a:t>
            </a:r>
            <a:r>
              <a:rPr lang="en-US" altLang="zh-TW" sz="1600" dirty="0">
                <a:solidFill>
                  <a:srgbClr val="17C6A3"/>
                </a:solidFill>
                <a:latin typeface="Courier New" panose="02070309020205020404" pitchFamily="49" charset="0"/>
              </a:rPr>
              <a:t>"</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zh-TW" altLang="en-US"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mdb</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insert</a:t>
            </a:r>
            <a:r>
              <a:rPr lang="en-US" altLang="zh-TW" sz="1600" dirty="0" smtClean="0">
                <a:solidFill>
                  <a:srgbClr val="F9FAF4"/>
                </a:solidFill>
                <a:latin typeface="Courier New" panose="02070309020205020404" pitchFamily="49" charset="0"/>
              </a:rPr>
              <a:t>(</a:t>
            </a:r>
            <a:r>
              <a:rPr lang="en-US" altLang="zh-TW" sz="1600" dirty="0" err="1" smtClean="0">
                <a:solidFill>
                  <a:srgbClr val="F3EC79"/>
                </a:solidFill>
                <a:latin typeface="Courier New" panose="02070309020205020404" pitchFamily="49" charset="0"/>
              </a:rPr>
              <a:t>newStudent</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1290C3"/>
                </a:solidFill>
                <a:latin typeface="Courier New" panose="02070309020205020404" pitchFamily="49" charset="0"/>
              </a:rPr>
              <a:t>		</a:t>
            </a:r>
            <a:r>
              <a:rPr lang="en-US" altLang="zh-TW" sz="1600" dirty="0" err="1" smtClean="0">
                <a:solidFill>
                  <a:srgbClr val="1290C3"/>
                </a:solidFill>
                <a:latin typeface="Courier New" panose="02070309020205020404" pitchFamily="49" charset="0"/>
              </a:rPr>
              <a:t>System</a:t>
            </a:r>
            <a:r>
              <a:rPr lang="en-US" altLang="zh-TW" sz="1600" dirty="0" err="1" smtClean="0">
                <a:solidFill>
                  <a:srgbClr val="E6E6FA"/>
                </a:solidFill>
                <a:latin typeface="Courier New" panose="02070309020205020404" pitchFamily="49" charset="0"/>
              </a:rPr>
              <a:t>.</a:t>
            </a:r>
            <a:r>
              <a:rPr lang="en-US" altLang="zh-TW" sz="1600" b="1" i="1" dirty="0" err="1" smtClean="0">
                <a:solidFill>
                  <a:srgbClr val="8DDAF8"/>
                </a:solidFill>
                <a:latin typeface="Courier New" panose="02070309020205020404" pitchFamily="49" charset="0"/>
              </a:rPr>
              <a:t>out</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println</a:t>
            </a:r>
            <a:r>
              <a:rPr lang="en-US" altLang="zh-TW" sz="1600" dirty="0">
                <a:solidFill>
                  <a:srgbClr val="F9FAF4"/>
                </a:solidFill>
                <a:latin typeface="Courier New" panose="02070309020205020404" pitchFamily="49" charset="0"/>
              </a:rPr>
              <a:t>(</a:t>
            </a:r>
            <a:r>
              <a:rPr lang="en-US" altLang="zh-TW" sz="1600" dirty="0">
                <a:solidFill>
                  <a:srgbClr val="17C6A3"/>
                </a:solidFill>
                <a:latin typeface="Courier New" panose="02070309020205020404" pitchFamily="49" charset="0"/>
              </a:rPr>
              <a:t>"========================================="</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sList</a:t>
            </a:r>
            <a:r>
              <a:rPr lang="en-US" altLang="zh-TW" sz="1600" dirty="0" smtClean="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err="1">
                <a:solidFill>
                  <a:srgbClr val="F3EC79"/>
                </a:solidFill>
                <a:latin typeface="Courier New" panose="02070309020205020404" pitchFamily="49" charset="0"/>
              </a:rPr>
              <a:t>mdb</a:t>
            </a:r>
            <a:r>
              <a:rPr lang="en-US" altLang="zh-TW" sz="1600" dirty="0" err="1">
                <a:solidFill>
                  <a:srgbClr val="E6E6FA"/>
                </a:solidFill>
                <a:latin typeface="Courier New" panose="02070309020205020404" pitchFamily="49" charset="0"/>
              </a:rPr>
              <a:t>.</a:t>
            </a:r>
            <a:r>
              <a:rPr lang="en-US" altLang="zh-TW" sz="1600" dirty="0" err="1">
                <a:solidFill>
                  <a:srgbClr val="A7EC21"/>
                </a:solidFill>
                <a:latin typeface="Courier New" panose="02070309020205020404" pitchFamily="49" charset="0"/>
              </a:rPr>
              <a:t>DumpAll</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CC6C1D"/>
                </a:solidFill>
                <a:latin typeface="Courier New" panose="02070309020205020404" pitchFamily="49" charset="0"/>
              </a:rPr>
              <a:t>		for</a:t>
            </a:r>
            <a:r>
              <a:rPr lang="en-US" altLang="zh-TW" sz="1600" dirty="0" smtClean="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r>
              <a:rPr lang="en-US" altLang="zh-TW" sz="1600" dirty="0">
                <a:solidFill>
                  <a:srgbClr val="1290C3"/>
                </a:solidFill>
                <a:latin typeface="Courier New" panose="02070309020205020404" pitchFamily="49" charset="0"/>
              </a:rPr>
              <a:t>Student</a:t>
            </a:r>
            <a:r>
              <a:rPr lang="en-US" altLang="zh-TW" sz="1600" dirty="0">
                <a:solidFill>
                  <a:srgbClr val="D9E8F7"/>
                </a:solidFill>
                <a:latin typeface="Courier New" panose="02070309020205020404" pitchFamily="49" charset="0"/>
              </a:rPr>
              <a:t> </a:t>
            </a:r>
            <a:r>
              <a:rPr lang="en-US" altLang="zh-TW" sz="1600" dirty="0">
                <a:solidFill>
                  <a:srgbClr val="F2F200"/>
                </a:solidFill>
                <a:latin typeface="Courier New" panose="02070309020205020404" pitchFamily="49" charset="0"/>
              </a:rPr>
              <a:t>s</a:t>
            </a:r>
            <a:r>
              <a:rPr lang="en-US" altLang="zh-TW" sz="1600" dirty="0">
                <a:solidFill>
                  <a:srgbClr val="D9E8F7"/>
                </a:solidFill>
                <a:latin typeface="Courier New" panose="02070309020205020404" pitchFamily="49" charset="0"/>
              </a:rPr>
              <a:t> </a:t>
            </a:r>
            <a:r>
              <a:rPr lang="en-US" altLang="zh-TW" sz="1600" dirty="0">
                <a:solidFill>
                  <a:srgbClr val="E6E6FA"/>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err="1">
                <a:solidFill>
                  <a:srgbClr val="F3EC79"/>
                </a:solidFill>
                <a:latin typeface="Courier New" panose="02070309020205020404" pitchFamily="49" charset="0"/>
              </a:rPr>
              <a:t>sList</a:t>
            </a:r>
            <a:r>
              <a:rPr lang="en-US" altLang="zh-TW" sz="1600" dirty="0">
                <a:solidFill>
                  <a:srgbClr val="F9FAF4"/>
                </a:solidFill>
                <a:latin typeface="Courier New" panose="02070309020205020404" pitchFamily="49" charset="0"/>
              </a:rPr>
              <a:t>)</a:t>
            </a:r>
            <a:r>
              <a:rPr lang="en-US" altLang="zh-TW" sz="1600" dirty="0">
                <a:solidFill>
                  <a:srgbClr val="D9E8F7"/>
                </a:solidFill>
                <a:latin typeface="Courier New" panose="02070309020205020404" pitchFamily="49" charset="0"/>
              </a:rPr>
              <a:t> </a:t>
            </a:r>
            <a:r>
              <a:rPr lang="en-US" altLang="zh-TW" sz="1600" dirty="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3EC79"/>
                </a:solidFill>
                <a:latin typeface="Courier New" panose="02070309020205020404" pitchFamily="49" charset="0"/>
              </a:rPr>
              <a:t>			</a:t>
            </a:r>
            <a:r>
              <a:rPr lang="en-US" altLang="zh-TW" sz="1600" dirty="0" err="1" smtClean="0">
                <a:solidFill>
                  <a:srgbClr val="F3EC79"/>
                </a:solidFill>
                <a:latin typeface="Courier New" panose="02070309020205020404" pitchFamily="49" charset="0"/>
              </a:rPr>
              <a:t>s</a:t>
            </a:r>
            <a:r>
              <a:rPr lang="en-US" altLang="zh-TW" sz="1600" dirty="0" err="1" smtClean="0">
                <a:solidFill>
                  <a:srgbClr val="E6E6FA"/>
                </a:solidFill>
                <a:latin typeface="Courier New" panose="02070309020205020404" pitchFamily="49" charset="0"/>
              </a:rPr>
              <a:t>.</a:t>
            </a:r>
            <a:r>
              <a:rPr lang="en-US" altLang="zh-TW" sz="1600" dirty="0" err="1" smtClean="0">
                <a:solidFill>
                  <a:srgbClr val="A7EC21"/>
                </a:solidFill>
                <a:latin typeface="Courier New" panose="02070309020205020404" pitchFamily="49" charset="0"/>
              </a:rPr>
              <a:t>show</a:t>
            </a:r>
            <a:r>
              <a:rPr lang="en-US" altLang="zh-TW" sz="1600" dirty="0">
                <a:solidFill>
                  <a:srgbClr val="F9FAF4"/>
                </a:solidFill>
                <a:latin typeface="Courier New" panose="02070309020205020404" pitchFamily="49" charset="0"/>
              </a:rPr>
              <a:t>()</a:t>
            </a:r>
            <a:r>
              <a:rPr lang="en-US" altLang="zh-TW" sz="1600" dirty="0">
                <a:solidFill>
                  <a:srgbClr val="E6E6FA"/>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	}</a:t>
            </a:r>
            <a:endParaRPr lang="en-US" altLang="zh-TW" sz="1600" dirty="0">
              <a:solidFill>
                <a:srgbClr val="CCCCCC"/>
              </a:solidFill>
              <a:latin typeface="Courier New" panose="02070309020205020404" pitchFamily="49" charset="0"/>
            </a:endParaRPr>
          </a:p>
          <a:p>
            <a:r>
              <a:rPr lang="en-US" altLang="zh-TW" sz="1600" dirty="0" smtClean="0">
                <a:solidFill>
                  <a:srgbClr val="F9FAF4"/>
                </a:solidFill>
                <a:latin typeface="Courier New" panose="02070309020205020404" pitchFamily="49" charset="0"/>
              </a:rPr>
              <a:t>}</a:t>
            </a:r>
            <a:endParaRPr lang="en-US" altLang="zh-TW" sz="1600" dirty="0">
              <a:solidFill>
                <a:srgbClr val="CCCCCC"/>
              </a:solidFill>
              <a:latin typeface="Courier New" panose="02070309020205020404" pitchFamily="49" charset="0"/>
            </a:endParaRPr>
          </a:p>
        </p:txBody>
      </p:sp>
    </p:spTree>
    <p:extLst>
      <p:ext uri="{BB962C8B-B14F-4D97-AF65-F5344CB8AC3E}">
        <p14:creationId xmlns:p14="http://schemas.microsoft.com/office/powerpoint/2010/main" val="2992576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執行結果</a:t>
            </a:r>
            <a:endParaRPr lang="zh-TW" altLang="en-US" dirty="0"/>
          </a:p>
        </p:txBody>
      </p:sp>
      <p:sp>
        <p:nvSpPr>
          <p:cNvPr id="3" name="矩形 2"/>
          <p:cNvSpPr/>
          <p:nvPr/>
        </p:nvSpPr>
        <p:spPr>
          <a:xfrm>
            <a:off x="914401" y="1794639"/>
            <a:ext cx="6096000" cy="2862322"/>
          </a:xfrm>
          <a:prstGeom prst="rect">
            <a:avLst/>
          </a:prstGeom>
          <a:solidFill>
            <a:schemeClr val="tx1">
              <a:lumMod val="85000"/>
              <a:lumOff val="15000"/>
            </a:schemeClr>
          </a:solidFill>
        </p:spPr>
        <p:txBody>
          <a:bodyPr>
            <a:spAutoFit/>
          </a:bodyPr>
          <a:lstStyle/>
          <a:p>
            <a:r>
              <a:rPr lang="en-US" altLang="zh-TW" dirty="0">
                <a:solidFill>
                  <a:srgbClr val="EBEBEB"/>
                </a:solidFill>
                <a:latin typeface="Consolas" panose="020B0609020204030204" pitchFamily="49" charset="0"/>
              </a:rPr>
              <a:t>1 Jack address=</a:t>
            </a:r>
            <a:r>
              <a:rPr lang="zh-TW" altLang="en-US" dirty="0">
                <a:solidFill>
                  <a:srgbClr val="EBEBEB"/>
                </a:solidFill>
                <a:latin typeface="Consolas" panose="020B0609020204030204" pitchFamily="49" charset="0"/>
              </a:rPr>
              <a:t>台中</a:t>
            </a:r>
            <a:endParaRPr lang="zh-TW" altLang="en-US" dirty="0">
              <a:solidFill>
                <a:srgbClr val="CCCCCC"/>
              </a:solidFill>
              <a:latin typeface="Consolas" panose="020B0609020204030204" pitchFamily="49" charset="0"/>
            </a:endParaRPr>
          </a:p>
          <a:p>
            <a:r>
              <a:rPr lang="en-US" altLang="zh-TW" dirty="0">
                <a:solidFill>
                  <a:srgbClr val="EBEBEB"/>
                </a:solidFill>
                <a:latin typeface="Consolas" panose="020B0609020204030204" pitchFamily="49" charset="0"/>
              </a:rPr>
              <a:t>2 Rose address=</a:t>
            </a:r>
            <a:r>
              <a:rPr lang="zh-TW" altLang="en-US" dirty="0">
                <a:solidFill>
                  <a:srgbClr val="EBEBEB"/>
                </a:solidFill>
                <a:latin typeface="Consolas" panose="020B0609020204030204" pitchFamily="49" charset="0"/>
              </a:rPr>
              <a:t>美國</a:t>
            </a:r>
            <a:endParaRPr lang="zh-TW" altLang="en-US" dirty="0">
              <a:solidFill>
                <a:srgbClr val="CCCCCC"/>
              </a:solidFill>
              <a:latin typeface="Consolas" panose="020B0609020204030204" pitchFamily="49" charset="0"/>
            </a:endParaRPr>
          </a:p>
          <a:p>
            <a:r>
              <a:rPr lang="en-US" altLang="zh-TW" dirty="0">
                <a:solidFill>
                  <a:srgbClr val="EBEBEB"/>
                </a:solidFill>
                <a:latin typeface="Consolas" panose="020B0609020204030204" pitchFamily="49" charset="0"/>
              </a:rPr>
              <a:t>3 John address=</a:t>
            </a:r>
            <a:r>
              <a:rPr lang="zh-TW" altLang="en-US" dirty="0">
                <a:solidFill>
                  <a:srgbClr val="EBEBEB"/>
                </a:solidFill>
                <a:latin typeface="Consolas" panose="020B0609020204030204" pitchFamily="49" charset="0"/>
              </a:rPr>
              <a:t>台南</a:t>
            </a:r>
            <a:endParaRPr lang="zh-TW" altLang="en-US" dirty="0">
              <a:solidFill>
                <a:srgbClr val="CCCCCC"/>
              </a:solidFill>
              <a:latin typeface="Consolas" panose="020B0609020204030204" pitchFamily="49" charset="0"/>
            </a:endParaRPr>
          </a:p>
          <a:p>
            <a:r>
              <a:rPr lang="en-US" altLang="zh-TW" dirty="0">
                <a:solidFill>
                  <a:srgbClr val="EBEBEB"/>
                </a:solidFill>
                <a:latin typeface="Consolas" panose="020B0609020204030204" pitchFamily="49" charset="0"/>
              </a:rPr>
              <a:t>4 Cathy address=</a:t>
            </a:r>
            <a:r>
              <a:rPr lang="zh-TW" altLang="en-US" dirty="0">
                <a:solidFill>
                  <a:srgbClr val="EBEBEB"/>
                </a:solidFill>
                <a:latin typeface="Consolas" panose="020B0609020204030204" pitchFamily="49" charset="0"/>
              </a:rPr>
              <a:t>台中</a:t>
            </a:r>
            <a:endParaRPr lang="zh-TW" altLang="en-US" dirty="0">
              <a:solidFill>
                <a:srgbClr val="CCCCCC"/>
              </a:solidFill>
              <a:latin typeface="Consolas" panose="020B0609020204030204" pitchFamily="49" charset="0"/>
            </a:endParaRPr>
          </a:p>
          <a:p>
            <a:r>
              <a:rPr lang="en-US" altLang="zh-TW" dirty="0">
                <a:solidFill>
                  <a:srgbClr val="EBEBEB"/>
                </a:solidFill>
                <a:latin typeface="Consolas" panose="020B0609020204030204" pitchFamily="49" charset="0"/>
              </a:rPr>
              <a:t>=========================================</a:t>
            </a:r>
            <a:endParaRPr lang="zh-TW" altLang="en-US" dirty="0">
              <a:solidFill>
                <a:srgbClr val="CCCCCC"/>
              </a:solidFill>
              <a:latin typeface="Consolas" panose="020B0609020204030204" pitchFamily="49" charset="0"/>
            </a:endParaRPr>
          </a:p>
          <a:p>
            <a:r>
              <a:rPr lang="en-US" altLang="zh-TW" dirty="0">
                <a:solidFill>
                  <a:srgbClr val="EBEBEB"/>
                </a:solidFill>
                <a:latin typeface="Consolas" panose="020B0609020204030204" pitchFamily="49" charset="0"/>
              </a:rPr>
              <a:t>1 Jack address=</a:t>
            </a:r>
            <a:r>
              <a:rPr lang="zh-TW" altLang="en-US" dirty="0">
                <a:solidFill>
                  <a:srgbClr val="EBEBEB"/>
                </a:solidFill>
                <a:latin typeface="Consolas" panose="020B0609020204030204" pitchFamily="49" charset="0"/>
              </a:rPr>
              <a:t>台中</a:t>
            </a:r>
            <a:endParaRPr lang="zh-TW" altLang="en-US" dirty="0">
              <a:solidFill>
                <a:srgbClr val="CCCCCC"/>
              </a:solidFill>
              <a:latin typeface="Consolas" panose="020B0609020204030204" pitchFamily="49" charset="0"/>
            </a:endParaRPr>
          </a:p>
          <a:p>
            <a:r>
              <a:rPr lang="en-US" altLang="zh-TW" dirty="0">
                <a:solidFill>
                  <a:srgbClr val="EBEBEB"/>
                </a:solidFill>
                <a:latin typeface="Consolas" panose="020B0609020204030204" pitchFamily="49" charset="0"/>
              </a:rPr>
              <a:t>2 Rose address=</a:t>
            </a:r>
            <a:r>
              <a:rPr lang="zh-TW" altLang="en-US" dirty="0">
                <a:solidFill>
                  <a:srgbClr val="EBEBEB"/>
                </a:solidFill>
                <a:latin typeface="Consolas" panose="020B0609020204030204" pitchFamily="49" charset="0"/>
              </a:rPr>
              <a:t>美國</a:t>
            </a:r>
            <a:endParaRPr lang="zh-TW" altLang="en-US" dirty="0">
              <a:solidFill>
                <a:srgbClr val="CCCCCC"/>
              </a:solidFill>
              <a:latin typeface="Consolas" panose="020B0609020204030204" pitchFamily="49" charset="0"/>
            </a:endParaRPr>
          </a:p>
          <a:p>
            <a:r>
              <a:rPr lang="en-US" altLang="zh-TW" dirty="0">
                <a:solidFill>
                  <a:srgbClr val="EBEBEB"/>
                </a:solidFill>
                <a:latin typeface="Consolas" panose="020B0609020204030204" pitchFamily="49" charset="0"/>
              </a:rPr>
              <a:t>3 John address=</a:t>
            </a:r>
            <a:r>
              <a:rPr lang="zh-TW" altLang="en-US" dirty="0">
                <a:solidFill>
                  <a:srgbClr val="EBEBEB"/>
                </a:solidFill>
                <a:latin typeface="Consolas" panose="020B0609020204030204" pitchFamily="49" charset="0"/>
              </a:rPr>
              <a:t>台南</a:t>
            </a:r>
            <a:endParaRPr lang="zh-TW" altLang="en-US" dirty="0">
              <a:solidFill>
                <a:srgbClr val="CCCCCC"/>
              </a:solidFill>
              <a:latin typeface="Consolas" panose="020B0609020204030204" pitchFamily="49" charset="0"/>
            </a:endParaRPr>
          </a:p>
          <a:p>
            <a:r>
              <a:rPr lang="en-US" altLang="zh-TW" dirty="0">
                <a:solidFill>
                  <a:srgbClr val="EBEBEB"/>
                </a:solidFill>
                <a:latin typeface="Consolas" panose="020B0609020204030204" pitchFamily="49" charset="0"/>
              </a:rPr>
              <a:t>4 Cathy address=</a:t>
            </a:r>
            <a:r>
              <a:rPr lang="zh-TW" altLang="en-US" dirty="0">
                <a:solidFill>
                  <a:srgbClr val="EBEBEB"/>
                </a:solidFill>
                <a:latin typeface="Consolas" panose="020B0609020204030204" pitchFamily="49" charset="0"/>
              </a:rPr>
              <a:t>台中</a:t>
            </a:r>
            <a:endParaRPr lang="zh-TW" altLang="en-US" dirty="0">
              <a:solidFill>
                <a:srgbClr val="CCCCCC"/>
              </a:solidFill>
              <a:latin typeface="Consolas" panose="020B0609020204030204" pitchFamily="49" charset="0"/>
            </a:endParaRPr>
          </a:p>
          <a:p>
            <a:r>
              <a:rPr lang="en-US" altLang="zh-TW" dirty="0">
                <a:solidFill>
                  <a:srgbClr val="EBEBEB"/>
                </a:solidFill>
                <a:latin typeface="Consolas" panose="020B0609020204030204" pitchFamily="49" charset="0"/>
              </a:rPr>
              <a:t>168 </a:t>
            </a:r>
            <a:r>
              <a:rPr lang="zh-TW" altLang="en-US" dirty="0">
                <a:solidFill>
                  <a:srgbClr val="EBEBEB"/>
                </a:solidFill>
                <a:latin typeface="Consolas" panose="020B0609020204030204" pitchFamily="49" charset="0"/>
              </a:rPr>
              <a:t>大帥哥 </a:t>
            </a:r>
            <a:r>
              <a:rPr lang="en-US" altLang="zh-TW" dirty="0">
                <a:solidFill>
                  <a:srgbClr val="EBEBEB"/>
                </a:solidFill>
                <a:latin typeface="Consolas" panose="020B0609020204030204" pitchFamily="49" charset="0"/>
              </a:rPr>
              <a:t>address=</a:t>
            </a:r>
            <a:r>
              <a:rPr lang="zh-TW" altLang="en-US" dirty="0">
                <a:solidFill>
                  <a:srgbClr val="EBEBEB"/>
                </a:solidFill>
                <a:latin typeface="Consolas" panose="020B0609020204030204" pitchFamily="49" charset="0"/>
              </a:rPr>
              <a:t>台北市</a:t>
            </a:r>
            <a:endParaRPr lang="zh-TW" altLang="en-US" dirty="0">
              <a:solidFill>
                <a:srgbClr val="CCCCCC"/>
              </a:solidFill>
              <a:latin typeface="Consolas" panose="020B0609020204030204" pitchFamily="49" charset="0"/>
            </a:endParaRPr>
          </a:p>
        </p:txBody>
      </p:sp>
    </p:spTree>
    <p:extLst>
      <p:ext uri="{BB962C8B-B14F-4D97-AF65-F5344CB8AC3E}">
        <p14:creationId xmlns:p14="http://schemas.microsoft.com/office/powerpoint/2010/main" val="720114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其他參考資訊</a:t>
            </a:r>
            <a:endParaRPr lang="zh-TW" altLang="en-US" dirty="0"/>
          </a:p>
        </p:txBody>
      </p:sp>
      <p:sp>
        <p:nvSpPr>
          <p:cNvPr id="3" name="內容版面配置區 2"/>
          <p:cNvSpPr>
            <a:spLocks noGrp="1"/>
          </p:cNvSpPr>
          <p:nvPr>
            <p:ph idx="1"/>
          </p:nvPr>
        </p:nvSpPr>
        <p:spPr/>
        <p:txBody>
          <a:bodyPr/>
          <a:lstStyle/>
          <a:p>
            <a:r>
              <a:rPr lang="zh-TW" altLang="en-US" dirty="0" smtClean="0"/>
              <a:t>還有很多議題如</a:t>
            </a:r>
            <a:endParaRPr lang="en-US" altLang="zh-TW" dirty="0" smtClean="0"/>
          </a:p>
          <a:p>
            <a:pPr lvl="1"/>
            <a:r>
              <a:rPr lang="zh-TW" altLang="en-US" dirty="0"/>
              <a:t>批次</a:t>
            </a:r>
            <a:r>
              <a:rPr lang="zh-TW" altLang="en-US" dirty="0" smtClean="0"/>
              <a:t>更新</a:t>
            </a:r>
            <a:r>
              <a:rPr lang="en-US" altLang="zh-TW" dirty="0"/>
              <a:t>( Batch Update </a:t>
            </a:r>
            <a:r>
              <a:rPr lang="en-US" altLang="zh-TW" dirty="0" smtClean="0"/>
              <a:t>)</a:t>
            </a:r>
          </a:p>
          <a:p>
            <a:pPr lvl="1"/>
            <a:r>
              <a:rPr lang="zh-TW" altLang="en-US" dirty="0"/>
              <a:t>預存程序 </a:t>
            </a:r>
            <a:r>
              <a:rPr lang="en-US" altLang="zh-TW" dirty="0"/>
              <a:t>( </a:t>
            </a:r>
            <a:r>
              <a:rPr lang="en-US" altLang="zh-TW" dirty="0" err="1"/>
              <a:t>CallableStatement</a:t>
            </a:r>
            <a:r>
              <a:rPr lang="en-US" altLang="zh-TW" dirty="0"/>
              <a:t> </a:t>
            </a:r>
            <a:r>
              <a:rPr lang="en-US" altLang="zh-TW" dirty="0" smtClean="0"/>
              <a:t>)</a:t>
            </a:r>
          </a:p>
          <a:p>
            <a:pPr lvl="1"/>
            <a:r>
              <a:rPr lang="en-US" altLang="zh-TW" dirty="0"/>
              <a:t>Binary Large </a:t>
            </a:r>
            <a:r>
              <a:rPr lang="en-US" altLang="zh-TW" dirty="0" err="1"/>
              <a:t>OBject</a:t>
            </a:r>
            <a:r>
              <a:rPr lang="en-US" altLang="zh-TW" dirty="0"/>
              <a:t> ( BLOB </a:t>
            </a:r>
            <a:r>
              <a:rPr lang="en-US" altLang="zh-TW" dirty="0" smtClean="0"/>
              <a:t>)</a:t>
            </a:r>
            <a:r>
              <a:rPr lang="zh-TW" altLang="en-US" dirty="0" smtClean="0"/>
              <a:t>與</a:t>
            </a:r>
            <a:r>
              <a:rPr lang="en-US" altLang="zh-TW" dirty="0"/>
              <a:t>Character Larger </a:t>
            </a:r>
            <a:r>
              <a:rPr lang="en-US" altLang="zh-TW" dirty="0" err="1"/>
              <a:t>OBject</a:t>
            </a:r>
            <a:r>
              <a:rPr lang="en-US" altLang="zh-TW" dirty="0"/>
              <a:t> ( CLOB </a:t>
            </a:r>
            <a:r>
              <a:rPr lang="en-US" altLang="zh-TW" dirty="0" smtClean="0"/>
              <a:t>)</a:t>
            </a:r>
          </a:p>
          <a:p>
            <a:pPr lvl="1"/>
            <a:r>
              <a:rPr lang="en-US" altLang="zh-TW" dirty="0" smtClean="0"/>
              <a:t>……</a:t>
            </a:r>
          </a:p>
          <a:p>
            <a:r>
              <a:rPr lang="en-US" altLang="zh-TW" dirty="0" smtClean="0"/>
              <a:t>JDBC </a:t>
            </a:r>
            <a:r>
              <a:rPr lang="en-US" altLang="zh-TW" dirty="0"/>
              <a:t>- </a:t>
            </a:r>
            <a:r>
              <a:rPr lang="zh-TW" altLang="en-US" dirty="0"/>
              <a:t>課本</a:t>
            </a:r>
            <a:r>
              <a:rPr lang="zh-TW" altLang="en-US" dirty="0" smtClean="0"/>
              <a:t>筆記</a:t>
            </a:r>
            <a:endParaRPr lang="en-US" altLang="zh-TW" dirty="0" smtClean="0"/>
          </a:p>
          <a:p>
            <a:pPr lvl="1"/>
            <a:r>
              <a:rPr lang="en-US" altLang="zh-TW" dirty="0" smtClean="0"/>
              <a:t>https</a:t>
            </a:r>
            <a:r>
              <a:rPr lang="en-US" altLang="zh-TW" dirty="0"/>
              <a:t>://hackmd.io/@TFA101/Hkddx4eH</a:t>
            </a:r>
            <a:r>
              <a:rPr lang="en-US" altLang="zh-TW" dirty="0" smtClean="0"/>
              <a:t>_</a:t>
            </a:r>
          </a:p>
          <a:p>
            <a:pPr lvl="1"/>
            <a:endParaRPr lang="en-US" altLang="zh-TW" dirty="0"/>
          </a:p>
          <a:p>
            <a:r>
              <a:rPr lang="en-US" altLang="zh-TW" dirty="0"/>
              <a:t>JDBC</a:t>
            </a:r>
            <a:r>
              <a:rPr lang="zh-TW" altLang="en-US" dirty="0"/>
              <a:t>快速入門教學</a:t>
            </a:r>
          </a:p>
          <a:p>
            <a:pPr lvl="1"/>
            <a:r>
              <a:rPr lang="en-US" altLang="zh-TW" dirty="0"/>
              <a:t>https://</a:t>
            </a:r>
            <a:r>
              <a:rPr lang="en-US" altLang="zh-TW" dirty="0" smtClean="0"/>
              <a:t>tw511.com/20/213/8321.html</a:t>
            </a:r>
          </a:p>
          <a:p>
            <a:pPr lvl="1"/>
            <a:endParaRPr lang="zh-TW" altLang="en-US" dirty="0"/>
          </a:p>
        </p:txBody>
      </p:sp>
      <p:sp>
        <p:nvSpPr>
          <p:cNvPr id="5" name="圓角矩形圖說文字 4"/>
          <p:cNvSpPr/>
          <p:nvPr/>
        </p:nvSpPr>
        <p:spPr>
          <a:xfrm>
            <a:off x="5972194" y="4017819"/>
            <a:ext cx="1935804" cy="747981"/>
          </a:xfrm>
          <a:prstGeom prst="wedgeRoundRectCallout">
            <a:avLst>
              <a:gd name="adj1" fmla="val -82587"/>
              <a:gd name="adj2" fmla="val 302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注意最後有一個底線符號！</a:t>
            </a:r>
            <a:endParaRPr lang="zh-TW" altLang="en-US" dirty="0"/>
          </a:p>
        </p:txBody>
      </p:sp>
    </p:spTree>
    <p:extLst>
      <p:ext uri="{BB962C8B-B14F-4D97-AF65-F5344CB8AC3E}">
        <p14:creationId xmlns:p14="http://schemas.microsoft.com/office/powerpoint/2010/main" val="17991898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SQL</a:t>
            </a:r>
            <a:r>
              <a:rPr lang="zh-TW" altLang="en-US" dirty="0" smtClean="0"/>
              <a:t>簡單範例</a:t>
            </a:r>
            <a:endParaRPr lang="zh-TW" altLang="en-US" dirty="0"/>
          </a:p>
        </p:txBody>
      </p:sp>
      <p:sp>
        <p:nvSpPr>
          <p:cNvPr id="5" name="文字版面配置區 4"/>
          <p:cNvSpPr>
            <a:spLocks noGrp="1"/>
          </p:cNvSpPr>
          <p:nvPr>
            <p:ph type="body" idx="1"/>
          </p:nvPr>
        </p:nvSpPr>
        <p:spPr/>
        <p:txBody>
          <a:bodyPr/>
          <a:lstStyle/>
          <a:p>
            <a:r>
              <a:rPr lang="zh-TW" altLang="en-US" dirty="0" smtClean="0"/>
              <a:t>教學參考網址：</a:t>
            </a:r>
            <a:r>
              <a:rPr lang="en-US" altLang="zh-TW" dirty="0"/>
              <a:t>https://www.fooish.com/sql/</a:t>
            </a:r>
            <a:endParaRPr lang="zh-TW" altLang="en-US" dirty="0"/>
          </a:p>
        </p:txBody>
      </p:sp>
    </p:spTree>
    <p:extLst>
      <p:ext uri="{BB962C8B-B14F-4D97-AF65-F5344CB8AC3E}">
        <p14:creationId xmlns:p14="http://schemas.microsoft.com/office/powerpoint/2010/main" val="5248741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a:p>
        </p:txBody>
      </p:sp>
      <p:sp>
        <p:nvSpPr>
          <p:cNvPr id="5" name="內容版面配置區 4"/>
          <p:cNvSpPr>
            <a:spLocks noGrp="1"/>
          </p:cNvSpPr>
          <p:nvPr>
            <p:ph idx="1"/>
          </p:nvPr>
        </p:nvSpPr>
        <p:spPr/>
        <p:txBody>
          <a:bodyPr/>
          <a:lstStyle/>
          <a:p>
            <a:r>
              <a:rPr lang="zh-TW" altLang="en-US" dirty="0"/>
              <a:t>在 </a:t>
            </a:r>
            <a:r>
              <a:rPr lang="en-US" altLang="zh-TW" dirty="0"/>
              <a:t>SQL </a:t>
            </a:r>
            <a:r>
              <a:rPr lang="zh-TW" altLang="en-US" dirty="0"/>
              <a:t>裡的語法分成四個部分：</a:t>
            </a:r>
          </a:p>
          <a:p>
            <a:pPr lvl="1"/>
            <a:r>
              <a:rPr lang="zh-TW" altLang="en-US" dirty="0" smtClean="0"/>
              <a:t>定義</a:t>
            </a:r>
            <a:r>
              <a:rPr lang="zh-TW" altLang="en-US" dirty="0"/>
              <a:t>資料庫（</a:t>
            </a:r>
            <a:r>
              <a:rPr lang="en-US" altLang="zh-TW" dirty="0"/>
              <a:t>Table</a:t>
            </a:r>
            <a:r>
              <a:rPr lang="zh-TW" altLang="en-US" dirty="0"/>
              <a:t>、</a:t>
            </a:r>
            <a:r>
              <a:rPr lang="en-US" altLang="zh-TW" dirty="0"/>
              <a:t>Field</a:t>
            </a:r>
            <a:r>
              <a:rPr lang="zh-TW" altLang="en-US" dirty="0"/>
              <a:t>、</a:t>
            </a:r>
            <a:r>
              <a:rPr lang="en-US" altLang="zh-TW" dirty="0"/>
              <a:t>Data Type</a:t>
            </a:r>
            <a:r>
              <a:rPr lang="zh-TW" altLang="en-US" dirty="0" smtClean="0"/>
              <a:t>）</a:t>
            </a:r>
            <a:endParaRPr lang="en-US" altLang="zh-TW" dirty="0" smtClean="0"/>
          </a:p>
          <a:p>
            <a:pPr lvl="1"/>
            <a:r>
              <a:rPr lang="zh-TW" altLang="en-US" dirty="0" smtClean="0"/>
              <a:t>修改資料庫</a:t>
            </a:r>
            <a:endParaRPr lang="en-US" altLang="zh-TW" dirty="0" smtClean="0"/>
          </a:p>
          <a:p>
            <a:pPr lvl="2"/>
            <a:r>
              <a:rPr lang="zh-TW" altLang="en-US" dirty="0" smtClean="0"/>
              <a:t>增</a:t>
            </a:r>
            <a:r>
              <a:rPr lang="en-US" altLang="zh-TW" dirty="0" smtClean="0"/>
              <a:t>/</a:t>
            </a:r>
            <a:r>
              <a:rPr lang="zh-TW" altLang="en-US" dirty="0" smtClean="0"/>
              <a:t>減</a:t>
            </a:r>
            <a:r>
              <a:rPr lang="zh-TW" altLang="en-US" dirty="0"/>
              <a:t>欄位</a:t>
            </a:r>
            <a:r>
              <a:rPr lang="zh-TW" altLang="en-US" dirty="0" smtClean="0"/>
              <a:t>，修改欄位屬性等</a:t>
            </a:r>
            <a:endParaRPr lang="zh-TW" altLang="en-US" dirty="0"/>
          </a:p>
          <a:p>
            <a:pPr lvl="1"/>
            <a:r>
              <a:rPr lang="zh-TW" altLang="en-US" dirty="0"/>
              <a:t>讀取資料庫的資料（</a:t>
            </a:r>
            <a:r>
              <a:rPr lang="en-US" altLang="zh-TW" dirty="0"/>
              <a:t>Select</a:t>
            </a:r>
            <a:r>
              <a:rPr lang="zh-TW" altLang="en-US" dirty="0"/>
              <a:t>）</a:t>
            </a:r>
          </a:p>
          <a:p>
            <a:pPr lvl="1"/>
            <a:r>
              <a:rPr lang="zh-TW" altLang="en-US" dirty="0"/>
              <a:t>修改資料庫的</a:t>
            </a:r>
            <a:r>
              <a:rPr lang="zh-TW" altLang="en-US" dirty="0" smtClean="0"/>
              <a:t>資料</a:t>
            </a:r>
            <a:endParaRPr lang="en-US" altLang="zh-TW" dirty="0" smtClean="0"/>
          </a:p>
          <a:p>
            <a:pPr lvl="2"/>
            <a:r>
              <a:rPr lang="zh-TW" altLang="en-US" dirty="0" smtClean="0"/>
              <a:t>更新</a:t>
            </a:r>
            <a:r>
              <a:rPr lang="en-US" altLang="zh-TW" dirty="0" smtClean="0"/>
              <a:t>/</a:t>
            </a:r>
            <a:r>
              <a:rPr lang="zh-TW" altLang="en-US" dirty="0" smtClean="0"/>
              <a:t>刪除資料、合併欄位、</a:t>
            </a:r>
            <a:r>
              <a:rPr lang="en-US" altLang="zh-TW" dirty="0" smtClean="0"/>
              <a:t>…..</a:t>
            </a:r>
          </a:p>
          <a:p>
            <a:pPr lvl="1"/>
            <a:endParaRPr lang="zh-TW" altLang="en-US" dirty="0"/>
          </a:p>
        </p:txBody>
      </p:sp>
    </p:spTree>
    <p:extLst>
      <p:ext uri="{BB962C8B-B14F-4D97-AF65-F5344CB8AC3E}">
        <p14:creationId xmlns:p14="http://schemas.microsoft.com/office/powerpoint/2010/main" val="19311796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創</a:t>
            </a:r>
            <a:r>
              <a:rPr lang="zh-TW" altLang="en-US" dirty="0" smtClean="0"/>
              <a:t>建新表格</a:t>
            </a:r>
            <a:r>
              <a:rPr lang="en-US" altLang="zh-TW" dirty="0" smtClean="0"/>
              <a:t>(table)</a:t>
            </a:r>
            <a:endParaRPr lang="zh-TW" altLang="en-US" dirty="0"/>
          </a:p>
        </p:txBody>
      </p:sp>
      <p:sp>
        <p:nvSpPr>
          <p:cNvPr id="3" name="內容版面配置區 2"/>
          <p:cNvSpPr>
            <a:spLocks noGrp="1"/>
          </p:cNvSpPr>
          <p:nvPr>
            <p:ph idx="1"/>
          </p:nvPr>
        </p:nvSpPr>
        <p:spPr/>
        <p:txBody>
          <a:bodyPr/>
          <a:lstStyle/>
          <a:p>
            <a:r>
              <a:rPr lang="zh-TW" altLang="en-US" dirty="0" smtClean="0"/>
              <a:t>語法：</a:t>
            </a:r>
            <a:endParaRPr lang="en-US" altLang="zh-TW" dirty="0" smtClean="0"/>
          </a:p>
          <a:p>
            <a:pPr lvl="1"/>
            <a:r>
              <a:rPr lang="en-US" altLang="zh-TW" dirty="0" smtClean="0"/>
              <a:t>CREATE </a:t>
            </a:r>
            <a:r>
              <a:rPr lang="en-US" altLang="zh-TW" dirty="0"/>
              <a:t>TABLE </a:t>
            </a:r>
            <a:r>
              <a:rPr lang="en-US" altLang="zh-TW" dirty="0" err="1">
                <a:solidFill>
                  <a:srgbClr val="FF0000"/>
                </a:solidFill>
              </a:rPr>
              <a:t>table_name</a:t>
            </a:r>
            <a:r>
              <a:rPr lang="en-US" altLang="zh-TW" dirty="0"/>
              <a:t> </a:t>
            </a:r>
            <a:r>
              <a:rPr lang="en-US" altLang="zh-TW" dirty="0" smtClean="0"/>
              <a:t>(  </a:t>
            </a:r>
            <a:br>
              <a:rPr lang="en-US" altLang="zh-TW" dirty="0" smtClean="0"/>
            </a:br>
            <a:r>
              <a:rPr lang="en-US" altLang="zh-TW" dirty="0" smtClean="0">
                <a:solidFill>
                  <a:srgbClr val="FF0000"/>
                </a:solidFill>
              </a:rPr>
              <a:t>column_name1 </a:t>
            </a:r>
            <a:r>
              <a:rPr lang="en-US" altLang="zh-TW" dirty="0" err="1">
                <a:solidFill>
                  <a:srgbClr val="FF0000"/>
                </a:solidFill>
              </a:rPr>
              <a:t>data_type</a:t>
            </a:r>
            <a:r>
              <a:rPr lang="en-US" altLang="zh-TW" dirty="0" smtClean="0">
                <a:solidFill>
                  <a:srgbClr val="FF0000"/>
                </a:solidFill>
              </a:rPr>
              <a:t>,  </a:t>
            </a:r>
            <a:br>
              <a:rPr lang="en-US" altLang="zh-TW" dirty="0" smtClean="0">
                <a:solidFill>
                  <a:srgbClr val="FF0000"/>
                </a:solidFill>
              </a:rPr>
            </a:br>
            <a:r>
              <a:rPr lang="en-US" altLang="zh-TW" dirty="0" smtClean="0">
                <a:solidFill>
                  <a:srgbClr val="FF0000"/>
                </a:solidFill>
              </a:rPr>
              <a:t>column_name2 </a:t>
            </a:r>
            <a:r>
              <a:rPr lang="en-US" altLang="zh-TW" dirty="0" err="1">
                <a:solidFill>
                  <a:srgbClr val="FF0000"/>
                </a:solidFill>
              </a:rPr>
              <a:t>data_type</a:t>
            </a:r>
            <a:r>
              <a:rPr lang="en-US" altLang="zh-TW" dirty="0" smtClean="0">
                <a:solidFill>
                  <a:srgbClr val="FF0000"/>
                </a:solidFill>
              </a:rPr>
              <a:t>, </a:t>
            </a:r>
            <a:br>
              <a:rPr lang="en-US" altLang="zh-TW" dirty="0" smtClean="0">
                <a:solidFill>
                  <a:srgbClr val="FF0000"/>
                </a:solidFill>
              </a:rPr>
            </a:br>
            <a:r>
              <a:rPr lang="en-US" altLang="zh-TW" dirty="0" smtClean="0">
                <a:solidFill>
                  <a:srgbClr val="FF0000"/>
                </a:solidFill>
              </a:rPr>
              <a:t>column_name3 </a:t>
            </a:r>
            <a:r>
              <a:rPr lang="en-US" altLang="zh-TW" dirty="0" err="1">
                <a:solidFill>
                  <a:srgbClr val="FF0000"/>
                </a:solidFill>
              </a:rPr>
              <a:t>data_type</a:t>
            </a:r>
            <a:r>
              <a:rPr lang="en-US" altLang="zh-TW" dirty="0" smtClean="0">
                <a:solidFill>
                  <a:srgbClr val="FF0000"/>
                </a:solidFill>
              </a:rPr>
              <a:t>,  ···</a:t>
            </a:r>
            <a:r>
              <a:rPr lang="en-US" altLang="zh-TW" dirty="0" smtClean="0"/>
              <a:t>);</a:t>
            </a:r>
          </a:p>
          <a:p>
            <a:endParaRPr lang="zh-TW" altLang="en-US" dirty="0"/>
          </a:p>
        </p:txBody>
      </p:sp>
    </p:spTree>
    <p:extLst>
      <p:ext uri="{BB962C8B-B14F-4D97-AF65-F5344CB8AC3E}">
        <p14:creationId xmlns:p14="http://schemas.microsoft.com/office/powerpoint/2010/main" val="21322796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倒資料出來</a:t>
            </a:r>
            <a:endParaRPr lang="zh-TW" altLang="en-US" dirty="0"/>
          </a:p>
        </p:txBody>
      </p:sp>
      <p:sp>
        <p:nvSpPr>
          <p:cNvPr id="5" name="內容版面配置區 4"/>
          <p:cNvSpPr>
            <a:spLocks noGrp="1"/>
          </p:cNvSpPr>
          <p:nvPr>
            <p:ph idx="1"/>
          </p:nvPr>
        </p:nvSpPr>
        <p:spPr/>
        <p:txBody>
          <a:bodyPr/>
          <a:lstStyle/>
          <a:p>
            <a:r>
              <a:rPr lang="en-US" altLang="zh-TW" dirty="0" smtClean="0"/>
              <a:t>SELECT </a:t>
            </a:r>
            <a:r>
              <a:rPr lang="en-US" altLang="zh-TW" dirty="0" smtClean="0">
                <a:solidFill>
                  <a:srgbClr val="FF0000"/>
                </a:solidFill>
              </a:rPr>
              <a:t>*</a:t>
            </a:r>
            <a:r>
              <a:rPr lang="en-US" altLang="zh-TW" dirty="0" smtClean="0"/>
              <a:t> FROM </a:t>
            </a:r>
            <a:r>
              <a:rPr lang="en-US" altLang="zh-TW" dirty="0" err="1">
                <a:solidFill>
                  <a:srgbClr val="FF0000"/>
                </a:solidFill>
              </a:rPr>
              <a:t>t</a:t>
            </a:r>
            <a:r>
              <a:rPr lang="en-US" altLang="zh-TW" dirty="0" err="1" smtClean="0">
                <a:solidFill>
                  <a:srgbClr val="FF0000"/>
                </a:solidFill>
              </a:rPr>
              <a:t>ableName</a:t>
            </a:r>
            <a:endParaRPr lang="en-US" altLang="zh-TW" dirty="0" smtClean="0">
              <a:solidFill>
                <a:srgbClr val="FF0000"/>
              </a:solidFill>
            </a:endParaRPr>
          </a:p>
          <a:p>
            <a:pPr lvl="1"/>
            <a:r>
              <a:rPr lang="en-US" altLang="zh-TW" dirty="0" smtClean="0"/>
              <a:t>*</a:t>
            </a:r>
            <a:r>
              <a:rPr lang="zh-TW" altLang="en-US" dirty="0" smtClean="0"/>
              <a:t>是指全部欄位</a:t>
            </a:r>
            <a:endParaRPr lang="en-US" altLang="zh-TW" dirty="0" smtClean="0"/>
          </a:p>
          <a:p>
            <a:pPr lvl="1"/>
            <a:r>
              <a:rPr lang="en-US" altLang="zh-TW" dirty="0" err="1" smtClean="0"/>
              <a:t>Tablename</a:t>
            </a:r>
            <a:r>
              <a:rPr lang="zh-TW" altLang="en-US" dirty="0" smtClean="0"/>
              <a:t>是資料表名稱</a:t>
            </a:r>
            <a:endParaRPr lang="en-US" altLang="zh-TW" dirty="0" smtClean="0"/>
          </a:p>
          <a:p>
            <a:r>
              <a:rPr lang="zh-TW" altLang="en-US" dirty="0"/>
              <a:t>這個指令會把</a:t>
            </a:r>
            <a:r>
              <a:rPr lang="en-US" altLang="zh-TW" dirty="0" err="1"/>
              <a:t>tablename</a:t>
            </a:r>
            <a:r>
              <a:rPr lang="zh-TW" altLang="en-US" dirty="0"/>
              <a:t>表格的</a:t>
            </a:r>
            <a:r>
              <a:rPr lang="zh-TW" altLang="en-US" dirty="0" smtClean="0">
                <a:solidFill>
                  <a:srgbClr val="FF0000"/>
                </a:solidFill>
              </a:rPr>
              <a:t>所有欄位</a:t>
            </a:r>
            <a:r>
              <a:rPr lang="zh-TW" altLang="en-US" dirty="0" smtClean="0"/>
              <a:t>資料</a:t>
            </a:r>
            <a:r>
              <a:rPr lang="zh-TW" altLang="en-US" dirty="0"/>
              <a:t>全部傳出來。</a:t>
            </a:r>
            <a:endParaRPr lang="en-US" altLang="zh-TW" dirty="0"/>
          </a:p>
          <a:p>
            <a:endParaRPr lang="zh-TW" altLang="en-US" dirty="0"/>
          </a:p>
        </p:txBody>
      </p:sp>
    </p:spTree>
    <p:extLst>
      <p:ext uri="{BB962C8B-B14F-4D97-AF65-F5344CB8AC3E}">
        <p14:creationId xmlns:p14="http://schemas.microsoft.com/office/powerpoint/2010/main" val="4967161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局部資料</a:t>
            </a:r>
            <a:endParaRPr lang="zh-TW" altLang="en-US" dirty="0"/>
          </a:p>
        </p:txBody>
      </p:sp>
      <p:sp>
        <p:nvSpPr>
          <p:cNvPr id="3" name="內容版面配置區 2"/>
          <p:cNvSpPr>
            <a:spLocks noGrp="1"/>
          </p:cNvSpPr>
          <p:nvPr>
            <p:ph idx="1"/>
          </p:nvPr>
        </p:nvSpPr>
        <p:spPr/>
        <p:txBody>
          <a:bodyPr/>
          <a:lstStyle/>
          <a:p>
            <a:r>
              <a:rPr lang="en-US" altLang="zh-TW" dirty="0"/>
              <a:t>SELECT </a:t>
            </a:r>
            <a:r>
              <a:rPr lang="en-US" altLang="zh-TW" dirty="0" smtClean="0">
                <a:solidFill>
                  <a:srgbClr val="FF0000"/>
                </a:solidFill>
              </a:rPr>
              <a:t>column_name1, column_name2</a:t>
            </a:r>
            <a:r>
              <a:rPr lang="en-US" altLang="zh-TW" dirty="0" smtClean="0"/>
              <a:t> </a:t>
            </a:r>
            <a:r>
              <a:rPr lang="en-US" altLang="zh-TW" dirty="0"/>
              <a:t>FROM </a:t>
            </a:r>
            <a:r>
              <a:rPr lang="en-US" altLang="zh-TW" dirty="0" err="1" smtClean="0">
                <a:solidFill>
                  <a:srgbClr val="FF0000"/>
                </a:solidFill>
              </a:rPr>
              <a:t>tableName</a:t>
            </a:r>
            <a:endParaRPr lang="en-US" altLang="zh-TW" dirty="0">
              <a:solidFill>
                <a:srgbClr val="FF0000"/>
              </a:solidFill>
            </a:endParaRPr>
          </a:p>
          <a:p>
            <a:r>
              <a:rPr lang="en-US" altLang="zh-TW" dirty="0" err="1" smtClean="0"/>
              <a:t>Column_nameX</a:t>
            </a:r>
            <a:r>
              <a:rPr lang="zh-TW" altLang="en-US" dirty="0" smtClean="0"/>
              <a:t>是指表格中的欄位名稱。</a:t>
            </a:r>
            <a:endParaRPr lang="en-US" altLang="zh-TW" dirty="0" smtClean="0"/>
          </a:p>
          <a:p>
            <a:r>
              <a:rPr lang="zh-TW" altLang="en-US" dirty="0" smtClean="0"/>
              <a:t>這個指令會把</a:t>
            </a:r>
            <a:r>
              <a:rPr lang="zh-TW" altLang="en-US" dirty="0" smtClean="0">
                <a:solidFill>
                  <a:srgbClr val="FF0000"/>
                </a:solidFill>
              </a:rPr>
              <a:t>選擇的欄位</a:t>
            </a:r>
            <a:r>
              <a:rPr lang="zh-TW" altLang="en-US" dirty="0" smtClean="0"/>
              <a:t>資料全部傳出。</a:t>
            </a:r>
            <a:endParaRPr lang="en-US" altLang="zh-TW" dirty="0" smtClean="0"/>
          </a:p>
          <a:p>
            <a:pPr lvl="1"/>
            <a:r>
              <a:rPr lang="zh-TW" altLang="en-US" dirty="0" smtClean="0"/>
              <a:t>本例子會把兩個欄位的所有資料傳出。</a:t>
            </a:r>
            <a:endParaRPr lang="zh-TW" altLang="en-US" dirty="0"/>
          </a:p>
        </p:txBody>
      </p:sp>
    </p:spTree>
    <p:extLst>
      <p:ext uri="{BB962C8B-B14F-4D97-AF65-F5344CB8AC3E}">
        <p14:creationId xmlns:p14="http://schemas.microsoft.com/office/powerpoint/2010/main" val="626361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排除重複</a:t>
            </a:r>
            <a:endParaRPr lang="zh-TW" altLang="en-US" dirty="0"/>
          </a:p>
        </p:txBody>
      </p:sp>
      <p:sp>
        <p:nvSpPr>
          <p:cNvPr id="3" name="內容版面配置區 2"/>
          <p:cNvSpPr>
            <a:spLocks noGrp="1"/>
          </p:cNvSpPr>
          <p:nvPr>
            <p:ph idx="1"/>
          </p:nvPr>
        </p:nvSpPr>
        <p:spPr/>
        <p:txBody>
          <a:bodyPr/>
          <a:lstStyle/>
          <a:p>
            <a:r>
              <a:rPr lang="en-US" altLang="zh-TW" dirty="0"/>
              <a:t>SELECT DISTINCT</a:t>
            </a:r>
            <a:r>
              <a:rPr lang="zh-TW" altLang="en-US" dirty="0"/>
              <a:t> </a:t>
            </a:r>
            <a:r>
              <a:rPr lang="en-US" altLang="zh-TW" dirty="0" smtClean="0">
                <a:solidFill>
                  <a:srgbClr val="FF0000"/>
                </a:solidFill>
              </a:rPr>
              <a:t>column_name1</a:t>
            </a:r>
            <a:r>
              <a:rPr lang="zh-TW" altLang="en-US" dirty="0" smtClean="0">
                <a:solidFill>
                  <a:srgbClr val="FF0000"/>
                </a:solidFill>
              </a:rPr>
              <a:t> </a:t>
            </a:r>
            <a:r>
              <a:rPr lang="en-US" altLang="zh-TW" dirty="0" smtClean="0"/>
              <a:t>FROM </a:t>
            </a:r>
            <a:r>
              <a:rPr lang="en-US" altLang="zh-TW" dirty="0" err="1">
                <a:solidFill>
                  <a:srgbClr val="FF0000"/>
                </a:solidFill>
              </a:rPr>
              <a:t>tableName</a:t>
            </a:r>
            <a:endParaRPr lang="en-US" altLang="zh-TW" dirty="0">
              <a:solidFill>
                <a:srgbClr val="FF0000"/>
              </a:solidFill>
            </a:endParaRPr>
          </a:p>
          <a:p>
            <a:r>
              <a:rPr lang="en-US" altLang="zh-TW" dirty="0" smtClean="0"/>
              <a:t>DISTINCT</a:t>
            </a:r>
            <a:r>
              <a:rPr lang="zh-TW" altLang="en-US" dirty="0" smtClean="0"/>
              <a:t>表示要剔除重複的內容，留下唯一的。</a:t>
            </a:r>
            <a:endParaRPr lang="en-US" altLang="zh-TW" dirty="0"/>
          </a:p>
          <a:p>
            <a:r>
              <a:rPr lang="zh-TW" altLang="en-US" dirty="0"/>
              <a:t>這個指令會把</a:t>
            </a:r>
            <a:r>
              <a:rPr lang="zh-TW" altLang="en-US" dirty="0">
                <a:solidFill>
                  <a:srgbClr val="FF0000"/>
                </a:solidFill>
              </a:rPr>
              <a:t>選擇的欄位</a:t>
            </a:r>
            <a:r>
              <a:rPr lang="zh-TW" altLang="en-US" dirty="0"/>
              <a:t>資料全部</a:t>
            </a:r>
            <a:r>
              <a:rPr lang="zh-TW" altLang="en-US" dirty="0" smtClean="0"/>
              <a:t>傳出，重複的時候只傳出一份。</a:t>
            </a:r>
            <a:endParaRPr lang="en-US" altLang="zh-TW" dirty="0"/>
          </a:p>
          <a:p>
            <a:endParaRPr lang="zh-TW" altLang="en-US" dirty="0"/>
          </a:p>
        </p:txBody>
      </p:sp>
    </p:spTree>
    <p:extLst>
      <p:ext uri="{BB962C8B-B14F-4D97-AF65-F5344CB8AC3E}">
        <p14:creationId xmlns:p14="http://schemas.microsoft.com/office/powerpoint/2010/main" val="489842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5532117" y="1766111"/>
            <a:ext cx="8537322" cy="4516473"/>
          </a:xfrm>
          <a:prstGeom prst="rect">
            <a:avLst/>
          </a:prstGeom>
        </p:spPr>
      </p:pic>
      <p:sp>
        <p:nvSpPr>
          <p:cNvPr id="2" name="標題 1"/>
          <p:cNvSpPr>
            <a:spLocks noGrp="1"/>
          </p:cNvSpPr>
          <p:nvPr>
            <p:ph type="title"/>
          </p:nvPr>
        </p:nvSpPr>
        <p:spPr/>
        <p:txBody>
          <a:bodyPr/>
          <a:lstStyle/>
          <a:p>
            <a:r>
              <a:rPr lang="zh-TW" altLang="en-US" dirty="0" smtClean="0"/>
              <a:t>建立新的資料庫</a:t>
            </a:r>
            <a:endParaRPr lang="zh-TW" altLang="en-US" dirty="0"/>
          </a:p>
        </p:txBody>
      </p:sp>
      <p:sp>
        <p:nvSpPr>
          <p:cNvPr id="3" name="內容版面配置區 2"/>
          <p:cNvSpPr>
            <a:spLocks noGrp="1"/>
          </p:cNvSpPr>
          <p:nvPr>
            <p:ph idx="1"/>
          </p:nvPr>
        </p:nvSpPr>
        <p:spPr>
          <a:xfrm>
            <a:off x="677333" y="2160589"/>
            <a:ext cx="4595057" cy="3880773"/>
          </a:xfrm>
        </p:spPr>
        <p:txBody>
          <a:bodyPr/>
          <a:lstStyle/>
          <a:p>
            <a:r>
              <a:rPr lang="zh-TW" altLang="en-US" dirty="0" smtClean="0"/>
              <a:t>在</a:t>
            </a:r>
            <a:r>
              <a:rPr lang="en-US" altLang="zh-TW" dirty="0" smtClean="0"/>
              <a:t>[</a:t>
            </a:r>
            <a:r>
              <a:rPr lang="en-US" altLang="zh-TW" b="1" dirty="0" smtClean="0">
                <a:solidFill>
                  <a:srgbClr val="FF0000"/>
                </a:solidFill>
              </a:rPr>
              <a:t>Test]</a:t>
            </a:r>
            <a:r>
              <a:rPr lang="zh-TW" altLang="en-US" dirty="0" smtClean="0"/>
              <a:t>的地方按</a:t>
            </a:r>
            <a:r>
              <a:rPr lang="zh-TW" altLang="en-US" b="1" dirty="0" smtClean="0">
                <a:solidFill>
                  <a:srgbClr val="FF0000"/>
                </a:solidFill>
              </a:rPr>
              <a:t>滑鼠右鍵</a:t>
            </a:r>
            <a:r>
              <a:rPr lang="en-US" altLang="zh-TW" b="1" dirty="0" smtClean="0">
                <a:solidFill>
                  <a:srgbClr val="FF0000"/>
                </a:solidFill>
              </a:rPr>
              <a:t/>
            </a:r>
            <a:br>
              <a:rPr lang="en-US" altLang="zh-TW" b="1" dirty="0" smtClean="0">
                <a:solidFill>
                  <a:srgbClr val="FF0000"/>
                </a:solidFill>
              </a:rPr>
            </a:br>
            <a:r>
              <a:rPr lang="zh-TW" altLang="en-US" dirty="0" smtClean="0"/>
              <a:t>展開後點選</a:t>
            </a:r>
            <a:r>
              <a:rPr lang="en-US" altLang="zh-TW" dirty="0" smtClean="0"/>
              <a:t>[</a:t>
            </a:r>
            <a:r>
              <a:rPr lang="zh-TW" altLang="en-US" b="1" dirty="0" smtClean="0">
                <a:solidFill>
                  <a:srgbClr val="FF0000"/>
                </a:solidFill>
              </a:rPr>
              <a:t>建立新的</a:t>
            </a:r>
            <a:r>
              <a:rPr lang="en-US" altLang="zh-TW" b="1" dirty="0" smtClean="0">
                <a:solidFill>
                  <a:srgbClr val="FF0000"/>
                </a:solidFill>
              </a:rPr>
              <a:t>(O)]</a:t>
            </a:r>
            <a:r>
              <a:rPr lang="en-US" altLang="zh-TW" dirty="0" smtClean="0"/>
              <a:t/>
            </a:r>
            <a:br>
              <a:rPr lang="en-US" altLang="zh-TW" dirty="0" smtClean="0"/>
            </a:br>
            <a:r>
              <a:rPr lang="zh-TW" altLang="en-US" dirty="0" smtClean="0"/>
              <a:t>在下一層點選</a:t>
            </a:r>
            <a:r>
              <a:rPr lang="en-US" altLang="zh-TW" dirty="0" smtClean="0"/>
              <a:t>[</a:t>
            </a:r>
            <a:r>
              <a:rPr lang="zh-TW" altLang="en-US" b="1" dirty="0" smtClean="0">
                <a:solidFill>
                  <a:srgbClr val="FF0000"/>
                </a:solidFill>
              </a:rPr>
              <a:t>資料庫</a:t>
            </a:r>
            <a:r>
              <a:rPr lang="en-US" altLang="zh-TW" b="1" dirty="0" smtClean="0">
                <a:solidFill>
                  <a:srgbClr val="FF0000"/>
                </a:solidFill>
              </a:rPr>
              <a:t>]</a:t>
            </a:r>
          </a:p>
          <a:p>
            <a:r>
              <a:rPr lang="zh-TW" altLang="en-US" dirty="0" smtClean="0"/>
              <a:t>接著輸入資料庫名稱：</a:t>
            </a:r>
            <a:r>
              <a:rPr lang="en-US" altLang="zh-TW" b="1" dirty="0" err="1" smtClean="0">
                <a:solidFill>
                  <a:srgbClr val="FF0000"/>
                </a:solidFill>
              </a:rPr>
              <a:t>TestDB</a:t>
            </a:r>
            <a:endParaRPr lang="en-US" altLang="zh-TW" b="1" dirty="0" smtClean="0">
              <a:solidFill>
                <a:srgbClr val="FF0000"/>
              </a:solidFill>
            </a:endParaRPr>
          </a:p>
          <a:p>
            <a:r>
              <a:rPr lang="zh-TW" altLang="en-US" dirty="0"/>
              <a:t>點</a:t>
            </a:r>
            <a:r>
              <a:rPr lang="zh-TW" altLang="en-US" dirty="0" smtClean="0"/>
              <a:t>下</a:t>
            </a:r>
            <a:r>
              <a:rPr lang="en-US" altLang="zh-TW" dirty="0" smtClean="0"/>
              <a:t>[</a:t>
            </a:r>
            <a:r>
              <a:rPr lang="zh-TW" altLang="en-US" b="1" dirty="0" smtClean="0">
                <a:solidFill>
                  <a:srgbClr val="FF0000"/>
                </a:solidFill>
              </a:rPr>
              <a:t>確定</a:t>
            </a:r>
            <a:r>
              <a:rPr lang="en-US" altLang="zh-TW" dirty="0" smtClean="0"/>
              <a:t>]</a:t>
            </a:r>
          </a:p>
          <a:p>
            <a:r>
              <a:rPr lang="zh-TW" altLang="en-US" dirty="0"/>
              <a:t>這樣就有了第一個資料庫</a:t>
            </a:r>
            <a:r>
              <a:rPr lang="zh-TW" altLang="en-US" dirty="0" smtClean="0"/>
              <a:t>，如右圖紅框中所示。</a:t>
            </a:r>
            <a:endParaRPr lang="zh-TW" altLang="en-US" dirty="0"/>
          </a:p>
        </p:txBody>
      </p:sp>
      <p:pic>
        <p:nvPicPr>
          <p:cNvPr id="6" name="圖片 5"/>
          <p:cNvPicPr>
            <a:picLocks noChangeAspect="1"/>
          </p:cNvPicPr>
          <p:nvPr/>
        </p:nvPicPr>
        <p:blipFill>
          <a:blip r:embed="rId3"/>
          <a:stretch>
            <a:fillRect/>
          </a:stretch>
        </p:blipFill>
        <p:spPr>
          <a:xfrm>
            <a:off x="6279092" y="2665378"/>
            <a:ext cx="2184039" cy="3129775"/>
          </a:xfrm>
          <a:prstGeom prst="rect">
            <a:avLst/>
          </a:prstGeom>
        </p:spPr>
      </p:pic>
      <p:pic>
        <p:nvPicPr>
          <p:cNvPr id="7" name="圖片 6"/>
          <p:cNvPicPr>
            <a:picLocks noChangeAspect="1"/>
          </p:cNvPicPr>
          <p:nvPr/>
        </p:nvPicPr>
        <p:blipFill>
          <a:blip r:embed="rId4"/>
          <a:stretch>
            <a:fillRect/>
          </a:stretch>
        </p:blipFill>
        <p:spPr>
          <a:xfrm>
            <a:off x="8428947" y="3392175"/>
            <a:ext cx="1306726" cy="1705119"/>
          </a:xfrm>
          <a:prstGeom prst="rect">
            <a:avLst/>
          </a:prstGeom>
        </p:spPr>
      </p:pic>
      <p:pic>
        <p:nvPicPr>
          <p:cNvPr id="8" name="圖片 7"/>
          <p:cNvPicPr>
            <a:picLocks noChangeAspect="1"/>
          </p:cNvPicPr>
          <p:nvPr/>
        </p:nvPicPr>
        <p:blipFill>
          <a:blip r:embed="rId5"/>
          <a:stretch>
            <a:fillRect/>
          </a:stretch>
        </p:blipFill>
        <p:spPr>
          <a:xfrm>
            <a:off x="7471060" y="2562473"/>
            <a:ext cx="3791479" cy="3077004"/>
          </a:xfrm>
          <a:prstGeom prst="rect">
            <a:avLst/>
          </a:prstGeom>
        </p:spPr>
      </p:pic>
      <p:sp>
        <p:nvSpPr>
          <p:cNvPr id="10" name="矩形 9"/>
          <p:cNvSpPr/>
          <p:nvPr/>
        </p:nvSpPr>
        <p:spPr>
          <a:xfrm>
            <a:off x="8272720" y="2984969"/>
            <a:ext cx="1225685" cy="5030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8570068" y="4017523"/>
            <a:ext cx="583660" cy="31128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p:cNvPicPr>
            <a:picLocks noChangeAspect="1"/>
          </p:cNvPicPr>
          <p:nvPr/>
        </p:nvPicPr>
        <p:blipFill>
          <a:blip r:embed="rId6"/>
          <a:stretch>
            <a:fillRect/>
          </a:stretch>
        </p:blipFill>
        <p:spPr>
          <a:xfrm>
            <a:off x="5514764" y="1766111"/>
            <a:ext cx="8572027" cy="4534834"/>
          </a:xfrm>
          <a:prstGeom prst="rect">
            <a:avLst/>
          </a:prstGeom>
        </p:spPr>
      </p:pic>
      <p:sp>
        <p:nvSpPr>
          <p:cNvPr id="14" name="矩形 13"/>
          <p:cNvSpPr/>
          <p:nvPr/>
        </p:nvSpPr>
        <p:spPr>
          <a:xfrm>
            <a:off x="5514764" y="3488029"/>
            <a:ext cx="2306274" cy="3738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5236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1" grpId="0"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加上排序</a:t>
            </a:r>
            <a:endParaRPr lang="zh-TW" altLang="en-US" dirty="0"/>
          </a:p>
        </p:txBody>
      </p:sp>
      <p:sp>
        <p:nvSpPr>
          <p:cNvPr id="3" name="內容版面配置區 2"/>
          <p:cNvSpPr>
            <a:spLocks noGrp="1"/>
          </p:cNvSpPr>
          <p:nvPr>
            <p:ph idx="1"/>
          </p:nvPr>
        </p:nvSpPr>
        <p:spPr/>
        <p:txBody>
          <a:bodyPr/>
          <a:lstStyle/>
          <a:p>
            <a:r>
              <a:rPr lang="en-US" altLang="zh-TW" dirty="0"/>
              <a:t>SELECT </a:t>
            </a:r>
            <a:r>
              <a:rPr lang="en-US" altLang="zh-TW" dirty="0">
                <a:solidFill>
                  <a:srgbClr val="FF0000"/>
                </a:solidFill>
              </a:rPr>
              <a:t>column_name1, column_name2</a:t>
            </a:r>
            <a:r>
              <a:rPr lang="en-US" altLang="zh-TW" dirty="0"/>
              <a:t> FROM </a:t>
            </a:r>
            <a:r>
              <a:rPr lang="en-US" altLang="zh-TW" dirty="0" err="1" smtClean="0">
                <a:solidFill>
                  <a:srgbClr val="FF0000"/>
                </a:solidFill>
              </a:rPr>
              <a:t>tableName</a:t>
            </a:r>
            <a:r>
              <a:rPr lang="zh-TW" altLang="en-US" dirty="0" smtClean="0">
                <a:solidFill>
                  <a:srgbClr val="FF0000"/>
                </a:solidFill>
              </a:rPr>
              <a:t> </a:t>
            </a:r>
            <a:r>
              <a:rPr lang="en-US" altLang="zh-TW" dirty="0" smtClean="0">
                <a:solidFill>
                  <a:schemeClr val="tx1"/>
                </a:solidFill>
              </a:rPr>
              <a:t>ORDER BY </a:t>
            </a:r>
            <a:r>
              <a:rPr lang="en-US" altLang="zh-TW" dirty="0">
                <a:solidFill>
                  <a:srgbClr val="FF0000"/>
                </a:solidFill>
              </a:rPr>
              <a:t>column_name1, column_name2</a:t>
            </a:r>
            <a:r>
              <a:rPr lang="en-US" altLang="zh-TW" dirty="0"/>
              <a:t> </a:t>
            </a:r>
            <a:r>
              <a:rPr lang="en-US" altLang="zh-TW" dirty="0" smtClean="0"/>
              <a:t>DESC</a:t>
            </a:r>
            <a:endParaRPr lang="en-US" altLang="zh-TW" dirty="0" smtClean="0">
              <a:solidFill>
                <a:schemeClr val="tx1"/>
              </a:solidFill>
            </a:endParaRPr>
          </a:p>
          <a:p>
            <a:r>
              <a:rPr lang="zh-TW" altLang="en-US" dirty="0">
                <a:solidFill>
                  <a:schemeClr val="tx1"/>
                </a:solidFill>
              </a:rPr>
              <a:t>排序預設為遞增</a:t>
            </a:r>
            <a:r>
              <a:rPr lang="zh-TW" altLang="en-US" dirty="0" smtClean="0">
                <a:solidFill>
                  <a:schemeClr val="tx1"/>
                </a:solidFill>
              </a:rPr>
              <a:t>，要遞減須加上</a:t>
            </a:r>
            <a:r>
              <a:rPr lang="en-US" altLang="zh-TW" dirty="0" smtClean="0">
                <a:solidFill>
                  <a:schemeClr val="tx1"/>
                </a:solidFill>
              </a:rPr>
              <a:t>DESC</a:t>
            </a:r>
          </a:p>
          <a:p>
            <a:r>
              <a:rPr lang="zh-TW" altLang="en-US" dirty="0">
                <a:solidFill>
                  <a:schemeClr val="tx1"/>
                </a:solidFill>
              </a:rPr>
              <a:t>先依第一個要求排序</a:t>
            </a:r>
            <a:r>
              <a:rPr lang="zh-TW" altLang="en-US" dirty="0" smtClean="0">
                <a:solidFill>
                  <a:schemeClr val="tx1"/>
                </a:solidFill>
              </a:rPr>
              <a:t>，再依第二個要求排序，以次類推。</a:t>
            </a:r>
            <a:endParaRPr lang="en-US" altLang="zh-TW" dirty="0">
              <a:solidFill>
                <a:schemeClr val="tx1"/>
              </a:solidFill>
            </a:endParaRPr>
          </a:p>
          <a:p>
            <a:endParaRPr lang="en-US" altLang="zh-TW" dirty="0">
              <a:solidFill>
                <a:schemeClr val="tx1"/>
              </a:solidFill>
            </a:endParaRPr>
          </a:p>
          <a:p>
            <a:endParaRPr lang="zh-TW" altLang="en-US" dirty="0"/>
          </a:p>
        </p:txBody>
      </p:sp>
    </p:spTree>
    <p:extLst>
      <p:ext uri="{BB962C8B-B14F-4D97-AF65-F5344CB8AC3E}">
        <p14:creationId xmlns:p14="http://schemas.microsoft.com/office/powerpoint/2010/main" val="40457920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加上選擇條件</a:t>
            </a:r>
            <a:endParaRPr lang="zh-TW" altLang="en-US" dirty="0"/>
          </a:p>
        </p:txBody>
      </p:sp>
      <p:sp>
        <p:nvSpPr>
          <p:cNvPr id="3" name="內容版面配置區 2"/>
          <p:cNvSpPr>
            <a:spLocks noGrp="1"/>
          </p:cNvSpPr>
          <p:nvPr>
            <p:ph idx="1"/>
          </p:nvPr>
        </p:nvSpPr>
        <p:spPr/>
        <p:txBody>
          <a:bodyPr/>
          <a:lstStyle/>
          <a:p>
            <a:r>
              <a:rPr lang="en-US" altLang="zh-TW" dirty="0"/>
              <a:t>SELECT </a:t>
            </a:r>
            <a:r>
              <a:rPr lang="zh-TW" altLang="en-US" dirty="0" smtClean="0">
                <a:solidFill>
                  <a:srgbClr val="FF0000"/>
                </a:solidFill>
              </a:rPr>
              <a:t>* </a:t>
            </a:r>
            <a:r>
              <a:rPr lang="en-US" altLang="zh-TW" dirty="0" smtClean="0"/>
              <a:t>FROM </a:t>
            </a:r>
            <a:r>
              <a:rPr lang="en-US" altLang="zh-TW" dirty="0" err="1" smtClean="0">
                <a:solidFill>
                  <a:srgbClr val="FF0000"/>
                </a:solidFill>
              </a:rPr>
              <a:t>tableName</a:t>
            </a:r>
            <a:r>
              <a:rPr lang="zh-TW" altLang="en-US" dirty="0" smtClean="0">
                <a:solidFill>
                  <a:srgbClr val="FF0000"/>
                </a:solidFill>
              </a:rPr>
              <a:t> </a:t>
            </a:r>
            <a:r>
              <a:rPr lang="en-US" altLang="zh-TW" dirty="0" smtClean="0">
                <a:solidFill>
                  <a:schemeClr val="tx1"/>
                </a:solidFill>
              </a:rPr>
              <a:t>WHERE</a:t>
            </a:r>
            <a:r>
              <a:rPr lang="en-US" altLang="zh-TW" dirty="0" smtClean="0">
                <a:solidFill>
                  <a:srgbClr val="FF0000"/>
                </a:solidFill>
              </a:rPr>
              <a:t> </a:t>
            </a:r>
            <a:r>
              <a:rPr lang="zh-TW" altLang="en-US" dirty="0" smtClean="0">
                <a:solidFill>
                  <a:srgbClr val="FF0000"/>
                </a:solidFill>
              </a:rPr>
              <a:t>條件</a:t>
            </a:r>
            <a:endParaRPr lang="en-US" altLang="zh-TW" dirty="0">
              <a:solidFill>
                <a:srgbClr val="FF0000"/>
              </a:solidFill>
            </a:endParaRPr>
          </a:p>
          <a:p>
            <a:r>
              <a:rPr lang="zh-TW" altLang="en-US" dirty="0"/>
              <a:t>依照後面的條件傳回所有</a:t>
            </a:r>
            <a:r>
              <a:rPr lang="zh-TW" altLang="en-US" u="sng" dirty="0" smtClean="0">
                <a:solidFill>
                  <a:srgbClr val="0070C0"/>
                </a:solidFill>
              </a:rPr>
              <a:t>符合條件</a:t>
            </a:r>
            <a:r>
              <a:rPr lang="zh-TW" altLang="en-US" dirty="0" smtClean="0"/>
              <a:t>的資料項的</a:t>
            </a:r>
            <a:r>
              <a:rPr lang="zh-TW" altLang="en-US" dirty="0"/>
              <a:t>所有欄位</a:t>
            </a:r>
            <a:r>
              <a:rPr lang="zh-TW" altLang="en-US" dirty="0" smtClean="0"/>
              <a:t>。</a:t>
            </a:r>
            <a:endParaRPr lang="en-US" altLang="zh-TW" dirty="0" smtClean="0"/>
          </a:p>
          <a:p>
            <a:r>
              <a:rPr lang="zh-TW" altLang="en-US" dirty="0" smtClean="0"/>
              <a:t>條件的運算符號就是 </a:t>
            </a:r>
            <a:r>
              <a:rPr lang="en-US" altLang="zh-TW" dirty="0" smtClean="0"/>
              <a:t>=</a:t>
            </a:r>
            <a:r>
              <a:rPr lang="zh-TW" altLang="en-US" dirty="0" smtClean="0"/>
              <a:t>、</a:t>
            </a:r>
            <a:r>
              <a:rPr lang="en-US" altLang="zh-TW" dirty="0" smtClean="0"/>
              <a:t>!=</a:t>
            </a:r>
            <a:r>
              <a:rPr lang="zh-TW" altLang="en-US" dirty="0" smtClean="0"/>
              <a:t>、</a:t>
            </a:r>
            <a:r>
              <a:rPr lang="en-US" altLang="zh-TW" dirty="0" smtClean="0"/>
              <a:t>&gt;</a:t>
            </a:r>
            <a:r>
              <a:rPr lang="zh-TW" altLang="en-US" dirty="0" smtClean="0"/>
              <a:t>、</a:t>
            </a:r>
            <a:r>
              <a:rPr lang="en-US" altLang="zh-TW" dirty="0" smtClean="0"/>
              <a:t>&lt;</a:t>
            </a:r>
            <a:r>
              <a:rPr lang="zh-TW" altLang="en-US" dirty="0" smtClean="0"/>
              <a:t>、</a:t>
            </a:r>
            <a:r>
              <a:rPr lang="en-US" altLang="zh-TW" dirty="0" smtClean="0"/>
              <a:t>&gt;=</a:t>
            </a:r>
            <a:r>
              <a:rPr lang="zh-TW" altLang="en-US" dirty="0" smtClean="0"/>
              <a:t>、</a:t>
            </a:r>
            <a:r>
              <a:rPr lang="en-US" altLang="zh-TW" dirty="0" smtClean="0"/>
              <a:t>&lt;=</a:t>
            </a:r>
            <a:r>
              <a:rPr lang="zh-TW" altLang="en-US" dirty="0" smtClean="0"/>
              <a:t> 這些。</a:t>
            </a:r>
            <a:endParaRPr lang="en-US" altLang="zh-TW" dirty="0" smtClean="0"/>
          </a:p>
          <a:p>
            <a:r>
              <a:rPr lang="zh-TW" altLang="en-US" dirty="0"/>
              <a:t>可以用</a:t>
            </a:r>
            <a:r>
              <a:rPr lang="en-US" altLang="zh-TW" dirty="0"/>
              <a:t>AND/OR</a:t>
            </a:r>
            <a:r>
              <a:rPr lang="zh-TW" altLang="en-US" dirty="0"/>
              <a:t>等邏輯運算串接條件</a:t>
            </a:r>
          </a:p>
          <a:p>
            <a:r>
              <a:rPr lang="zh-TW" altLang="en-US" dirty="0" smtClean="0"/>
              <a:t>範例：</a:t>
            </a:r>
            <a:endParaRPr lang="en-US" altLang="zh-TW" dirty="0" smtClean="0"/>
          </a:p>
          <a:p>
            <a:pPr lvl="1"/>
            <a:r>
              <a:rPr lang="en-US" altLang="zh-TW" dirty="0" smtClean="0"/>
              <a:t>SELECT </a:t>
            </a:r>
            <a:r>
              <a:rPr lang="en-US" altLang="zh-TW" dirty="0" smtClean="0">
                <a:solidFill>
                  <a:srgbClr val="FF0000"/>
                </a:solidFill>
              </a:rPr>
              <a:t>address</a:t>
            </a:r>
            <a:r>
              <a:rPr lang="en-US" altLang="zh-TW" dirty="0" smtClean="0"/>
              <a:t> FROM </a:t>
            </a:r>
            <a:r>
              <a:rPr lang="en-US" altLang="zh-TW" dirty="0" smtClean="0">
                <a:solidFill>
                  <a:srgbClr val="FF0000"/>
                </a:solidFill>
              </a:rPr>
              <a:t>student</a:t>
            </a:r>
            <a:r>
              <a:rPr lang="zh-TW" altLang="en-US" dirty="0" smtClean="0">
                <a:solidFill>
                  <a:srgbClr val="FF0000"/>
                </a:solidFill>
              </a:rPr>
              <a:t> </a:t>
            </a:r>
            <a:r>
              <a:rPr lang="en-US" altLang="zh-TW" dirty="0"/>
              <a:t>WHERE</a:t>
            </a:r>
            <a:r>
              <a:rPr lang="en-US" altLang="zh-TW" dirty="0">
                <a:solidFill>
                  <a:srgbClr val="FF0000"/>
                </a:solidFill>
              </a:rPr>
              <a:t> </a:t>
            </a:r>
            <a:r>
              <a:rPr lang="en-US" altLang="zh-TW" dirty="0" smtClean="0">
                <a:solidFill>
                  <a:srgbClr val="FF0000"/>
                </a:solidFill>
              </a:rPr>
              <a:t>name=‘Jack’</a:t>
            </a:r>
          </a:p>
          <a:p>
            <a:pPr lvl="1"/>
            <a:r>
              <a:rPr lang="en-US" altLang="zh-TW" dirty="0"/>
              <a:t>SELECT </a:t>
            </a:r>
            <a:r>
              <a:rPr lang="en-US" altLang="zh-TW" dirty="0" smtClean="0">
                <a:solidFill>
                  <a:srgbClr val="FF0000"/>
                </a:solidFill>
              </a:rPr>
              <a:t>name</a:t>
            </a:r>
            <a:r>
              <a:rPr lang="en-US" altLang="zh-TW" dirty="0" smtClean="0"/>
              <a:t> </a:t>
            </a:r>
            <a:r>
              <a:rPr lang="en-US" altLang="zh-TW" dirty="0"/>
              <a:t>FROM </a:t>
            </a:r>
            <a:r>
              <a:rPr lang="en-US" altLang="zh-TW" dirty="0" smtClean="0">
                <a:solidFill>
                  <a:srgbClr val="FF0000"/>
                </a:solidFill>
              </a:rPr>
              <a:t>player</a:t>
            </a:r>
            <a:r>
              <a:rPr lang="zh-TW" altLang="en-US" dirty="0" smtClean="0">
                <a:solidFill>
                  <a:srgbClr val="FF0000"/>
                </a:solidFill>
              </a:rPr>
              <a:t> </a:t>
            </a:r>
            <a:r>
              <a:rPr lang="en-US" altLang="zh-TW" dirty="0"/>
              <a:t>WHERE</a:t>
            </a:r>
            <a:r>
              <a:rPr lang="en-US" altLang="zh-TW" dirty="0">
                <a:solidFill>
                  <a:srgbClr val="FF0000"/>
                </a:solidFill>
              </a:rPr>
              <a:t> </a:t>
            </a:r>
            <a:r>
              <a:rPr lang="en-US" altLang="zh-TW" dirty="0" smtClean="0">
                <a:solidFill>
                  <a:srgbClr val="FF0000"/>
                </a:solidFill>
              </a:rPr>
              <a:t>height&gt;=190 </a:t>
            </a:r>
            <a:r>
              <a:rPr lang="en-US" altLang="zh-TW" dirty="0" smtClean="0"/>
              <a:t>AND</a:t>
            </a:r>
            <a:r>
              <a:rPr lang="en-US" altLang="zh-TW" dirty="0" smtClean="0">
                <a:solidFill>
                  <a:srgbClr val="FF0000"/>
                </a:solidFill>
              </a:rPr>
              <a:t> height &lt;=200</a:t>
            </a:r>
            <a:endParaRPr lang="en-US" altLang="zh-TW" dirty="0">
              <a:solidFill>
                <a:srgbClr val="FF0000"/>
              </a:solidFill>
            </a:endParaRPr>
          </a:p>
          <a:p>
            <a:pPr lvl="1"/>
            <a:endParaRPr lang="en-US" altLang="zh-TW" dirty="0">
              <a:solidFill>
                <a:srgbClr val="FF0000"/>
              </a:solidFill>
            </a:endParaRPr>
          </a:p>
          <a:p>
            <a:endParaRPr lang="zh-TW" altLang="en-US" dirty="0"/>
          </a:p>
        </p:txBody>
      </p:sp>
    </p:spTree>
    <p:extLst>
      <p:ext uri="{BB962C8B-B14F-4D97-AF65-F5344CB8AC3E}">
        <p14:creationId xmlns:p14="http://schemas.microsoft.com/office/powerpoint/2010/main" val="9281239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增加</a:t>
            </a:r>
            <a:r>
              <a:rPr lang="en-US" altLang="zh-TW" dirty="0" smtClean="0"/>
              <a:t>(</a:t>
            </a:r>
            <a:r>
              <a:rPr lang="zh-TW" altLang="en-US" dirty="0" smtClean="0"/>
              <a:t>插入</a:t>
            </a:r>
            <a:r>
              <a:rPr lang="en-US" altLang="zh-TW" dirty="0" smtClean="0"/>
              <a:t>)</a:t>
            </a:r>
            <a:r>
              <a:rPr lang="zh-TW" altLang="en-US" dirty="0" smtClean="0"/>
              <a:t>資料</a:t>
            </a:r>
            <a:endParaRPr lang="zh-TW" altLang="en-US" dirty="0"/>
          </a:p>
        </p:txBody>
      </p:sp>
      <p:sp>
        <p:nvSpPr>
          <p:cNvPr id="3" name="內容版面配置區 2"/>
          <p:cNvSpPr>
            <a:spLocks noGrp="1"/>
          </p:cNvSpPr>
          <p:nvPr>
            <p:ph idx="1"/>
          </p:nvPr>
        </p:nvSpPr>
        <p:spPr>
          <a:xfrm>
            <a:off x="677333" y="2160589"/>
            <a:ext cx="10009139" cy="3880773"/>
          </a:xfrm>
        </p:spPr>
        <p:txBody>
          <a:bodyPr/>
          <a:lstStyle/>
          <a:p>
            <a:r>
              <a:rPr lang="zh-TW" altLang="en-US" dirty="0" smtClean="0"/>
              <a:t>語法：</a:t>
            </a:r>
            <a:endParaRPr lang="en-US" altLang="zh-TW" dirty="0" smtClean="0"/>
          </a:p>
          <a:p>
            <a:pPr lvl="1"/>
            <a:r>
              <a:rPr lang="en-US" altLang="zh-TW" dirty="0" smtClean="0"/>
              <a:t>INSERT </a:t>
            </a:r>
            <a:r>
              <a:rPr lang="en-US" altLang="zh-TW" dirty="0"/>
              <a:t>INTO </a:t>
            </a:r>
            <a:r>
              <a:rPr lang="en-US" altLang="zh-TW" dirty="0" err="1">
                <a:solidFill>
                  <a:srgbClr val="FF0000"/>
                </a:solidFill>
              </a:rPr>
              <a:t>table_name</a:t>
            </a:r>
            <a:r>
              <a:rPr lang="en-US" altLang="zh-TW" dirty="0"/>
              <a:t> (</a:t>
            </a:r>
            <a:r>
              <a:rPr lang="en-US" altLang="zh-TW" dirty="0">
                <a:solidFill>
                  <a:srgbClr val="FF0000"/>
                </a:solidFill>
              </a:rPr>
              <a:t>column1, column2, column3</a:t>
            </a:r>
            <a:r>
              <a:rPr lang="en-US" altLang="zh-TW" dirty="0" smtClean="0">
                <a:solidFill>
                  <a:srgbClr val="FF0000"/>
                </a:solidFill>
              </a:rPr>
              <a:t>...</a:t>
            </a:r>
            <a:r>
              <a:rPr lang="en-US" altLang="zh-TW" dirty="0" smtClean="0"/>
              <a:t>)</a:t>
            </a:r>
            <a:r>
              <a:rPr lang="zh-TW" altLang="en-US" dirty="0" smtClean="0"/>
              <a:t> </a:t>
            </a:r>
            <a:r>
              <a:rPr lang="en-US" altLang="zh-TW" dirty="0" smtClean="0"/>
              <a:t>VALUES </a:t>
            </a:r>
            <a:r>
              <a:rPr lang="en-US" altLang="zh-TW" dirty="0"/>
              <a:t>(</a:t>
            </a:r>
            <a:r>
              <a:rPr lang="en-US" altLang="zh-TW" dirty="0">
                <a:solidFill>
                  <a:srgbClr val="FF0000"/>
                </a:solidFill>
              </a:rPr>
              <a:t>value1, value2, value3</a:t>
            </a:r>
            <a:r>
              <a:rPr lang="en-US" altLang="zh-TW" dirty="0" smtClean="0">
                <a:solidFill>
                  <a:srgbClr val="FF0000"/>
                </a:solidFill>
              </a:rPr>
              <a:t>...</a:t>
            </a:r>
            <a:r>
              <a:rPr lang="en-US" altLang="zh-TW" dirty="0" smtClean="0"/>
              <a:t>);</a:t>
            </a:r>
          </a:p>
          <a:p>
            <a:endParaRPr lang="en-US" altLang="zh-TW" dirty="0"/>
          </a:p>
          <a:p>
            <a:r>
              <a:rPr lang="zh-TW" altLang="en-US" dirty="0" smtClean="0"/>
              <a:t>範例：</a:t>
            </a:r>
            <a:endParaRPr lang="en-US" altLang="zh-TW" dirty="0" smtClean="0"/>
          </a:p>
          <a:p>
            <a:pPr lvl="1"/>
            <a:r>
              <a:rPr lang="en-US" altLang="zh-TW" dirty="0"/>
              <a:t>INSERT INTO </a:t>
            </a:r>
            <a:r>
              <a:rPr lang="en-US" altLang="zh-TW" dirty="0">
                <a:solidFill>
                  <a:srgbClr val="FF0000"/>
                </a:solidFill>
              </a:rPr>
              <a:t>customers </a:t>
            </a:r>
            <a:r>
              <a:rPr lang="en-US" altLang="zh-TW" dirty="0"/>
              <a:t>(</a:t>
            </a:r>
            <a:r>
              <a:rPr lang="en-US" altLang="zh-TW" dirty="0" err="1">
                <a:solidFill>
                  <a:srgbClr val="FF0000"/>
                </a:solidFill>
              </a:rPr>
              <a:t>C_Id</a:t>
            </a:r>
            <a:r>
              <a:rPr lang="en-US" altLang="zh-TW" dirty="0">
                <a:solidFill>
                  <a:srgbClr val="FF0000"/>
                </a:solidFill>
              </a:rPr>
              <a:t>, Name, City, Address, </a:t>
            </a:r>
            <a:r>
              <a:rPr lang="en-US" altLang="zh-TW" dirty="0" smtClean="0">
                <a:solidFill>
                  <a:srgbClr val="FF0000"/>
                </a:solidFill>
              </a:rPr>
              <a:t>Phone</a:t>
            </a:r>
            <a:r>
              <a:rPr lang="en-US" altLang="zh-TW" dirty="0" smtClean="0"/>
              <a:t>)</a:t>
            </a:r>
            <a:r>
              <a:rPr lang="zh-TW" altLang="en-US" dirty="0" smtClean="0"/>
              <a:t> </a:t>
            </a:r>
            <a:r>
              <a:rPr lang="en-US" altLang="zh-TW" dirty="0"/>
              <a:t/>
            </a:r>
            <a:br>
              <a:rPr lang="en-US" altLang="zh-TW" dirty="0"/>
            </a:br>
            <a:r>
              <a:rPr lang="en-US" altLang="zh-TW" dirty="0" smtClean="0"/>
              <a:t>VALUES </a:t>
            </a:r>
            <a:r>
              <a:rPr lang="en-US" altLang="zh-TW" dirty="0"/>
              <a:t>(</a:t>
            </a:r>
            <a:r>
              <a:rPr lang="en-US" altLang="zh-TW" dirty="0">
                <a:solidFill>
                  <a:srgbClr val="FF0000"/>
                </a:solidFill>
              </a:rPr>
              <a:t>3, '</a:t>
            </a:r>
            <a:r>
              <a:rPr lang="zh-TW" altLang="en-US" dirty="0">
                <a:solidFill>
                  <a:srgbClr val="FF0000"/>
                </a:solidFill>
              </a:rPr>
              <a:t>李三</a:t>
            </a:r>
            <a:r>
              <a:rPr lang="en-US" altLang="zh-TW" dirty="0">
                <a:solidFill>
                  <a:srgbClr val="FF0000"/>
                </a:solidFill>
              </a:rPr>
              <a:t>', '</a:t>
            </a:r>
            <a:r>
              <a:rPr lang="zh-TW" altLang="en-US" dirty="0">
                <a:solidFill>
                  <a:srgbClr val="FF0000"/>
                </a:solidFill>
              </a:rPr>
              <a:t>高雄縣</a:t>
            </a:r>
            <a:r>
              <a:rPr lang="en-US" altLang="zh-TW" dirty="0">
                <a:solidFill>
                  <a:srgbClr val="FF0000"/>
                </a:solidFill>
              </a:rPr>
              <a:t>', 'ZZ</a:t>
            </a:r>
            <a:r>
              <a:rPr lang="zh-TW" altLang="en-US" dirty="0">
                <a:solidFill>
                  <a:srgbClr val="FF0000"/>
                </a:solidFill>
              </a:rPr>
              <a:t>路</a:t>
            </a:r>
            <a:r>
              <a:rPr lang="en-US" altLang="zh-TW" dirty="0">
                <a:solidFill>
                  <a:srgbClr val="FF0000"/>
                </a:solidFill>
              </a:rPr>
              <a:t>300</a:t>
            </a:r>
            <a:r>
              <a:rPr lang="zh-TW" altLang="en-US" dirty="0">
                <a:solidFill>
                  <a:srgbClr val="FF0000"/>
                </a:solidFill>
              </a:rPr>
              <a:t>號</a:t>
            </a:r>
            <a:r>
              <a:rPr lang="en-US" altLang="zh-TW" dirty="0">
                <a:solidFill>
                  <a:srgbClr val="FF0000"/>
                </a:solidFill>
              </a:rPr>
              <a:t>', '07-12345678'</a:t>
            </a:r>
            <a:r>
              <a:rPr lang="en-US" altLang="zh-TW" dirty="0"/>
              <a:t>);</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91151583"/>
              </p:ext>
            </p:extLst>
          </p:nvPr>
        </p:nvGraphicFramePr>
        <p:xfrm>
          <a:off x="1216819" y="4451926"/>
          <a:ext cx="7345290" cy="1057178"/>
        </p:xfrm>
        <a:graphic>
          <a:graphicData uri="http://schemas.openxmlformats.org/drawingml/2006/table">
            <a:tbl>
              <a:tblPr/>
              <a:tblGrid>
                <a:gridCol w="1469058">
                  <a:extLst>
                    <a:ext uri="{9D8B030D-6E8A-4147-A177-3AD203B41FA5}">
                      <a16:colId xmlns:a16="http://schemas.microsoft.com/office/drawing/2014/main" val="1069893489"/>
                    </a:ext>
                  </a:extLst>
                </a:gridCol>
                <a:gridCol w="1469058">
                  <a:extLst>
                    <a:ext uri="{9D8B030D-6E8A-4147-A177-3AD203B41FA5}">
                      <a16:colId xmlns:a16="http://schemas.microsoft.com/office/drawing/2014/main" val="1089112922"/>
                    </a:ext>
                  </a:extLst>
                </a:gridCol>
                <a:gridCol w="1469058">
                  <a:extLst>
                    <a:ext uri="{9D8B030D-6E8A-4147-A177-3AD203B41FA5}">
                      <a16:colId xmlns:a16="http://schemas.microsoft.com/office/drawing/2014/main" val="2159642746"/>
                    </a:ext>
                  </a:extLst>
                </a:gridCol>
                <a:gridCol w="1469058">
                  <a:extLst>
                    <a:ext uri="{9D8B030D-6E8A-4147-A177-3AD203B41FA5}">
                      <a16:colId xmlns:a16="http://schemas.microsoft.com/office/drawing/2014/main" val="794275479"/>
                    </a:ext>
                  </a:extLst>
                </a:gridCol>
                <a:gridCol w="1469058">
                  <a:extLst>
                    <a:ext uri="{9D8B030D-6E8A-4147-A177-3AD203B41FA5}">
                      <a16:colId xmlns:a16="http://schemas.microsoft.com/office/drawing/2014/main" val="1055848053"/>
                    </a:ext>
                  </a:extLst>
                </a:gridCol>
              </a:tblGrid>
              <a:tr h="211437">
                <a:tc>
                  <a:txBody>
                    <a:bodyPr/>
                    <a:lstStyle/>
                    <a:p>
                      <a:r>
                        <a:rPr lang="en-US" sz="1400">
                          <a:effectLst/>
                        </a:rPr>
                        <a:t>C_Id</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Name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City</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Address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Phone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701043"/>
                  </a:ext>
                </a:extLst>
              </a:tr>
              <a:tr h="383809">
                <a:tc>
                  <a:txBody>
                    <a:bodyPr/>
                    <a:lstStyle/>
                    <a:p>
                      <a:r>
                        <a:rPr lang="en-US" altLang="zh-TW" sz="1400">
                          <a:effectLst/>
                        </a:rPr>
                        <a:t>1</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a:effectLst/>
                        </a:rPr>
                        <a:t>張一</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a:effectLst/>
                        </a:rPr>
                        <a:t>台北市</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XX</a:t>
                      </a:r>
                      <a:r>
                        <a:rPr lang="zh-TW" altLang="en-US" sz="1400">
                          <a:effectLst/>
                        </a:rPr>
                        <a:t>路</a:t>
                      </a:r>
                      <a:r>
                        <a:rPr lang="en-US" altLang="zh-TW" sz="1400">
                          <a:effectLst/>
                        </a:rPr>
                        <a:t>100</a:t>
                      </a:r>
                      <a:r>
                        <a:rPr lang="zh-TW" altLang="en-US" sz="1400">
                          <a:effectLst/>
                        </a:rPr>
                        <a:t>號</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400">
                          <a:effectLst/>
                        </a:rPr>
                        <a:t>02-12345678</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7870927"/>
                  </a:ext>
                </a:extLst>
              </a:tr>
              <a:tr h="383809">
                <a:tc>
                  <a:txBody>
                    <a:bodyPr/>
                    <a:lstStyle/>
                    <a:p>
                      <a:r>
                        <a:rPr lang="en-US" altLang="zh-TW" sz="1400">
                          <a:effectLst/>
                        </a:rPr>
                        <a:t>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a:effectLst/>
                        </a:rPr>
                        <a:t>王二</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a:effectLst/>
                        </a:rPr>
                        <a:t>新竹縣</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YY</a:t>
                      </a:r>
                      <a:r>
                        <a:rPr lang="zh-TW" altLang="en-US" sz="1400">
                          <a:effectLst/>
                        </a:rPr>
                        <a:t>路</a:t>
                      </a:r>
                      <a:r>
                        <a:rPr lang="en-US" altLang="zh-TW" sz="1400">
                          <a:effectLst/>
                        </a:rPr>
                        <a:t>200</a:t>
                      </a:r>
                      <a:r>
                        <a:rPr lang="zh-TW" altLang="en-US" sz="1400">
                          <a:effectLst/>
                        </a:rPr>
                        <a:t>號</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400" dirty="0">
                          <a:effectLst/>
                        </a:rPr>
                        <a:t>03-12345678</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088271"/>
                  </a:ext>
                </a:extLst>
              </a:tr>
            </a:tbl>
          </a:graphicData>
        </a:graphic>
      </p:graphicFrame>
    </p:spTree>
    <p:extLst>
      <p:ext uri="{BB962C8B-B14F-4D97-AF65-F5344CB8AC3E}">
        <p14:creationId xmlns:p14="http://schemas.microsoft.com/office/powerpoint/2010/main" val="38651195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增加多筆資料</a:t>
            </a:r>
            <a:endParaRPr lang="zh-TW" altLang="en-US" dirty="0"/>
          </a:p>
        </p:txBody>
      </p:sp>
      <p:sp>
        <p:nvSpPr>
          <p:cNvPr id="3" name="內容版面配置區 2"/>
          <p:cNvSpPr>
            <a:spLocks noGrp="1"/>
          </p:cNvSpPr>
          <p:nvPr>
            <p:ph idx="1"/>
          </p:nvPr>
        </p:nvSpPr>
        <p:spPr/>
        <p:txBody>
          <a:bodyPr/>
          <a:lstStyle/>
          <a:p>
            <a:r>
              <a:rPr lang="zh-TW" altLang="en-US" dirty="0"/>
              <a:t>一次新增多筆資料 </a:t>
            </a:r>
            <a:r>
              <a:rPr lang="en-US" altLang="zh-TW" dirty="0"/>
              <a:t>(INSERT INTO SELECT)</a:t>
            </a:r>
          </a:p>
          <a:p>
            <a:r>
              <a:rPr lang="zh-TW" altLang="en-US" dirty="0"/>
              <a:t>語法：</a:t>
            </a:r>
          </a:p>
          <a:p>
            <a:endParaRPr lang="zh-TW" altLang="en-US" dirty="0"/>
          </a:p>
          <a:p>
            <a:r>
              <a:rPr lang="en-US" altLang="zh-TW" dirty="0"/>
              <a:t>INSERT INTO </a:t>
            </a:r>
            <a:r>
              <a:rPr lang="en-US" altLang="zh-TW" dirty="0" err="1" smtClean="0">
                <a:solidFill>
                  <a:srgbClr val="FF0000"/>
                </a:solidFill>
              </a:rPr>
              <a:t>table_name</a:t>
            </a:r>
            <a:r>
              <a:rPr lang="en-US" altLang="zh-TW" dirty="0" smtClean="0"/>
              <a:t> VALUES </a:t>
            </a:r>
            <a:br>
              <a:rPr lang="en-US" altLang="zh-TW" dirty="0" smtClean="0"/>
            </a:br>
            <a:r>
              <a:rPr lang="en-US" altLang="zh-TW" dirty="0" smtClean="0"/>
              <a:t>(</a:t>
            </a:r>
            <a:r>
              <a:rPr lang="en-US" altLang="zh-TW" dirty="0">
                <a:solidFill>
                  <a:srgbClr val="FF0000"/>
                </a:solidFill>
              </a:rPr>
              <a:t>value1_1, value2_2, value3_3</a:t>
            </a:r>
            <a:r>
              <a:rPr lang="en-US" altLang="zh-TW" dirty="0" smtClean="0">
                <a:solidFill>
                  <a:srgbClr val="FF0000"/>
                </a:solidFill>
              </a:rPr>
              <a:t>,···</a:t>
            </a:r>
            <a:r>
              <a:rPr lang="en-US" altLang="zh-TW" dirty="0" smtClean="0"/>
              <a:t>),</a:t>
            </a:r>
            <a:br>
              <a:rPr lang="en-US" altLang="zh-TW" dirty="0" smtClean="0"/>
            </a:br>
            <a:r>
              <a:rPr lang="en-US" altLang="zh-TW" dirty="0" smtClean="0"/>
              <a:t>(</a:t>
            </a:r>
            <a:r>
              <a:rPr lang="en-US" altLang="zh-TW" dirty="0">
                <a:solidFill>
                  <a:srgbClr val="FF0000"/>
                </a:solidFill>
              </a:rPr>
              <a:t>value2_1, value2_2, value2_3</a:t>
            </a:r>
            <a:r>
              <a:rPr lang="en-US" altLang="zh-TW" dirty="0" smtClean="0">
                <a:solidFill>
                  <a:srgbClr val="FF0000"/>
                </a:solidFill>
              </a:rPr>
              <a:t>,···</a:t>
            </a:r>
            <a:r>
              <a:rPr lang="en-US" altLang="zh-TW" dirty="0" smtClean="0"/>
              <a:t>),</a:t>
            </a:r>
            <a:br>
              <a:rPr lang="en-US" altLang="zh-TW" dirty="0" smtClean="0"/>
            </a:br>
            <a:r>
              <a:rPr lang="en-US" altLang="zh-TW" dirty="0" smtClean="0"/>
              <a:t>(</a:t>
            </a:r>
            <a:r>
              <a:rPr lang="en-US" altLang="zh-TW" dirty="0">
                <a:solidFill>
                  <a:srgbClr val="FF0000"/>
                </a:solidFill>
              </a:rPr>
              <a:t>value3_1, value3_2, value3_3</a:t>
            </a:r>
            <a:r>
              <a:rPr lang="en-US" altLang="zh-TW" dirty="0" smtClean="0">
                <a:solidFill>
                  <a:srgbClr val="FF0000"/>
                </a:solidFill>
              </a:rPr>
              <a:t>,···</a:t>
            </a:r>
            <a:r>
              <a:rPr lang="en-US" altLang="zh-TW" dirty="0" smtClean="0"/>
              <a:t>),</a:t>
            </a:r>
            <a:r>
              <a:rPr lang="en-US" altLang="zh-TW" dirty="0" smtClean="0">
                <a:solidFill>
                  <a:srgbClr val="FF0000"/>
                </a:solidFill>
              </a:rPr>
              <a:t>······</a:t>
            </a:r>
            <a:r>
              <a:rPr lang="en-US" altLang="zh-TW" dirty="0" smtClean="0"/>
              <a:t>;</a:t>
            </a:r>
            <a:endParaRPr lang="zh-TW" altLang="en-US" dirty="0"/>
          </a:p>
        </p:txBody>
      </p:sp>
    </p:spTree>
    <p:extLst>
      <p:ext uri="{BB962C8B-B14F-4D97-AF65-F5344CB8AC3E}">
        <p14:creationId xmlns:p14="http://schemas.microsoft.com/office/powerpoint/2010/main" val="16069031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更新資料</a:t>
            </a:r>
            <a:endParaRPr lang="zh-TW" altLang="en-US" dirty="0"/>
          </a:p>
        </p:txBody>
      </p:sp>
      <p:sp>
        <p:nvSpPr>
          <p:cNvPr id="3" name="內容版面配置區 2"/>
          <p:cNvSpPr>
            <a:spLocks noGrp="1"/>
          </p:cNvSpPr>
          <p:nvPr>
            <p:ph idx="1"/>
          </p:nvPr>
        </p:nvSpPr>
        <p:spPr/>
        <p:txBody>
          <a:bodyPr/>
          <a:lstStyle/>
          <a:p>
            <a:r>
              <a:rPr lang="en-US" altLang="zh-TW" dirty="0"/>
              <a:t>UPDATE </a:t>
            </a:r>
            <a:r>
              <a:rPr lang="en-US" altLang="zh-TW" dirty="0" err="1" smtClean="0">
                <a:solidFill>
                  <a:srgbClr val="FF0000"/>
                </a:solidFill>
              </a:rPr>
              <a:t>table_name</a:t>
            </a:r>
            <a:r>
              <a:rPr lang="zh-TW" altLang="en-US" dirty="0" smtClean="0"/>
              <a:t> </a:t>
            </a:r>
            <a:r>
              <a:rPr lang="en-US" altLang="zh-TW" dirty="0" smtClean="0"/>
              <a:t>SET </a:t>
            </a:r>
            <a:r>
              <a:rPr lang="en-US" altLang="zh-TW" dirty="0">
                <a:solidFill>
                  <a:srgbClr val="FF0000"/>
                </a:solidFill>
              </a:rPr>
              <a:t>column1=value1, column2=value2, </a:t>
            </a:r>
            <a:r>
              <a:rPr lang="en-US" altLang="zh-TW" dirty="0" smtClean="0">
                <a:solidFill>
                  <a:srgbClr val="FF0000"/>
                </a:solidFill>
              </a:rPr>
              <a:t>olumn3=value3···</a:t>
            </a:r>
            <a:r>
              <a:rPr lang="zh-TW" altLang="en-US" dirty="0" smtClean="0"/>
              <a:t> </a:t>
            </a:r>
            <a:r>
              <a:rPr lang="en-US" altLang="zh-TW" dirty="0" smtClean="0"/>
              <a:t>WHERE </a:t>
            </a:r>
            <a:r>
              <a:rPr lang="en-US" altLang="zh-TW" dirty="0" err="1">
                <a:solidFill>
                  <a:srgbClr val="FF0000"/>
                </a:solidFill>
              </a:rPr>
              <a:t>some_column</a:t>
            </a:r>
            <a:r>
              <a:rPr lang="en-US" altLang="zh-TW" dirty="0">
                <a:solidFill>
                  <a:srgbClr val="FF0000"/>
                </a:solidFill>
              </a:rPr>
              <a:t>=</a:t>
            </a:r>
            <a:r>
              <a:rPr lang="en-US" altLang="zh-TW" dirty="0" err="1">
                <a:solidFill>
                  <a:srgbClr val="FF0000"/>
                </a:solidFill>
              </a:rPr>
              <a:t>some_value</a:t>
            </a:r>
            <a:r>
              <a:rPr lang="en-US" altLang="zh-TW" dirty="0" smtClean="0"/>
              <a:t>;</a:t>
            </a:r>
          </a:p>
          <a:p>
            <a:r>
              <a:rPr lang="zh-TW" altLang="en-US" dirty="0"/>
              <a:t>需要變更的欄位值在</a:t>
            </a:r>
            <a:r>
              <a:rPr lang="en-US" altLang="zh-TW" dirty="0"/>
              <a:t>SET</a:t>
            </a:r>
            <a:r>
              <a:rPr lang="zh-TW" altLang="en-US" dirty="0" smtClean="0"/>
              <a:t>後面</a:t>
            </a:r>
            <a:endParaRPr lang="en-US" altLang="zh-TW" dirty="0" smtClean="0"/>
          </a:p>
          <a:p>
            <a:r>
              <a:rPr lang="zh-TW" altLang="en-US" dirty="0"/>
              <a:t>千萬要加上</a:t>
            </a:r>
            <a:r>
              <a:rPr lang="en-US" altLang="zh-TW" dirty="0"/>
              <a:t>WHERE</a:t>
            </a:r>
            <a:r>
              <a:rPr lang="zh-TW" altLang="en-US" dirty="0"/>
              <a:t>指定符合條件的</a:t>
            </a:r>
            <a:r>
              <a:rPr lang="zh-TW" altLang="en-US" dirty="0" smtClean="0"/>
              <a:t>項目，否則整個資料庫的所有銅蘭為的都會被變更喔！</a:t>
            </a:r>
            <a:endParaRPr lang="en-US" altLang="zh-TW" dirty="0" smtClean="0"/>
          </a:p>
          <a:p>
            <a:r>
              <a:rPr lang="zh-TW" altLang="en-US" dirty="0" smtClean="0"/>
              <a:t>範例：</a:t>
            </a:r>
            <a:endParaRPr lang="en-US" altLang="zh-TW" dirty="0" smtClean="0"/>
          </a:p>
          <a:p>
            <a:pPr lvl="1"/>
            <a:r>
              <a:rPr lang="en-US" altLang="zh-TW" b="1" dirty="0"/>
              <a:t>UPDATE</a:t>
            </a:r>
            <a:r>
              <a:rPr lang="en-US" altLang="zh-TW" dirty="0"/>
              <a:t> </a:t>
            </a:r>
            <a:r>
              <a:rPr lang="en-US" altLang="zh-TW" dirty="0">
                <a:solidFill>
                  <a:srgbClr val="FF0000"/>
                </a:solidFill>
              </a:rPr>
              <a:t>customers</a:t>
            </a:r>
            <a:r>
              <a:rPr lang="en-US" altLang="zh-TW" dirty="0"/>
              <a:t> </a:t>
            </a:r>
            <a:r>
              <a:rPr lang="en-US" altLang="zh-TW" b="1" dirty="0"/>
              <a:t>SET</a:t>
            </a:r>
            <a:r>
              <a:rPr lang="en-US" altLang="zh-TW" dirty="0"/>
              <a:t> </a:t>
            </a:r>
            <a:r>
              <a:rPr lang="en-US" altLang="zh-TW" dirty="0">
                <a:solidFill>
                  <a:srgbClr val="FF0000"/>
                </a:solidFill>
              </a:rPr>
              <a:t>Phone='03-87654321'</a:t>
            </a:r>
            <a:r>
              <a:rPr lang="en-US" altLang="zh-TW" dirty="0"/>
              <a:t> </a:t>
            </a:r>
            <a:r>
              <a:rPr lang="en-US" altLang="zh-TW" b="1" dirty="0"/>
              <a:t>WHERE</a:t>
            </a:r>
            <a:r>
              <a:rPr lang="en-US" altLang="zh-TW" dirty="0"/>
              <a:t> </a:t>
            </a:r>
            <a:r>
              <a:rPr lang="en-US" altLang="zh-TW" b="1" dirty="0">
                <a:solidFill>
                  <a:srgbClr val="FF0000"/>
                </a:solidFill>
              </a:rPr>
              <a:t>Name</a:t>
            </a:r>
            <a:r>
              <a:rPr lang="en-US" altLang="zh-TW" dirty="0">
                <a:solidFill>
                  <a:srgbClr val="FF0000"/>
                </a:solidFill>
              </a:rPr>
              <a:t>='</a:t>
            </a:r>
            <a:r>
              <a:rPr lang="zh-TW" altLang="en-US" dirty="0">
                <a:solidFill>
                  <a:srgbClr val="FF0000"/>
                </a:solidFill>
              </a:rPr>
              <a:t>王二</a:t>
            </a:r>
            <a:r>
              <a:rPr lang="en-US" altLang="zh-TW" dirty="0">
                <a:solidFill>
                  <a:srgbClr val="FF0000"/>
                </a:solidFill>
              </a:rPr>
              <a:t>'</a:t>
            </a:r>
            <a:r>
              <a:rPr lang="en-US" altLang="zh-TW" dirty="0"/>
              <a:t>;</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85925400"/>
              </p:ext>
            </p:extLst>
          </p:nvPr>
        </p:nvGraphicFramePr>
        <p:xfrm>
          <a:off x="1170637" y="4984184"/>
          <a:ext cx="7345290" cy="1057178"/>
        </p:xfrm>
        <a:graphic>
          <a:graphicData uri="http://schemas.openxmlformats.org/drawingml/2006/table">
            <a:tbl>
              <a:tblPr/>
              <a:tblGrid>
                <a:gridCol w="1469058">
                  <a:extLst>
                    <a:ext uri="{9D8B030D-6E8A-4147-A177-3AD203B41FA5}">
                      <a16:colId xmlns:a16="http://schemas.microsoft.com/office/drawing/2014/main" val="1069893489"/>
                    </a:ext>
                  </a:extLst>
                </a:gridCol>
                <a:gridCol w="1469058">
                  <a:extLst>
                    <a:ext uri="{9D8B030D-6E8A-4147-A177-3AD203B41FA5}">
                      <a16:colId xmlns:a16="http://schemas.microsoft.com/office/drawing/2014/main" val="1089112922"/>
                    </a:ext>
                  </a:extLst>
                </a:gridCol>
                <a:gridCol w="1469058">
                  <a:extLst>
                    <a:ext uri="{9D8B030D-6E8A-4147-A177-3AD203B41FA5}">
                      <a16:colId xmlns:a16="http://schemas.microsoft.com/office/drawing/2014/main" val="2159642746"/>
                    </a:ext>
                  </a:extLst>
                </a:gridCol>
                <a:gridCol w="1469058">
                  <a:extLst>
                    <a:ext uri="{9D8B030D-6E8A-4147-A177-3AD203B41FA5}">
                      <a16:colId xmlns:a16="http://schemas.microsoft.com/office/drawing/2014/main" val="794275479"/>
                    </a:ext>
                  </a:extLst>
                </a:gridCol>
                <a:gridCol w="1469058">
                  <a:extLst>
                    <a:ext uri="{9D8B030D-6E8A-4147-A177-3AD203B41FA5}">
                      <a16:colId xmlns:a16="http://schemas.microsoft.com/office/drawing/2014/main" val="1055848053"/>
                    </a:ext>
                  </a:extLst>
                </a:gridCol>
              </a:tblGrid>
              <a:tr h="211437">
                <a:tc>
                  <a:txBody>
                    <a:bodyPr/>
                    <a:lstStyle/>
                    <a:p>
                      <a:r>
                        <a:rPr lang="en-US" sz="1400">
                          <a:effectLst/>
                        </a:rPr>
                        <a:t>C_Id</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Name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City</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Address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Phone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701043"/>
                  </a:ext>
                </a:extLst>
              </a:tr>
              <a:tr h="383809">
                <a:tc>
                  <a:txBody>
                    <a:bodyPr/>
                    <a:lstStyle/>
                    <a:p>
                      <a:r>
                        <a:rPr lang="en-US" altLang="zh-TW" sz="1400">
                          <a:effectLst/>
                        </a:rPr>
                        <a:t>1</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a:effectLst/>
                        </a:rPr>
                        <a:t>張一</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a:effectLst/>
                        </a:rPr>
                        <a:t>台北市</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XX</a:t>
                      </a:r>
                      <a:r>
                        <a:rPr lang="zh-TW" altLang="en-US" sz="1400">
                          <a:effectLst/>
                        </a:rPr>
                        <a:t>路</a:t>
                      </a:r>
                      <a:r>
                        <a:rPr lang="en-US" altLang="zh-TW" sz="1400">
                          <a:effectLst/>
                        </a:rPr>
                        <a:t>100</a:t>
                      </a:r>
                      <a:r>
                        <a:rPr lang="zh-TW" altLang="en-US" sz="1400">
                          <a:effectLst/>
                        </a:rPr>
                        <a:t>號</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400">
                          <a:effectLst/>
                        </a:rPr>
                        <a:t>02-12345678</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7870927"/>
                  </a:ext>
                </a:extLst>
              </a:tr>
              <a:tr h="383809">
                <a:tc>
                  <a:txBody>
                    <a:bodyPr/>
                    <a:lstStyle/>
                    <a:p>
                      <a:r>
                        <a:rPr lang="en-US" altLang="zh-TW" sz="1400">
                          <a:effectLst/>
                        </a:rPr>
                        <a:t>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a:effectLst/>
                        </a:rPr>
                        <a:t>王二</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a:effectLst/>
                        </a:rPr>
                        <a:t>新竹縣</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YY</a:t>
                      </a:r>
                      <a:r>
                        <a:rPr lang="zh-TW" altLang="en-US" sz="1400">
                          <a:effectLst/>
                        </a:rPr>
                        <a:t>路</a:t>
                      </a:r>
                      <a:r>
                        <a:rPr lang="en-US" altLang="zh-TW" sz="1400">
                          <a:effectLst/>
                        </a:rPr>
                        <a:t>200</a:t>
                      </a:r>
                      <a:r>
                        <a:rPr lang="zh-TW" altLang="en-US" sz="1400">
                          <a:effectLst/>
                        </a:rPr>
                        <a:t>號</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400" dirty="0">
                          <a:solidFill>
                            <a:srgbClr val="00B0F0"/>
                          </a:solidFill>
                          <a:effectLst/>
                        </a:rPr>
                        <a:t>03-12345678</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088271"/>
                  </a:ext>
                </a:extLst>
              </a:tr>
            </a:tbl>
          </a:graphicData>
        </a:graphic>
      </p:graphicFrame>
    </p:spTree>
    <p:extLst>
      <p:ext uri="{BB962C8B-B14F-4D97-AF65-F5344CB8AC3E}">
        <p14:creationId xmlns:p14="http://schemas.microsoft.com/office/powerpoint/2010/main" val="25558137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刪除資料</a:t>
            </a:r>
            <a:endParaRPr lang="zh-TW" altLang="en-US" dirty="0"/>
          </a:p>
        </p:txBody>
      </p:sp>
      <p:sp>
        <p:nvSpPr>
          <p:cNvPr id="3" name="內容版面配置區 2"/>
          <p:cNvSpPr>
            <a:spLocks noGrp="1"/>
          </p:cNvSpPr>
          <p:nvPr>
            <p:ph idx="1"/>
          </p:nvPr>
        </p:nvSpPr>
        <p:spPr/>
        <p:txBody>
          <a:bodyPr/>
          <a:lstStyle/>
          <a:p>
            <a:r>
              <a:rPr lang="zh-TW" altLang="en-US" dirty="0" smtClean="0"/>
              <a:t>語法：</a:t>
            </a:r>
            <a:endParaRPr lang="en-US" altLang="zh-TW" dirty="0" smtClean="0"/>
          </a:p>
          <a:p>
            <a:pPr lvl="1"/>
            <a:r>
              <a:rPr lang="en-US" altLang="zh-TW" dirty="0" smtClean="0"/>
              <a:t>DELETE </a:t>
            </a:r>
            <a:r>
              <a:rPr lang="en-US" altLang="zh-TW" dirty="0"/>
              <a:t>FROM </a:t>
            </a:r>
            <a:r>
              <a:rPr lang="en-US" altLang="zh-TW" dirty="0" err="1" smtClean="0">
                <a:solidFill>
                  <a:srgbClr val="FF0000"/>
                </a:solidFill>
              </a:rPr>
              <a:t>table_name</a:t>
            </a:r>
            <a:r>
              <a:rPr lang="zh-TW" altLang="en-US" dirty="0" smtClean="0"/>
              <a:t> </a:t>
            </a:r>
            <a:r>
              <a:rPr lang="en-US" altLang="zh-TW" dirty="0" smtClean="0"/>
              <a:t>WHERE </a:t>
            </a:r>
            <a:r>
              <a:rPr lang="en-US" altLang="zh-TW" dirty="0" err="1">
                <a:solidFill>
                  <a:srgbClr val="FF0000"/>
                </a:solidFill>
              </a:rPr>
              <a:t>column_name</a:t>
            </a:r>
            <a:r>
              <a:rPr lang="en-US" altLang="zh-TW" dirty="0">
                <a:solidFill>
                  <a:srgbClr val="FF0000"/>
                </a:solidFill>
              </a:rPr>
              <a:t> operator value</a:t>
            </a:r>
            <a:r>
              <a:rPr lang="en-US" altLang="zh-TW" dirty="0" smtClean="0"/>
              <a:t>;</a:t>
            </a:r>
          </a:p>
          <a:p>
            <a:r>
              <a:rPr lang="en-US" altLang="zh-TW" dirty="0"/>
              <a:t>WHERE </a:t>
            </a:r>
            <a:r>
              <a:rPr lang="zh-TW" altLang="en-US" dirty="0"/>
              <a:t>條件式記得要加哦！不然 </a:t>
            </a:r>
            <a:r>
              <a:rPr lang="en-US" altLang="zh-TW" dirty="0"/>
              <a:t>"</a:t>
            </a:r>
            <a:r>
              <a:rPr lang="zh-TW" altLang="en-US" dirty="0"/>
              <a:t>全部的</a:t>
            </a:r>
            <a:r>
              <a:rPr lang="en-US" altLang="zh-TW" dirty="0"/>
              <a:t>" </a:t>
            </a:r>
            <a:r>
              <a:rPr lang="zh-TW" altLang="en-US" dirty="0"/>
              <a:t>資料都會刪除了。</a:t>
            </a:r>
            <a:endParaRPr lang="en-US" altLang="zh-TW" dirty="0"/>
          </a:p>
          <a:p>
            <a:r>
              <a:rPr lang="zh-TW" altLang="en-US" dirty="0" smtClean="0"/>
              <a:t>範例：</a:t>
            </a:r>
            <a:endParaRPr lang="en-US" altLang="zh-TW" dirty="0" smtClean="0"/>
          </a:p>
          <a:p>
            <a:pPr lvl="1"/>
            <a:r>
              <a:rPr lang="en-US" altLang="zh-TW" b="1" dirty="0"/>
              <a:t>DELETE</a:t>
            </a:r>
            <a:r>
              <a:rPr lang="en-US" altLang="zh-TW" dirty="0"/>
              <a:t> </a:t>
            </a:r>
            <a:r>
              <a:rPr lang="en-US" altLang="zh-TW" b="1" dirty="0"/>
              <a:t>FROM</a:t>
            </a:r>
            <a:r>
              <a:rPr lang="en-US" altLang="zh-TW" dirty="0"/>
              <a:t> </a:t>
            </a:r>
            <a:r>
              <a:rPr lang="en-US" altLang="zh-TW" dirty="0">
                <a:solidFill>
                  <a:srgbClr val="FF0000"/>
                </a:solidFill>
              </a:rPr>
              <a:t>customers</a:t>
            </a:r>
            <a:r>
              <a:rPr lang="en-US" altLang="zh-TW" dirty="0"/>
              <a:t> </a:t>
            </a:r>
            <a:r>
              <a:rPr lang="en-US" altLang="zh-TW" b="1" dirty="0"/>
              <a:t>WHERE</a:t>
            </a:r>
            <a:r>
              <a:rPr lang="en-US" altLang="zh-TW" dirty="0"/>
              <a:t> </a:t>
            </a:r>
            <a:r>
              <a:rPr lang="en-US" altLang="zh-TW" b="1" dirty="0">
                <a:solidFill>
                  <a:srgbClr val="FF0000"/>
                </a:solidFill>
              </a:rPr>
              <a:t>Name</a:t>
            </a:r>
            <a:r>
              <a:rPr lang="en-US" altLang="zh-TW" dirty="0">
                <a:solidFill>
                  <a:srgbClr val="FF0000"/>
                </a:solidFill>
              </a:rPr>
              <a:t>='</a:t>
            </a:r>
            <a:r>
              <a:rPr lang="zh-TW" altLang="en-US" dirty="0">
                <a:solidFill>
                  <a:srgbClr val="FF0000"/>
                </a:solidFill>
              </a:rPr>
              <a:t>王二</a:t>
            </a:r>
            <a:r>
              <a:rPr lang="en-US" altLang="zh-TW" dirty="0">
                <a:solidFill>
                  <a:srgbClr val="FF0000"/>
                </a:solidFill>
              </a:rPr>
              <a:t>'</a:t>
            </a:r>
            <a:r>
              <a:rPr lang="en-US" altLang="zh-TW" dirty="0"/>
              <a:t>;</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1026452"/>
              </p:ext>
            </p:extLst>
          </p:nvPr>
        </p:nvGraphicFramePr>
        <p:xfrm>
          <a:off x="1540092" y="4420766"/>
          <a:ext cx="7345290" cy="1057178"/>
        </p:xfrm>
        <a:graphic>
          <a:graphicData uri="http://schemas.openxmlformats.org/drawingml/2006/table">
            <a:tbl>
              <a:tblPr/>
              <a:tblGrid>
                <a:gridCol w="1469058">
                  <a:extLst>
                    <a:ext uri="{9D8B030D-6E8A-4147-A177-3AD203B41FA5}">
                      <a16:colId xmlns:a16="http://schemas.microsoft.com/office/drawing/2014/main" val="1069893489"/>
                    </a:ext>
                  </a:extLst>
                </a:gridCol>
                <a:gridCol w="1469058">
                  <a:extLst>
                    <a:ext uri="{9D8B030D-6E8A-4147-A177-3AD203B41FA5}">
                      <a16:colId xmlns:a16="http://schemas.microsoft.com/office/drawing/2014/main" val="1089112922"/>
                    </a:ext>
                  </a:extLst>
                </a:gridCol>
                <a:gridCol w="1469058">
                  <a:extLst>
                    <a:ext uri="{9D8B030D-6E8A-4147-A177-3AD203B41FA5}">
                      <a16:colId xmlns:a16="http://schemas.microsoft.com/office/drawing/2014/main" val="2159642746"/>
                    </a:ext>
                  </a:extLst>
                </a:gridCol>
                <a:gridCol w="1469058">
                  <a:extLst>
                    <a:ext uri="{9D8B030D-6E8A-4147-A177-3AD203B41FA5}">
                      <a16:colId xmlns:a16="http://schemas.microsoft.com/office/drawing/2014/main" val="794275479"/>
                    </a:ext>
                  </a:extLst>
                </a:gridCol>
                <a:gridCol w="1469058">
                  <a:extLst>
                    <a:ext uri="{9D8B030D-6E8A-4147-A177-3AD203B41FA5}">
                      <a16:colId xmlns:a16="http://schemas.microsoft.com/office/drawing/2014/main" val="1055848053"/>
                    </a:ext>
                  </a:extLst>
                </a:gridCol>
              </a:tblGrid>
              <a:tr h="211437">
                <a:tc>
                  <a:txBody>
                    <a:bodyPr/>
                    <a:lstStyle/>
                    <a:p>
                      <a:r>
                        <a:rPr lang="en-US" sz="1400">
                          <a:effectLst/>
                        </a:rPr>
                        <a:t>C_Id</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Name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rPr>
                        <a:t>City</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Address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Phone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701043"/>
                  </a:ext>
                </a:extLst>
              </a:tr>
              <a:tr h="383809">
                <a:tc>
                  <a:txBody>
                    <a:bodyPr/>
                    <a:lstStyle/>
                    <a:p>
                      <a:r>
                        <a:rPr lang="en-US" altLang="zh-TW" sz="1400">
                          <a:effectLst/>
                        </a:rPr>
                        <a:t>1</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a:effectLst/>
                        </a:rPr>
                        <a:t>張一</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a:effectLst/>
                        </a:rPr>
                        <a:t>台北市</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effectLst/>
                        </a:rPr>
                        <a:t>XX</a:t>
                      </a:r>
                      <a:r>
                        <a:rPr lang="zh-TW" altLang="en-US" sz="1400">
                          <a:effectLst/>
                        </a:rPr>
                        <a:t>路</a:t>
                      </a:r>
                      <a:r>
                        <a:rPr lang="en-US" altLang="zh-TW" sz="1400">
                          <a:effectLst/>
                        </a:rPr>
                        <a:t>100</a:t>
                      </a:r>
                      <a:r>
                        <a:rPr lang="zh-TW" altLang="en-US" sz="1400">
                          <a:effectLst/>
                        </a:rPr>
                        <a:t>號</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400">
                          <a:effectLst/>
                        </a:rPr>
                        <a:t>02-12345678</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7870927"/>
                  </a:ext>
                </a:extLst>
              </a:tr>
              <a:tr h="383809">
                <a:tc>
                  <a:txBody>
                    <a:bodyPr/>
                    <a:lstStyle/>
                    <a:p>
                      <a:r>
                        <a:rPr lang="en-US" altLang="zh-TW" sz="1400" dirty="0">
                          <a:solidFill>
                            <a:srgbClr val="00B0F0"/>
                          </a:solidFill>
                          <a:effectLst/>
                        </a:rPr>
                        <a:t>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dirty="0">
                          <a:solidFill>
                            <a:srgbClr val="00B0F0"/>
                          </a:solidFill>
                          <a:effectLst/>
                        </a:rPr>
                        <a:t>王二</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400" dirty="0">
                          <a:solidFill>
                            <a:srgbClr val="00B0F0"/>
                          </a:solidFill>
                          <a:effectLst/>
                        </a:rPr>
                        <a:t>新竹縣</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solidFill>
                            <a:srgbClr val="00B0F0"/>
                          </a:solidFill>
                          <a:effectLst/>
                        </a:rPr>
                        <a:t>YY</a:t>
                      </a:r>
                      <a:r>
                        <a:rPr lang="zh-TW" altLang="en-US" sz="1400" dirty="0">
                          <a:solidFill>
                            <a:srgbClr val="00B0F0"/>
                          </a:solidFill>
                          <a:effectLst/>
                        </a:rPr>
                        <a:t>路</a:t>
                      </a:r>
                      <a:r>
                        <a:rPr lang="en-US" altLang="zh-TW" sz="1400" dirty="0">
                          <a:solidFill>
                            <a:srgbClr val="00B0F0"/>
                          </a:solidFill>
                          <a:effectLst/>
                        </a:rPr>
                        <a:t>200</a:t>
                      </a:r>
                      <a:r>
                        <a:rPr lang="zh-TW" altLang="en-US" sz="1400" dirty="0">
                          <a:solidFill>
                            <a:srgbClr val="00B0F0"/>
                          </a:solidFill>
                          <a:effectLst/>
                        </a:rPr>
                        <a:t>號</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sz="1400" dirty="0">
                          <a:solidFill>
                            <a:srgbClr val="00B0F0"/>
                          </a:solidFill>
                          <a:effectLst/>
                        </a:rPr>
                        <a:t>03-12345678</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088271"/>
                  </a:ext>
                </a:extLst>
              </a:tr>
            </a:tbl>
          </a:graphicData>
        </a:graphic>
      </p:graphicFrame>
    </p:spTree>
    <p:extLst>
      <p:ext uri="{BB962C8B-B14F-4D97-AF65-F5344CB8AC3E}">
        <p14:creationId xmlns:p14="http://schemas.microsoft.com/office/powerpoint/2010/main" val="12195482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常見的</a:t>
            </a:r>
            <a:r>
              <a:rPr lang="en-US" altLang="zh-TW" dirty="0" smtClean="0"/>
              <a:t>SQL</a:t>
            </a:r>
            <a:r>
              <a:rPr lang="zh-TW" altLang="en-US" dirty="0" smtClean="0"/>
              <a:t>語法</a:t>
            </a:r>
            <a:r>
              <a:rPr lang="en-US" altLang="zh-TW" dirty="0" smtClean="0"/>
              <a:t>(1)</a:t>
            </a:r>
            <a:endParaRPr lang="zh-TW" altLang="en-US" dirty="0"/>
          </a:p>
        </p:txBody>
      </p:sp>
      <p:sp>
        <p:nvSpPr>
          <p:cNvPr id="3" name="內容版面配置區 2"/>
          <p:cNvSpPr>
            <a:spLocks noGrp="1"/>
          </p:cNvSpPr>
          <p:nvPr>
            <p:ph idx="1"/>
          </p:nvPr>
        </p:nvSpPr>
        <p:spPr>
          <a:xfrm>
            <a:off x="677334" y="2160589"/>
            <a:ext cx="2455334" cy="3880773"/>
          </a:xfrm>
        </p:spPr>
        <p:txBody>
          <a:bodyPr>
            <a:normAutofit fontScale="70000" lnSpcReduction="20000"/>
          </a:bodyPr>
          <a:lstStyle/>
          <a:p>
            <a:r>
              <a:rPr lang="en-US" altLang="zh-TW" dirty="0"/>
              <a:t>SQL CREATE </a:t>
            </a:r>
            <a:r>
              <a:rPr lang="en-US" altLang="zh-TW" dirty="0" smtClean="0"/>
              <a:t>DATABASESQL </a:t>
            </a:r>
            <a:r>
              <a:rPr lang="en-US" altLang="zh-TW" dirty="0"/>
              <a:t>CREATE TABLE</a:t>
            </a:r>
          </a:p>
          <a:p>
            <a:r>
              <a:rPr lang="en-US" altLang="zh-TW" dirty="0"/>
              <a:t>SQL ALTER TABLE</a:t>
            </a:r>
          </a:p>
          <a:p>
            <a:r>
              <a:rPr lang="en-US" altLang="zh-TW" dirty="0"/>
              <a:t>SQL DROP TABLE / TRUNCATE TABLE / DROP DATABASE</a:t>
            </a:r>
          </a:p>
          <a:p>
            <a:r>
              <a:rPr lang="en-US" altLang="zh-TW" dirty="0"/>
              <a:t>SQL </a:t>
            </a:r>
            <a:r>
              <a:rPr lang="en-US" altLang="zh-TW" sz="2000" dirty="0"/>
              <a:t>Constraints</a:t>
            </a:r>
            <a:endParaRPr lang="en-US" altLang="zh-TW" dirty="0"/>
          </a:p>
          <a:p>
            <a:r>
              <a:rPr lang="en-US" altLang="zh-TW" dirty="0"/>
              <a:t>SQL NOT NULL</a:t>
            </a:r>
          </a:p>
          <a:p>
            <a:r>
              <a:rPr lang="en-US" altLang="zh-TW" dirty="0"/>
              <a:t>SQL UNIQUE</a:t>
            </a:r>
          </a:p>
          <a:p>
            <a:r>
              <a:rPr lang="en-US" altLang="zh-TW" dirty="0"/>
              <a:t>SQL PRIMARY KEY</a:t>
            </a:r>
          </a:p>
          <a:p>
            <a:r>
              <a:rPr lang="en-US" altLang="zh-TW" dirty="0"/>
              <a:t>SQL FOREIGN KEY</a:t>
            </a:r>
          </a:p>
          <a:p>
            <a:r>
              <a:rPr lang="en-US" altLang="zh-TW" dirty="0"/>
              <a:t>SQL CHECK</a:t>
            </a:r>
          </a:p>
          <a:p>
            <a:r>
              <a:rPr lang="en-US" altLang="zh-TW" dirty="0"/>
              <a:t>SQL DEFAULT</a:t>
            </a:r>
          </a:p>
          <a:p>
            <a:r>
              <a:rPr lang="en-US" altLang="zh-TW" dirty="0"/>
              <a:t>SQL AUTO </a:t>
            </a:r>
            <a:r>
              <a:rPr lang="en-US" altLang="zh-TW" dirty="0" smtClean="0"/>
              <a:t>INCREMENT</a:t>
            </a:r>
            <a:endParaRPr lang="en-US" altLang="zh-TW" dirty="0"/>
          </a:p>
        </p:txBody>
      </p:sp>
      <p:sp>
        <p:nvSpPr>
          <p:cNvPr id="4" name="內容版面配置區 2"/>
          <p:cNvSpPr txBox="1">
            <a:spLocks/>
          </p:cNvSpPr>
          <p:nvPr/>
        </p:nvSpPr>
        <p:spPr>
          <a:xfrm>
            <a:off x="3369069" y="2160584"/>
            <a:ext cx="2463030" cy="388077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0070C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accent5">
                    <a:lumMod val="7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SQL INDEX</a:t>
            </a:r>
          </a:p>
          <a:p>
            <a:r>
              <a:rPr lang="en-US" altLang="zh-TW" dirty="0" smtClean="0"/>
              <a:t>SQL VIEW</a:t>
            </a:r>
          </a:p>
          <a:p>
            <a:r>
              <a:rPr lang="zh-TW" altLang="en-US" dirty="0" smtClean="0"/>
              <a:t>資料操縱 </a:t>
            </a:r>
            <a:r>
              <a:rPr lang="en-US" altLang="zh-TW" dirty="0" smtClean="0"/>
              <a:t>DML</a:t>
            </a:r>
          </a:p>
          <a:p>
            <a:r>
              <a:rPr lang="en-US" altLang="zh-TW" dirty="0" smtClean="0"/>
              <a:t>SQL INSERT INTO</a:t>
            </a:r>
          </a:p>
          <a:p>
            <a:r>
              <a:rPr lang="en-US" altLang="zh-TW" dirty="0" smtClean="0"/>
              <a:t>SQL UPDATE</a:t>
            </a:r>
          </a:p>
          <a:p>
            <a:r>
              <a:rPr lang="en-US" altLang="zh-TW" dirty="0" smtClean="0"/>
              <a:t>SQL DELETE FROM</a:t>
            </a:r>
          </a:p>
          <a:p>
            <a:r>
              <a:rPr lang="en-US" altLang="zh-TW" dirty="0" smtClean="0"/>
              <a:t>SQL SELECT INTO</a:t>
            </a:r>
          </a:p>
          <a:p>
            <a:r>
              <a:rPr lang="zh-TW" altLang="en-US" dirty="0" smtClean="0"/>
              <a:t>資料查詢 </a:t>
            </a:r>
            <a:r>
              <a:rPr lang="en-US" altLang="zh-TW" dirty="0" smtClean="0"/>
              <a:t>DQL</a:t>
            </a:r>
          </a:p>
          <a:p>
            <a:r>
              <a:rPr lang="en-US" altLang="zh-TW" dirty="0" smtClean="0"/>
              <a:t>SQL SELECT</a:t>
            </a:r>
          </a:p>
          <a:p>
            <a:r>
              <a:rPr lang="en-US" altLang="zh-TW" dirty="0" smtClean="0"/>
              <a:t>SQL WHERE</a:t>
            </a:r>
          </a:p>
          <a:p>
            <a:r>
              <a:rPr lang="en-US" altLang="zh-TW" dirty="0" smtClean="0"/>
              <a:t>SQL ORDER BY</a:t>
            </a:r>
          </a:p>
          <a:p>
            <a:r>
              <a:rPr lang="en-US" altLang="zh-TW" dirty="0" smtClean="0"/>
              <a:t>SQL DISTINCT</a:t>
            </a:r>
          </a:p>
          <a:p>
            <a:r>
              <a:rPr lang="en-US" altLang="zh-TW" dirty="0" smtClean="0"/>
              <a:t>SQL LIMIT</a:t>
            </a:r>
          </a:p>
        </p:txBody>
      </p:sp>
      <p:sp>
        <p:nvSpPr>
          <p:cNvPr id="5" name="內容版面配置區 2"/>
          <p:cNvSpPr txBox="1">
            <a:spLocks/>
          </p:cNvSpPr>
          <p:nvPr/>
        </p:nvSpPr>
        <p:spPr>
          <a:xfrm>
            <a:off x="5832099" y="2160584"/>
            <a:ext cx="2113006" cy="388077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0070C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accent5">
                    <a:lumMod val="7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SQL IN</a:t>
            </a:r>
          </a:p>
          <a:p>
            <a:r>
              <a:rPr lang="en-US" altLang="zh-TW" dirty="0" smtClean="0"/>
              <a:t>SQL BETWEEN</a:t>
            </a:r>
          </a:p>
          <a:p>
            <a:r>
              <a:rPr lang="en-US" altLang="zh-TW" dirty="0" smtClean="0"/>
              <a:t>SQL Wildcards</a:t>
            </a:r>
          </a:p>
          <a:p>
            <a:r>
              <a:rPr lang="en-US" altLang="zh-TW" dirty="0" smtClean="0"/>
              <a:t>SQL LIKE</a:t>
            </a:r>
          </a:p>
          <a:p>
            <a:r>
              <a:rPr lang="en-US" altLang="zh-TW" dirty="0" smtClean="0"/>
              <a:t>SQL AS</a:t>
            </a:r>
          </a:p>
          <a:p>
            <a:r>
              <a:rPr lang="en-US" altLang="zh-TW" dirty="0" smtClean="0"/>
              <a:t>SQL JOIN</a:t>
            </a:r>
          </a:p>
          <a:p>
            <a:r>
              <a:rPr lang="en-US" altLang="zh-TW" dirty="0" smtClean="0"/>
              <a:t>SQL INNER JOIN</a:t>
            </a:r>
          </a:p>
          <a:p>
            <a:r>
              <a:rPr lang="en-US" altLang="zh-TW" dirty="0" smtClean="0"/>
              <a:t>SQL LEFT JOIN</a:t>
            </a:r>
          </a:p>
          <a:p>
            <a:r>
              <a:rPr lang="en-US" altLang="zh-TW" dirty="0" smtClean="0"/>
              <a:t>SQL RIGHT JOIN</a:t>
            </a:r>
          </a:p>
          <a:p>
            <a:r>
              <a:rPr lang="en-US" altLang="zh-TW" dirty="0" smtClean="0"/>
              <a:t>SQL FULL JOIN</a:t>
            </a:r>
          </a:p>
          <a:p>
            <a:r>
              <a:rPr lang="en-US" altLang="zh-TW" dirty="0" smtClean="0"/>
              <a:t>SQL CROSS JOIN</a:t>
            </a:r>
          </a:p>
          <a:p>
            <a:r>
              <a:rPr lang="en-US" altLang="zh-TW" dirty="0" smtClean="0"/>
              <a:t>SQL NATURAL JOIN</a:t>
            </a:r>
          </a:p>
          <a:p>
            <a:r>
              <a:rPr lang="en-US" altLang="zh-TW" dirty="0" smtClean="0"/>
              <a:t>SQL UNION</a:t>
            </a:r>
          </a:p>
        </p:txBody>
      </p:sp>
      <p:sp>
        <p:nvSpPr>
          <p:cNvPr id="6" name="內容版面配置區 2"/>
          <p:cNvSpPr txBox="1">
            <a:spLocks/>
          </p:cNvSpPr>
          <p:nvPr/>
        </p:nvSpPr>
        <p:spPr>
          <a:xfrm>
            <a:off x="7658069" y="2160585"/>
            <a:ext cx="2463030" cy="388077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0070C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accent5">
                    <a:lumMod val="7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smtClean="0"/>
              <a:t>SQL INTERSECT</a:t>
            </a:r>
          </a:p>
          <a:p>
            <a:r>
              <a:rPr lang="en-US" altLang="zh-TW" dirty="0" smtClean="0"/>
              <a:t>SQL MINUS</a:t>
            </a:r>
          </a:p>
          <a:p>
            <a:r>
              <a:rPr lang="en-US" altLang="zh-TW" dirty="0" smtClean="0"/>
              <a:t>SQL Subquery</a:t>
            </a:r>
          </a:p>
          <a:p>
            <a:r>
              <a:rPr lang="en-US" altLang="zh-TW" dirty="0" smtClean="0"/>
              <a:t>SQL EXISTS</a:t>
            </a:r>
          </a:p>
          <a:p>
            <a:r>
              <a:rPr lang="en-US" altLang="zh-TW" dirty="0" smtClean="0"/>
              <a:t>SQL CASE</a:t>
            </a:r>
          </a:p>
          <a:p>
            <a:r>
              <a:rPr lang="en-US" altLang="zh-TW" dirty="0" smtClean="0"/>
              <a:t>SQL Date</a:t>
            </a:r>
          </a:p>
          <a:p>
            <a:r>
              <a:rPr lang="en-US" altLang="zh-TW" dirty="0" smtClean="0"/>
              <a:t>SQL </a:t>
            </a:r>
            <a:r>
              <a:rPr lang="zh-TW" altLang="en-US" dirty="0" smtClean="0"/>
              <a:t>函數</a:t>
            </a:r>
          </a:p>
          <a:p>
            <a:r>
              <a:rPr lang="en-US" altLang="zh-TW" dirty="0" smtClean="0"/>
              <a:t>SQL Functions</a:t>
            </a:r>
          </a:p>
          <a:p>
            <a:r>
              <a:rPr lang="en-US" altLang="zh-TW" dirty="0" smtClean="0"/>
              <a:t>SQL AVG()</a:t>
            </a:r>
          </a:p>
          <a:p>
            <a:r>
              <a:rPr lang="en-US" altLang="zh-TW" dirty="0" smtClean="0"/>
              <a:t>SQL COUNT()</a:t>
            </a:r>
          </a:p>
          <a:p>
            <a:r>
              <a:rPr lang="en-US" altLang="zh-TW" dirty="0" smtClean="0"/>
              <a:t>SQL MAX()</a:t>
            </a:r>
          </a:p>
          <a:p>
            <a:r>
              <a:rPr lang="en-US" altLang="zh-TW" dirty="0" smtClean="0"/>
              <a:t>SQL MIN()</a:t>
            </a:r>
          </a:p>
          <a:p>
            <a:r>
              <a:rPr lang="en-US" altLang="zh-TW" dirty="0" smtClean="0"/>
              <a:t>SQL SUM()</a:t>
            </a:r>
          </a:p>
        </p:txBody>
      </p:sp>
    </p:spTree>
    <p:extLst>
      <p:ext uri="{BB962C8B-B14F-4D97-AF65-F5344CB8AC3E}">
        <p14:creationId xmlns:p14="http://schemas.microsoft.com/office/powerpoint/2010/main" val="27408056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常見的</a:t>
            </a:r>
            <a:r>
              <a:rPr lang="en-US" altLang="zh-TW" dirty="0"/>
              <a:t>SQL</a:t>
            </a:r>
            <a:r>
              <a:rPr lang="zh-TW" altLang="en-US" dirty="0"/>
              <a:t>語法</a:t>
            </a:r>
            <a:r>
              <a:rPr lang="en-US" altLang="zh-TW" dirty="0" smtClean="0"/>
              <a:t>(2)</a:t>
            </a:r>
            <a:endParaRPr lang="zh-TW" altLang="en-US" dirty="0"/>
          </a:p>
        </p:txBody>
      </p:sp>
      <p:sp>
        <p:nvSpPr>
          <p:cNvPr id="3" name="內容版面配置區 2"/>
          <p:cNvSpPr>
            <a:spLocks noGrp="1"/>
          </p:cNvSpPr>
          <p:nvPr>
            <p:ph idx="1"/>
          </p:nvPr>
        </p:nvSpPr>
        <p:spPr>
          <a:xfrm>
            <a:off x="677334" y="2160589"/>
            <a:ext cx="2090580" cy="3880773"/>
          </a:xfrm>
        </p:spPr>
        <p:txBody>
          <a:bodyPr>
            <a:normAutofit fontScale="77500" lnSpcReduction="20000"/>
          </a:bodyPr>
          <a:lstStyle/>
          <a:p>
            <a:r>
              <a:rPr lang="en-US" altLang="zh-TW" dirty="0"/>
              <a:t>SQL GROUP BY</a:t>
            </a:r>
          </a:p>
          <a:p>
            <a:r>
              <a:rPr lang="en-US" altLang="zh-TW" dirty="0"/>
              <a:t>SQL HAVING</a:t>
            </a:r>
          </a:p>
          <a:p>
            <a:r>
              <a:rPr lang="en-US" altLang="zh-TW" dirty="0"/>
              <a:t>SQL ASCII()</a:t>
            </a:r>
          </a:p>
          <a:p>
            <a:r>
              <a:rPr lang="en-US" altLang="zh-TW" dirty="0"/>
              <a:t>SQL CHAR()</a:t>
            </a:r>
          </a:p>
          <a:p>
            <a:r>
              <a:rPr lang="en-US" altLang="zh-TW" dirty="0"/>
              <a:t>SQL CONCAT()</a:t>
            </a:r>
          </a:p>
          <a:p>
            <a:r>
              <a:rPr lang="en-US" altLang="zh-TW" dirty="0"/>
              <a:t>SQL LENGTH()</a:t>
            </a:r>
          </a:p>
          <a:p>
            <a:r>
              <a:rPr lang="en-US" altLang="zh-TW" dirty="0"/>
              <a:t>SQL REPLACE()</a:t>
            </a:r>
          </a:p>
          <a:p>
            <a:r>
              <a:rPr lang="en-US" altLang="zh-TW" dirty="0"/>
              <a:t>SQL UCASE()</a:t>
            </a:r>
          </a:p>
          <a:p>
            <a:r>
              <a:rPr lang="en-US" altLang="zh-TW" dirty="0"/>
              <a:t>SQL LCASE()</a:t>
            </a:r>
          </a:p>
          <a:p>
            <a:r>
              <a:rPr lang="en-US" altLang="zh-TW" dirty="0"/>
              <a:t>SQL MID()</a:t>
            </a:r>
          </a:p>
          <a:p>
            <a:r>
              <a:rPr lang="en-US" altLang="zh-TW" dirty="0"/>
              <a:t>SQL ABS()</a:t>
            </a:r>
          </a:p>
          <a:p>
            <a:r>
              <a:rPr lang="en-US" altLang="zh-TW" dirty="0"/>
              <a:t>SQL CEIL()</a:t>
            </a:r>
          </a:p>
          <a:p>
            <a:r>
              <a:rPr lang="en-US" altLang="zh-TW" dirty="0"/>
              <a:t>SQL FLOOR()</a:t>
            </a:r>
          </a:p>
          <a:p>
            <a:endParaRPr lang="zh-TW" altLang="en-US" dirty="0"/>
          </a:p>
        </p:txBody>
      </p:sp>
      <p:sp>
        <p:nvSpPr>
          <p:cNvPr id="5" name="內容版面配置區 2"/>
          <p:cNvSpPr txBox="1">
            <a:spLocks/>
          </p:cNvSpPr>
          <p:nvPr/>
        </p:nvSpPr>
        <p:spPr>
          <a:xfrm>
            <a:off x="2767914" y="2141391"/>
            <a:ext cx="2625281"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0070C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accent5">
                    <a:lumMod val="7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1400" dirty="0" smtClean="0"/>
              <a:t>SQL POWER()</a:t>
            </a:r>
          </a:p>
          <a:p>
            <a:r>
              <a:rPr lang="en-US" altLang="zh-TW" sz="1400" dirty="0" smtClean="0"/>
              <a:t>SQL ROUND()</a:t>
            </a:r>
          </a:p>
          <a:p>
            <a:r>
              <a:rPr lang="en-US" altLang="zh-TW" sz="1400" dirty="0" smtClean="0"/>
              <a:t>SQL SQRT()</a:t>
            </a:r>
          </a:p>
          <a:p>
            <a:r>
              <a:rPr lang="en-US" altLang="zh-TW" sz="1400" dirty="0" smtClean="0"/>
              <a:t>SQL PI()</a:t>
            </a:r>
          </a:p>
          <a:p>
            <a:r>
              <a:rPr lang="en-US" altLang="zh-TW" sz="1400" dirty="0" smtClean="0"/>
              <a:t>SQL EXP()</a:t>
            </a:r>
          </a:p>
          <a:p>
            <a:r>
              <a:rPr lang="en-US" altLang="zh-TW" sz="1400" dirty="0" smtClean="0"/>
              <a:t>SQL LOG()</a:t>
            </a:r>
          </a:p>
          <a:p>
            <a:r>
              <a:rPr lang="en-US" altLang="zh-TW" sz="1400" dirty="0" smtClean="0"/>
              <a:t>SQL </a:t>
            </a:r>
            <a:r>
              <a:rPr lang="zh-TW" altLang="en-US" sz="1400" dirty="0" smtClean="0"/>
              <a:t>三角函數</a:t>
            </a:r>
          </a:p>
          <a:p>
            <a:r>
              <a:rPr lang="en-US" altLang="zh-TW" sz="1400" dirty="0" smtClean="0"/>
              <a:t>SQL TRIM()</a:t>
            </a:r>
          </a:p>
          <a:p>
            <a:r>
              <a:rPr lang="zh-TW" altLang="en-US" sz="1400" dirty="0" smtClean="0"/>
              <a:t>資料控制 </a:t>
            </a:r>
            <a:r>
              <a:rPr lang="en-US" altLang="zh-TW" sz="1400" dirty="0" smtClean="0"/>
              <a:t>DCL</a:t>
            </a:r>
          </a:p>
          <a:p>
            <a:r>
              <a:rPr lang="en-US" altLang="zh-TW" sz="1400" dirty="0" smtClean="0"/>
              <a:t>SQL CREATE USER</a:t>
            </a:r>
          </a:p>
          <a:p>
            <a:r>
              <a:rPr lang="en-US" altLang="zh-TW" sz="1400" dirty="0" smtClean="0"/>
              <a:t>SQL DROP USER</a:t>
            </a:r>
          </a:p>
          <a:p>
            <a:r>
              <a:rPr lang="en-US" altLang="zh-TW" sz="1400" dirty="0" smtClean="0"/>
              <a:t>SQL GRANT</a:t>
            </a:r>
          </a:p>
        </p:txBody>
      </p:sp>
      <p:sp>
        <p:nvSpPr>
          <p:cNvPr id="6" name="內容版面配置區 2"/>
          <p:cNvSpPr txBox="1">
            <a:spLocks/>
          </p:cNvSpPr>
          <p:nvPr/>
        </p:nvSpPr>
        <p:spPr>
          <a:xfrm>
            <a:off x="5204887" y="2160587"/>
            <a:ext cx="2930354" cy="3880773"/>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0070C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accent5">
                    <a:lumMod val="7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dirty="0"/>
              <a:t>SQL REVOKE</a:t>
            </a:r>
          </a:p>
          <a:p>
            <a:r>
              <a:rPr lang="en-US" altLang="zh-TW" dirty="0" smtClean="0"/>
              <a:t>MySQL</a:t>
            </a:r>
            <a:endParaRPr lang="en-US" altLang="zh-TW" dirty="0"/>
          </a:p>
          <a:p>
            <a:r>
              <a:rPr lang="en-US" altLang="zh-TW" dirty="0" smtClean="0"/>
              <a:t>SQL CURDATE()</a:t>
            </a:r>
          </a:p>
          <a:p>
            <a:r>
              <a:rPr lang="en-US" altLang="zh-TW" dirty="0" smtClean="0"/>
              <a:t>SQL CURTIME()</a:t>
            </a:r>
          </a:p>
          <a:p>
            <a:r>
              <a:rPr lang="en-US" altLang="zh-TW" dirty="0" smtClean="0"/>
              <a:t>SQL DATE()</a:t>
            </a:r>
          </a:p>
          <a:p>
            <a:r>
              <a:rPr lang="en-US" altLang="zh-TW" dirty="0" smtClean="0"/>
              <a:t>SQL DATE_ADD()</a:t>
            </a:r>
          </a:p>
          <a:p>
            <a:r>
              <a:rPr lang="en-US" altLang="zh-TW" dirty="0" smtClean="0"/>
              <a:t>SQL DATE_FORMAT()</a:t>
            </a:r>
          </a:p>
          <a:p>
            <a:r>
              <a:rPr lang="en-US" altLang="zh-TW" dirty="0" smtClean="0"/>
              <a:t>SQL DATE_SUB()</a:t>
            </a:r>
          </a:p>
          <a:p>
            <a:r>
              <a:rPr lang="en-US" altLang="zh-TW" dirty="0" smtClean="0"/>
              <a:t>SQL DATEDIFF()</a:t>
            </a:r>
          </a:p>
          <a:p>
            <a:r>
              <a:rPr lang="en-US" altLang="zh-TW" dirty="0" smtClean="0"/>
              <a:t>SQL EXTRACT()</a:t>
            </a:r>
          </a:p>
          <a:p>
            <a:r>
              <a:rPr lang="en-US" altLang="zh-TW" dirty="0" smtClean="0"/>
              <a:t>SQL NOW()</a:t>
            </a:r>
          </a:p>
          <a:p>
            <a:r>
              <a:rPr lang="en-US" altLang="zh-TW" dirty="0" smtClean="0"/>
              <a:t>SQL TIMESTAMPDIFF()</a:t>
            </a:r>
          </a:p>
          <a:p>
            <a:r>
              <a:rPr lang="en-US" altLang="zh-TW" dirty="0" smtClean="0"/>
              <a:t>SQL Server / Transact-SQL</a:t>
            </a:r>
          </a:p>
          <a:p>
            <a:endParaRPr lang="en-US" altLang="zh-TW" dirty="0" smtClean="0"/>
          </a:p>
        </p:txBody>
      </p:sp>
      <p:sp>
        <p:nvSpPr>
          <p:cNvPr id="7" name="內容版面配置區 2"/>
          <p:cNvSpPr txBox="1">
            <a:spLocks/>
          </p:cNvSpPr>
          <p:nvPr/>
        </p:nvSpPr>
        <p:spPr>
          <a:xfrm>
            <a:off x="7733528" y="2160588"/>
            <a:ext cx="230015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rgbClr val="0070C0"/>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accent5">
                    <a:lumMod val="7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1400" dirty="0"/>
              <a:t>SQL GETDATE()</a:t>
            </a:r>
          </a:p>
          <a:p>
            <a:r>
              <a:rPr lang="en-US" altLang="zh-TW" sz="1400" dirty="0"/>
              <a:t>SQL DATEPART()</a:t>
            </a:r>
          </a:p>
          <a:p>
            <a:r>
              <a:rPr lang="en-US" altLang="zh-TW" sz="1400" dirty="0" smtClean="0"/>
              <a:t>SQL DATEADD()</a:t>
            </a:r>
          </a:p>
          <a:p>
            <a:r>
              <a:rPr lang="en-US" altLang="zh-TW" sz="1400" dirty="0" smtClean="0"/>
              <a:t>SQL DATEDIFF()</a:t>
            </a:r>
          </a:p>
          <a:p>
            <a:r>
              <a:rPr lang="en-US" altLang="zh-TW" sz="1400" dirty="0" smtClean="0"/>
              <a:t>SQL CONVERT()</a:t>
            </a:r>
            <a:endParaRPr lang="zh-TW" altLang="en-US" sz="1400" dirty="0"/>
          </a:p>
        </p:txBody>
      </p:sp>
    </p:spTree>
    <p:extLst>
      <p:ext uri="{BB962C8B-B14F-4D97-AF65-F5344CB8AC3E}">
        <p14:creationId xmlns:p14="http://schemas.microsoft.com/office/powerpoint/2010/main" val="141555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建立資料表</a:t>
            </a:r>
            <a:endParaRPr lang="zh-TW" altLang="en-US" dirty="0"/>
          </a:p>
        </p:txBody>
      </p:sp>
      <p:sp>
        <p:nvSpPr>
          <p:cNvPr id="3" name="內容版面配置區 2"/>
          <p:cNvSpPr>
            <a:spLocks noGrp="1"/>
          </p:cNvSpPr>
          <p:nvPr>
            <p:ph idx="1"/>
          </p:nvPr>
        </p:nvSpPr>
        <p:spPr>
          <a:xfrm>
            <a:off x="677334" y="2160589"/>
            <a:ext cx="4721517" cy="3880773"/>
          </a:xfrm>
        </p:spPr>
        <p:txBody>
          <a:bodyPr/>
          <a:lstStyle/>
          <a:p>
            <a:r>
              <a:rPr lang="zh-TW" altLang="en-US" dirty="0" smtClean="0"/>
              <a:t>新資料庫是空的，要自己建資料表。</a:t>
            </a:r>
            <a:endParaRPr lang="en-US" altLang="zh-TW" dirty="0" smtClean="0"/>
          </a:p>
          <a:p>
            <a:r>
              <a:rPr lang="zh-TW" altLang="en-US" dirty="0"/>
              <a:t>在</a:t>
            </a:r>
            <a:r>
              <a:rPr lang="en-US" altLang="zh-TW" dirty="0" err="1"/>
              <a:t>testdb</a:t>
            </a:r>
            <a:r>
              <a:rPr lang="zh-TW" altLang="en-US" dirty="0"/>
              <a:t>按下</a:t>
            </a:r>
            <a:r>
              <a:rPr lang="zh-TW" altLang="en-US" b="1" dirty="0"/>
              <a:t>滑鼠右</a:t>
            </a:r>
            <a:r>
              <a:rPr lang="zh-TW" altLang="en-US" b="1" dirty="0" smtClean="0"/>
              <a:t>鍵</a:t>
            </a:r>
            <a:r>
              <a:rPr lang="zh-TW" altLang="en-US" dirty="0" smtClean="0"/>
              <a:t>，展開後點選</a:t>
            </a:r>
            <a:r>
              <a:rPr lang="en-US" altLang="zh-TW" dirty="0" smtClean="0"/>
              <a:t>[</a:t>
            </a:r>
            <a:r>
              <a:rPr lang="zh-TW" altLang="en-US" b="1" dirty="0" smtClean="0">
                <a:solidFill>
                  <a:srgbClr val="FF0000"/>
                </a:solidFill>
              </a:rPr>
              <a:t>建立新的</a:t>
            </a:r>
            <a:r>
              <a:rPr lang="en-US" altLang="zh-TW" b="1" dirty="0" smtClean="0">
                <a:solidFill>
                  <a:srgbClr val="FF0000"/>
                </a:solidFill>
              </a:rPr>
              <a:t>(O)</a:t>
            </a:r>
            <a:r>
              <a:rPr lang="en-US" altLang="zh-TW" dirty="0" smtClean="0"/>
              <a:t>]</a:t>
            </a:r>
            <a:r>
              <a:rPr lang="zh-TW" altLang="en-US" dirty="0" smtClean="0"/>
              <a:t>，然後再點選</a:t>
            </a:r>
            <a:r>
              <a:rPr lang="en-US" altLang="zh-TW" dirty="0" smtClean="0"/>
              <a:t>[</a:t>
            </a:r>
            <a:r>
              <a:rPr lang="zh-TW" altLang="en-US" b="1" dirty="0" smtClean="0">
                <a:solidFill>
                  <a:srgbClr val="FF0000"/>
                </a:solidFill>
              </a:rPr>
              <a:t>資料表</a:t>
            </a:r>
            <a:r>
              <a:rPr lang="en-US" altLang="zh-TW" b="1" dirty="0" smtClean="0">
                <a:solidFill>
                  <a:srgbClr val="FF0000"/>
                </a:solidFill>
              </a:rPr>
              <a:t>(T)</a:t>
            </a:r>
            <a:r>
              <a:rPr lang="en-US" altLang="zh-TW" dirty="0" smtClean="0"/>
              <a:t>]</a:t>
            </a:r>
          </a:p>
          <a:p>
            <a:r>
              <a:rPr lang="zh-TW" altLang="en-US" dirty="0" smtClean="0"/>
              <a:t>右圖箭頭所指的地方輸入資料表名稱。</a:t>
            </a:r>
            <a:endParaRPr lang="en-US" altLang="zh-TW" dirty="0" smtClean="0"/>
          </a:p>
          <a:p>
            <a:endParaRPr lang="en-US" altLang="zh-TW" dirty="0"/>
          </a:p>
          <a:p>
            <a:r>
              <a:rPr lang="zh-TW" altLang="en-US" dirty="0" smtClean="0"/>
              <a:t>點選</a:t>
            </a:r>
            <a:r>
              <a:rPr lang="en-US" altLang="zh-TW" dirty="0" smtClean="0"/>
              <a:t>[</a:t>
            </a:r>
            <a:r>
              <a:rPr lang="zh-TW" altLang="en-US" b="1" dirty="0" smtClean="0">
                <a:solidFill>
                  <a:srgbClr val="FF0000"/>
                </a:solidFill>
              </a:rPr>
              <a:t>加入</a:t>
            </a:r>
            <a:r>
              <a:rPr lang="en-US" altLang="zh-TW" b="1" dirty="0" smtClean="0">
                <a:solidFill>
                  <a:schemeClr val="tx1"/>
                </a:solidFill>
              </a:rPr>
              <a:t>]</a:t>
            </a:r>
            <a:r>
              <a:rPr lang="zh-TW" altLang="en-US" dirty="0" smtClean="0"/>
              <a:t>可以增加欄位</a:t>
            </a:r>
            <a:endParaRPr lang="en-US" altLang="zh-TW" dirty="0" smtClean="0"/>
          </a:p>
          <a:p>
            <a:r>
              <a:rPr lang="zh-TW" altLang="en-US" dirty="0" smtClean="0"/>
              <a:t>紅框中就是新的欄位，屬性可以自己修改與設定。</a:t>
            </a:r>
            <a:endParaRPr lang="en-US" altLang="zh-TW" dirty="0" smtClean="0"/>
          </a:p>
          <a:p>
            <a:r>
              <a:rPr lang="zh-TW" altLang="en-US" dirty="0" smtClean="0"/>
              <a:t>例如右圖所示為簡單學生資料。最後點選</a:t>
            </a:r>
            <a:r>
              <a:rPr lang="en-US" altLang="zh-TW" dirty="0" smtClean="0"/>
              <a:t>[</a:t>
            </a:r>
            <a:r>
              <a:rPr lang="zh-TW" altLang="en-US" b="1" dirty="0" smtClean="0">
                <a:solidFill>
                  <a:srgbClr val="FF0000"/>
                </a:solidFill>
              </a:rPr>
              <a:t>儲存</a:t>
            </a:r>
            <a:r>
              <a:rPr lang="en-US" altLang="zh-TW" dirty="0" smtClean="0"/>
              <a:t>]</a:t>
            </a:r>
            <a:r>
              <a:rPr lang="zh-TW" altLang="en-US" dirty="0" smtClean="0"/>
              <a:t>即完成新增資料表。</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2"/>
          <a:stretch>
            <a:fillRect/>
          </a:stretch>
        </p:blipFill>
        <p:spPr>
          <a:xfrm>
            <a:off x="5398851" y="1425643"/>
            <a:ext cx="8572027" cy="4534834"/>
          </a:xfrm>
          <a:prstGeom prst="rect">
            <a:avLst/>
          </a:prstGeom>
        </p:spPr>
      </p:pic>
      <p:pic>
        <p:nvPicPr>
          <p:cNvPr id="5" name="圖片 4"/>
          <p:cNvPicPr>
            <a:picLocks noChangeAspect="1"/>
          </p:cNvPicPr>
          <p:nvPr/>
        </p:nvPicPr>
        <p:blipFill>
          <a:blip r:embed="rId3"/>
          <a:stretch>
            <a:fillRect/>
          </a:stretch>
        </p:blipFill>
        <p:spPr>
          <a:xfrm>
            <a:off x="6337458" y="3240358"/>
            <a:ext cx="2414106" cy="3459467"/>
          </a:xfrm>
          <a:prstGeom prst="rect">
            <a:avLst/>
          </a:prstGeom>
        </p:spPr>
      </p:pic>
      <p:pic>
        <p:nvPicPr>
          <p:cNvPr id="6" name="圖片 5"/>
          <p:cNvPicPr>
            <a:picLocks noChangeAspect="1"/>
          </p:cNvPicPr>
          <p:nvPr/>
        </p:nvPicPr>
        <p:blipFill>
          <a:blip r:embed="rId4"/>
          <a:stretch>
            <a:fillRect/>
          </a:stretch>
        </p:blipFill>
        <p:spPr>
          <a:xfrm>
            <a:off x="8717405" y="4013426"/>
            <a:ext cx="1248099" cy="1628617"/>
          </a:xfrm>
          <a:prstGeom prst="rect">
            <a:avLst/>
          </a:prstGeom>
        </p:spPr>
      </p:pic>
      <p:pic>
        <p:nvPicPr>
          <p:cNvPr id="9" name="圖片 8"/>
          <p:cNvPicPr>
            <a:picLocks noChangeAspect="1"/>
          </p:cNvPicPr>
          <p:nvPr/>
        </p:nvPicPr>
        <p:blipFill>
          <a:blip r:embed="rId5"/>
          <a:stretch>
            <a:fillRect/>
          </a:stretch>
        </p:blipFill>
        <p:spPr>
          <a:xfrm>
            <a:off x="5398851" y="1395275"/>
            <a:ext cx="8572027" cy="4565202"/>
          </a:xfrm>
          <a:prstGeom prst="rect">
            <a:avLst/>
          </a:prstGeom>
        </p:spPr>
      </p:pic>
      <p:sp>
        <p:nvSpPr>
          <p:cNvPr id="10" name="向右箭號 9"/>
          <p:cNvSpPr/>
          <p:nvPr/>
        </p:nvSpPr>
        <p:spPr>
          <a:xfrm rot="19451196">
            <a:off x="7315198" y="2569833"/>
            <a:ext cx="671332" cy="25464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rot="19451196">
            <a:off x="7282240" y="3565738"/>
            <a:ext cx="671332" cy="25464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p:cNvPicPr>
            <a:picLocks noChangeAspect="1"/>
          </p:cNvPicPr>
          <p:nvPr/>
        </p:nvPicPr>
        <p:blipFill>
          <a:blip r:embed="rId6"/>
          <a:stretch>
            <a:fillRect/>
          </a:stretch>
        </p:blipFill>
        <p:spPr>
          <a:xfrm>
            <a:off x="5407309" y="1422920"/>
            <a:ext cx="8588210" cy="4573821"/>
          </a:xfrm>
          <a:prstGeom prst="rect">
            <a:avLst/>
          </a:prstGeom>
        </p:spPr>
      </p:pic>
      <p:sp>
        <p:nvSpPr>
          <p:cNvPr id="13" name="矩形 12"/>
          <p:cNvSpPr/>
          <p:nvPr/>
        </p:nvSpPr>
        <p:spPr>
          <a:xfrm>
            <a:off x="7056140" y="3703089"/>
            <a:ext cx="6914738" cy="3172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右箭號 14"/>
          <p:cNvSpPr/>
          <p:nvPr/>
        </p:nvSpPr>
        <p:spPr>
          <a:xfrm rot="13048735">
            <a:off x="8691960" y="4593161"/>
            <a:ext cx="894880" cy="30094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7"/>
          <a:stretch>
            <a:fillRect/>
          </a:stretch>
        </p:blipFill>
        <p:spPr>
          <a:xfrm>
            <a:off x="5398851" y="1414440"/>
            <a:ext cx="8550945" cy="4557237"/>
          </a:xfrm>
          <a:prstGeom prst="rect">
            <a:avLst/>
          </a:prstGeom>
        </p:spPr>
      </p:pic>
    </p:spTree>
    <p:extLst>
      <p:ext uri="{BB962C8B-B14F-4D97-AF65-F5344CB8AC3E}">
        <p14:creationId xmlns:p14="http://schemas.microsoft.com/office/powerpoint/2010/main" val="80533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目前結果</a:t>
            </a:r>
            <a:endParaRPr lang="zh-TW" altLang="en-US" dirty="0"/>
          </a:p>
        </p:txBody>
      </p:sp>
      <p:sp>
        <p:nvSpPr>
          <p:cNvPr id="3" name="內容版面配置區 2"/>
          <p:cNvSpPr>
            <a:spLocks noGrp="1"/>
          </p:cNvSpPr>
          <p:nvPr>
            <p:ph idx="1"/>
          </p:nvPr>
        </p:nvSpPr>
        <p:spPr/>
        <p:txBody>
          <a:bodyPr/>
          <a:lstStyle/>
          <a:p>
            <a:r>
              <a:rPr lang="zh-TW" altLang="en-US" dirty="0" smtClean="0"/>
              <a:t>安裝好</a:t>
            </a:r>
            <a:r>
              <a:rPr lang="en-US" altLang="zh-TW" dirty="0" err="1" smtClean="0"/>
              <a:t>MariaDB</a:t>
            </a:r>
            <a:r>
              <a:rPr lang="en-US" altLang="zh-TW" dirty="0" smtClean="0"/>
              <a:t>`.</a:t>
            </a:r>
          </a:p>
          <a:p>
            <a:r>
              <a:rPr lang="zh-TW" altLang="en-US" dirty="0"/>
              <a:t>有一個工作階段 </a:t>
            </a:r>
            <a:r>
              <a:rPr lang="en-US" altLang="zh-TW" dirty="0" smtClean="0"/>
              <a:t>Test</a:t>
            </a:r>
          </a:p>
          <a:p>
            <a:r>
              <a:rPr lang="zh-TW" altLang="en-US" dirty="0"/>
              <a:t>有一個資料庫： </a:t>
            </a:r>
            <a:r>
              <a:rPr lang="en-US" altLang="zh-TW" dirty="0" err="1" smtClean="0"/>
              <a:t>testdb</a:t>
            </a:r>
            <a:endParaRPr lang="en-US" altLang="zh-TW" dirty="0" smtClean="0"/>
          </a:p>
          <a:p>
            <a:r>
              <a:rPr lang="en-US" altLang="zh-TW" dirty="0" err="1" smtClean="0"/>
              <a:t>testdb</a:t>
            </a:r>
            <a:r>
              <a:rPr lang="zh-TW" altLang="en-US" dirty="0" smtClean="0"/>
              <a:t>中有一個資料表：</a:t>
            </a:r>
            <a:r>
              <a:rPr lang="en-US" altLang="zh-TW" dirty="0" smtClean="0"/>
              <a:t>Student</a:t>
            </a:r>
          </a:p>
          <a:p>
            <a:r>
              <a:rPr lang="en-US" altLang="zh-TW" dirty="0" smtClean="0"/>
              <a:t>Student</a:t>
            </a:r>
            <a:r>
              <a:rPr lang="zh-TW" altLang="en-US" dirty="0" smtClean="0"/>
              <a:t>資料表有三個欄位：</a:t>
            </a:r>
            <a:endParaRPr lang="en-US" altLang="zh-TW" dirty="0" smtClean="0"/>
          </a:p>
          <a:p>
            <a:pPr lvl="1"/>
            <a:r>
              <a:rPr lang="en-US" altLang="zh-TW" dirty="0" smtClean="0"/>
              <a:t>id</a:t>
            </a:r>
          </a:p>
          <a:p>
            <a:pPr lvl="1"/>
            <a:r>
              <a:rPr lang="en-US" altLang="zh-TW" dirty="0" smtClean="0"/>
              <a:t>name</a:t>
            </a:r>
          </a:p>
          <a:p>
            <a:pPr lvl="1"/>
            <a:r>
              <a:rPr lang="en-US" altLang="zh-TW" dirty="0" smtClean="0"/>
              <a:t>address</a:t>
            </a:r>
            <a:endParaRPr lang="zh-TW" altLang="en-US" dirty="0"/>
          </a:p>
        </p:txBody>
      </p:sp>
      <p:sp>
        <p:nvSpPr>
          <p:cNvPr id="4" name="矩形 3"/>
          <p:cNvSpPr/>
          <p:nvPr/>
        </p:nvSpPr>
        <p:spPr>
          <a:xfrm>
            <a:off x="3067428" y="3807843"/>
            <a:ext cx="5724644" cy="923330"/>
          </a:xfrm>
          <a:prstGeom prst="rect">
            <a:avLst/>
          </a:prstGeom>
          <a:noFill/>
        </p:spPr>
        <p:txBody>
          <a:bodyPr wrap="none" lIns="91440" tIns="45720" rIns="91440" bIns="45720">
            <a:spAutoFit/>
          </a:bodyPr>
          <a:lstStyle/>
          <a:p>
            <a:pPr algn="ctr"/>
            <a:r>
              <a:rPr lang="zh-TW" alt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資料庫預備好了！</a:t>
            </a:r>
            <a:endParaRPr lang="zh-TW"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77199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1622</TotalTime>
  <Words>6397</Words>
  <Application>Microsoft Office PowerPoint</Application>
  <PresentationFormat>寬螢幕</PresentationFormat>
  <Paragraphs>942</Paragraphs>
  <Slides>77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77</vt:i4>
      </vt:variant>
    </vt:vector>
  </HeadingPairs>
  <TitlesOfParts>
    <vt:vector size="84" baseType="lpstr">
      <vt:lpstr>微軟正黑體</vt:lpstr>
      <vt:lpstr>Arial</vt:lpstr>
      <vt:lpstr>Consolas</vt:lpstr>
      <vt:lpstr>Courier New</vt:lpstr>
      <vt:lpstr>Trebuchet MS</vt:lpstr>
      <vt:lpstr>Wingdings 3</vt:lpstr>
      <vt:lpstr>多面向</vt:lpstr>
      <vt:lpstr>JDBC串接資料庫</vt:lpstr>
      <vt:lpstr>首先要有資料庫</vt:lpstr>
      <vt:lpstr>下載MariaDB</vt:lpstr>
      <vt:lpstr>安裝MariaDB</vt:lpstr>
      <vt:lpstr>試用MariaDB</vt:lpstr>
      <vt:lpstr>新增工作階段</vt:lpstr>
      <vt:lpstr>建立新的資料庫</vt:lpstr>
      <vt:lpstr>建立資料表</vt:lpstr>
      <vt:lpstr>目前結果</vt:lpstr>
      <vt:lpstr>資料庫資本認識</vt:lpstr>
      <vt:lpstr>資料庫資本知識</vt:lpstr>
      <vt:lpstr>從資料庫系統概念說起</vt:lpstr>
      <vt:lpstr>程式與資料庫通訊(1/2)</vt:lpstr>
      <vt:lpstr>程式與資料庫通訊(2/2)</vt:lpstr>
      <vt:lpstr>JDBC是什麼?</vt:lpstr>
      <vt:lpstr>四種JDBC Driver(1/4)</vt:lpstr>
      <vt:lpstr>四種JDBC Driver(2/4)</vt:lpstr>
      <vt:lpstr>四種JDBC Driver(3/4)</vt:lpstr>
      <vt:lpstr>四種JDBC Driver(4/4)</vt:lpstr>
      <vt:lpstr>如何使用JDBC存取資料庫</vt:lpstr>
      <vt:lpstr>以Java語言使用JDBC的重要步驟</vt:lpstr>
      <vt:lpstr>第一步  載入JDBC Driver</vt:lpstr>
      <vt:lpstr>方式1  Class Loader</vt:lpstr>
      <vt:lpstr>另外兩種方式</vt:lpstr>
      <vt:lpstr>先下載前面說過的Type 4 Driver(1/2)</vt:lpstr>
      <vt:lpstr>先下載前面說過的Type 4 Driver(2/2)</vt:lpstr>
      <vt:lpstr>開始寫程式吧！</vt:lpstr>
      <vt:lpstr>在專案中加入Driver(1/3)</vt:lpstr>
      <vt:lpstr>在專案中加入Driver(2/3)</vt:lpstr>
      <vt:lpstr>在專案中加入Driver(3/3)</vt:lpstr>
      <vt:lpstr>先從 靜態SQL指令 ( Statement )開始</vt:lpstr>
      <vt:lpstr>建立資料庫連線--準備工作</vt:lpstr>
      <vt:lpstr>建立資料庫連線  --主程式</vt:lpstr>
      <vt:lpstr>關閉連線</vt:lpstr>
      <vt:lpstr>靜態SQL指令 ( Statement )</vt:lpstr>
      <vt:lpstr>ResultSet 介面的使用</vt:lpstr>
      <vt:lpstr>了解ResultSet 介面</vt:lpstr>
      <vt:lpstr>把ResultSet.next()結果拿來迴圈操作範例</vt:lpstr>
      <vt:lpstr>避免SQL注入攻擊    試試  動態SQL指令</vt:lpstr>
      <vt:lpstr>動態SQL指令</vt:lpstr>
      <vt:lpstr>SQL Injection (SQL 注入攻擊)</vt:lpstr>
      <vt:lpstr>PreparedStatement介面</vt:lpstr>
      <vt:lpstr>PreparedStatement介面(續)</vt:lpstr>
      <vt:lpstr>效能更高   預存程序 ( CallableStatement )</vt:lpstr>
      <vt:lpstr>預存程序 ( CallableStatement )</vt:lpstr>
      <vt:lpstr>補充：</vt:lpstr>
      <vt:lpstr>關於 中繼資料 ( Metadata )</vt:lpstr>
      <vt:lpstr>中繼資料 ( Metadata )</vt:lpstr>
      <vt:lpstr>JDBC Metadata</vt:lpstr>
      <vt:lpstr>MetaData範例程式</vt:lpstr>
      <vt:lpstr>交易 ( Transaction ) 必須知道啊</vt:lpstr>
      <vt:lpstr>交易 ( Transaction )</vt:lpstr>
      <vt:lpstr>JDBC與Transaction</vt:lpstr>
      <vt:lpstr>不完整範例</vt:lpstr>
      <vt:lpstr>寫一個MyDataBase_Model</vt:lpstr>
      <vt:lpstr>建立新的Model操作資料庫</vt:lpstr>
      <vt:lpstr>Student類別</vt:lpstr>
      <vt:lpstr>MyDataBase_Model程式碼(1)</vt:lpstr>
      <vt:lpstr>MyDataBase_Model程式碼(2)</vt:lpstr>
      <vt:lpstr>MyDataBase_Model程式碼(3)</vt:lpstr>
      <vt:lpstr>主程式的部分</vt:lpstr>
      <vt:lpstr>執行結果</vt:lpstr>
      <vt:lpstr>其他參考資訊</vt:lpstr>
      <vt:lpstr>SQL簡單範例</vt:lpstr>
      <vt:lpstr>PowerPoint 簡報</vt:lpstr>
      <vt:lpstr>創建新表格(table)</vt:lpstr>
      <vt:lpstr>倒資料出來</vt:lpstr>
      <vt:lpstr>局部資料</vt:lpstr>
      <vt:lpstr>排除重複</vt:lpstr>
      <vt:lpstr>加上排序</vt:lpstr>
      <vt:lpstr>加上選擇條件</vt:lpstr>
      <vt:lpstr>增加(插入)資料</vt:lpstr>
      <vt:lpstr>增加多筆資料</vt:lpstr>
      <vt:lpstr>更新資料</vt:lpstr>
      <vt:lpstr>刪除資料</vt:lpstr>
      <vt:lpstr>常見的SQL語法(1)</vt:lpstr>
      <vt:lpstr>常見的SQL語法(2)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JDBC串接資料庫</dc:title>
  <dc:creator>User</dc:creator>
  <cp:lastModifiedBy>User</cp:lastModifiedBy>
  <cp:revision>76</cp:revision>
  <dcterms:created xsi:type="dcterms:W3CDTF">2024-03-14T08:11:34Z</dcterms:created>
  <dcterms:modified xsi:type="dcterms:W3CDTF">2024-06-09T13:56:03Z</dcterms:modified>
</cp:coreProperties>
</file>