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292" r:id="rId34"/>
    <p:sldId id="293" r:id="rId35"/>
    <p:sldId id="295" r:id="rId36"/>
    <p:sldId id="296" r:id="rId37"/>
    <p:sldId id="297" r:id="rId38"/>
    <p:sldId id="294" r:id="rId39"/>
    <p:sldId id="317" r:id="rId40"/>
    <p:sldId id="287" r:id="rId41"/>
    <p:sldId id="298" r:id="rId42"/>
    <p:sldId id="288" r:id="rId43"/>
    <p:sldId id="291" r:id="rId44"/>
    <p:sldId id="299" r:id="rId45"/>
    <p:sldId id="304" r:id="rId46"/>
    <p:sldId id="305" r:id="rId47"/>
    <p:sldId id="307" r:id="rId48"/>
    <p:sldId id="309" r:id="rId49"/>
    <p:sldId id="306" r:id="rId50"/>
    <p:sldId id="308" r:id="rId51"/>
    <p:sldId id="310" r:id="rId52"/>
    <p:sldId id="315" r:id="rId53"/>
    <p:sldId id="316" r:id="rId54"/>
    <p:sldId id="311" r:id="rId55"/>
    <p:sldId id="303" r:id="rId56"/>
    <p:sldId id="312" r:id="rId57"/>
    <p:sldId id="313" r:id="rId58"/>
    <p:sldId id="314" r:id="rId59"/>
    <p:sldId id="318" r:id="rId60"/>
    <p:sldId id="319" r:id="rId61"/>
    <p:sldId id="320" r:id="rId62"/>
    <p:sldId id="321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110年11月5日星期五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85525" y="46730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也許會下指令給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別的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12367" y="2733869"/>
            <a:ext cx="4568809" cy="210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62914" y="1292424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也就是屬性應該都是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一般普通的都會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88546" y="3653536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33206" y="3653536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71104" y="3653536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568508" y="2020158"/>
            <a:ext cx="1022096" cy="224466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09787" y="2023539"/>
            <a:ext cx="1022096" cy="22378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690838" y="3142488"/>
            <a:ext cx="1022096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為了達成重覆使用目的所採取的一種策略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 smtClean="0"/>
              <a:t>滾輪滑鼠</a:t>
            </a:r>
            <a:r>
              <a:rPr lang="zh-TW" altLang="en-US" dirty="0" smtClean="0"/>
              <a:t>跟一般滑鼠一</a:t>
            </a:r>
            <a:r>
              <a:rPr lang="zh-TW" altLang="zh-TW" dirty="0" smtClean="0"/>
              <a:t>樣</a:t>
            </a:r>
            <a:r>
              <a:rPr lang="zh-TW" altLang="zh-TW" dirty="0"/>
              <a:t>可以上下左右移動改變指標位置，也可以按兩下執行程式，只不過現在又</a:t>
            </a:r>
            <a:r>
              <a:rPr lang="zh-TW" altLang="zh-TW" b="1" dirty="0"/>
              <a:t>多了一個滾輪使得瀏覽網頁時更加方便</a:t>
            </a:r>
            <a:endParaRPr lang="en-US" altLang="zh-TW" b="1" dirty="0"/>
          </a:p>
          <a:p>
            <a:pPr lvl="1">
              <a:defRPr/>
            </a:pPr>
            <a:r>
              <a:rPr lang="zh-TW" altLang="zh-TW" dirty="0"/>
              <a:t>因此，這個滾輪滑鼠類別可</a:t>
            </a:r>
            <a:r>
              <a:rPr lang="zh-TW" altLang="zh-TW" b="1" dirty="0"/>
              <a:t>繼承</a:t>
            </a:r>
            <a:r>
              <a:rPr lang="zh-TW" altLang="zh-TW" dirty="0"/>
              <a:t>滑鼠類別再加以</a:t>
            </a:r>
            <a:r>
              <a:rPr lang="zh-TW" altLang="zh-TW" b="1" dirty="0"/>
              <a:t>擴充</a:t>
            </a:r>
            <a:r>
              <a:rPr lang="zh-TW" altLang="zh-TW" dirty="0"/>
              <a:t>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弧形 2"/>
          <p:cNvSpPr/>
          <p:nvPr/>
        </p:nvSpPr>
        <p:spPr>
          <a:xfrm>
            <a:off x="5086728" y="2962403"/>
            <a:ext cx="3298321" cy="1152144"/>
          </a:xfrm>
          <a:prstGeom prst="arc">
            <a:avLst>
              <a:gd name="adj1" fmla="val 11001141"/>
              <a:gd name="adj2" fmla="val 1676773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9719" y="28006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這裡與基底類別不一樣了！</a:t>
            </a:r>
            <a:endParaRPr lang="en-US" altLang="zh-TW" dirty="0" smtClean="0"/>
          </a:p>
          <a:p>
            <a:r>
              <a:rPr lang="zh-TW" altLang="en-US" dirty="0"/>
              <a:t>改變可能是增加或修改功能等因素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2" name="弧形 31"/>
          <p:cNvSpPr/>
          <p:nvPr/>
        </p:nvSpPr>
        <p:spPr>
          <a:xfrm>
            <a:off x="5937118" y="3073847"/>
            <a:ext cx="4261100" cy="2878897"/>
          </a:xfrm>
          <a:prstGeom prst="arc">
            <a:avLst>
              <a:gd name="adj1" fmla="val 10736662"/>
              <a:gd name="adj2" fmla="val 1356339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是繼承父類別的所有屬性與方法。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是只去實踐父類別所規定要實作的介面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父類別很可能是空殼，只規定了介面長相而已。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是單一繼承的語言，這是用來實現多重繼承的變通方式。</a:t>
            </a:r>
            <a:endParaRPr lang="en-US" altLang="zh-TW" dirty="0" smtClean="0"/>
          </a:p>
          <a:p>
            <a:r>
              <a:rPr lang="zh-TW" altLang="en-US" dirty="0"/>
              <a:t>本課程先關注在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499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25000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三個繼承來的</a:t>
            </a:r>
            <a:r>
              <a:rPr lang="zh-TW" altLang="en-US" dirty="0" smtClean="0">
                <a:solidFill>
                  <a:srgbClr val="C00000"/>
                </a:solidFill>
              </a:rPr>
              <a:t>屬性出現紅色底線警告！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</a:t>
            </a:r>
            <a:r>
              <a:rPr lang="zh-TW" altLang="en-US" dirty="0" smtClean="0"/>
              <a:t>是子類別</a:t>
            </a:r>
            <a:r>
              <a:rPr lang="zh-TW" altLang="en-US" dirty="0"/>
              <a:t>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學到了，如果打算讓繼承類別使用的屬性，不可以用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而要用</a:t>
            </a: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同樣的</a:t>
            </a:r>
            <a:r>
              <a:rPr lang="zh-TW" altLang="en-US" dirty="0" smtClean="0"/>
              <a:t>，限制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不可為負數。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3277641"/>
            <a:ext cx="6354510" cy="21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繼承可以直接沿用父類別的所有屬性、方法。</a:t>
            </a:r>
            <a:endParaRPr lang="en-US" altLang="zh-TW" dirty="0" smtClean="0"/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修改、覆加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privat</a:t>
            </a:r>
            <a:r>
              <a:rPr lang="zh-TW" altLang="en-US" dirty="0" smtClean="0"/>
              <a:t>這些修飾字的意義與用途要記得。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通常屬性都會宣告為</a:t>
            </a:r>
            <a:r>
              <a:rPr lang="en-US" altLang="zh-TW" dirty="0" err="1" smtClean="0"/>
              <a:t>privat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err="1" smtClean="0"/>
              <a:t>publi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覆蓋與過載</a:t>
            </a:r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則為：同名同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或覆載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正式說法叫簽名不一樣。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08984" y="609600"/>
            <a:ext cx="468923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"China";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"Shanghai";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super.value();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所有資料都有人負責</a:t>
            </a:r>
            <a:r>
              <a:rPr lang="zh-TW" altLang="en-US" dirty="0" smtClean="0"/>
              <a:t>，文件都要蓋章的！所以都會對自己的資料小心謹慎。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東西通常就是繼承關係。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zh-TW" altLang="en-US" dirty="0" smtClean="0"/>
              <a:t>貓、狗、獅、虎都</a:t>
            </a:r>
            <a:r>
              <a:rPr lang="zh-TW" altLang="en-US" b="1" dirty="0" smtClean="0">
                <a:solidFill>
                  <a:srgbClr val="FF0000"/>
                </a:solidFill>
              </a:rPr>
              <a:t>是動物</a:t>
            </a:r>
            <a:r>
              <a:rPr lang="zh-TW" altLang="en-US" dirty="0" smtClean="0">
                <a:solidFill>
                  <a:schemeClr val="tx1"/>
                </a:solidFill>
              </a:rPr>
              <a:t>，所以類別設計上就是有一個父類別叫做</a:t>
            </a:r>
            <a:r>
              <a:rPr lang="zh-TW" altLang="en-US" b="1" dirty="0" smtClean="0">
                <a:solidFill>
                  <a:srgbClr val="0070C0"/>
                </a:solidFill>
              </a:rPr>
              <a:t>動物</a:t>
            </a:r>
            <a:r>
              <a:rPr lang="zh-TW" altLang="en-US" dirty="0" smtClean="0">
                <a:solidFill>
                  <a:schemeClr val="tx1"/>
                </a:solidFill>
              </a:rPr>
              <a:t>，然後所有的</a:t>
            </a:r>
            <a:r>
              <a:rPr lang="zh-TW" altLang="en-US" dirty="0"/>
              <a:t>貓、狗、獅、</a:t>
            </a:r>
            <a:r>
              <a:rPr lang="zh-TW" altLang="en-US" dirty="0" smtClean="0"/>
              <a:t>虎都</a:t>
            </a:r>
            <a:r>
              <a:rPr lang="zh-TW" altLang="en-US" b="1" dirty="0" smtClean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了動物這個類別。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例如：汽車、機車、飛機、船都</a:t>
            </a:r>
            <a:r>
              <a:rPr lang="zh-TW" altLang="en-US" b="1" dirty="0" smtClean="0">
                <a:solidFill>
                  <a:srgbClr val="FF0000"/>
                </a:solidFill>
              </a:rPr>
              <a:t>是交通工具</a:t>
            </a:r>
            <a:r>
              <a:rPr lang="zh-TW" altLang="en-US" dirty="0" smtClean="0">
                <a:solidFill>
                  <a:schemeClr val="tx1"/>
                </a:solidFill>
              </a:rPr>
              <a:t>，所以設計類別就是有父類別</a:t>
            </a:r>
            <a:r>
              <a:rPr lang="zh-TW" altLang="en-US" b="1" dirty="0" smtClean="0">
                <a:solidFill>
                  <a:srgbClr val="0070C0"/>
                </a:solidFill>
              </a:rPr>
              <a:t>交通工具</a:t>
            </a:r>
            <a:r>
              <a:rPr lang="zh-TW" altLang="en-US" dirty="0" smtClean="0">
                <a:solidFill>
                  <a:schemeClr val="tx1"/>
                </a:solidFill>
              </a:rPr>
              <a:t>。然後</a:t>
            </a:r>
            <a:r>
              <a:rPr lang="zh-TW" altLang="en-US" dirty="0">
                <a:solidFill>
                  <a:schemeClr val="tx1"/>
                </a:solidFill>
              </a:rPr>
              <a:t>汽車、機車、飛機、</a:t>
            </a:r>
            <a:r>
              <a:rPr lang="zh-TW" altLang="en-US" dirty="0" smtClean="0">
                <a:solidFill>
                  <a:schemeClr val="tx1"/>
                </a:solidFill>
              </a:rPr>
              <a:t>船</a:t>
            </a:r>
            <a:r>
              <a:rPr lang="zh-TW" altLang="en-US" dirty="0"/>
              <a:t>都</a:t>
            </a:r>
            <a:r>
              <a:rPr lang="zh-TW" altLang="en-US" b="1" dirty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了交通工具這個</a:t>
            </a:r>
            <a:r>
              <a:rPr lang="zh-TW" altLang="en-US" dirty="0"/>
              <a:t>類別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當然要是再仔細一點</a:t>
            </a:r>
            <a:r>
              <a:rPr lang="zh-TW" altLang="en-US" dirty="0" smtClean="0"/>
              <a:t>，中間可以再加一層</a:t>
            </a:r>
            <a:r>
              <a:rPr lang="zh-TW" altLang="en-US" b="1" dirty="0" smtClean="0"/>
              <a:t>陸上交通工具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海上交通工具</a:t>
            </a:r>
            <a:r>
              <a:rPr lang="zh-TW" altLang="en-US" dirty="0" smtClean="0"/>
              <a:t>、</a:t>
            </a:r>
            <a:r>
              <a:rPr lang="zh-TW" altLang="en-US" b="1" dirty="0"/>
              <a:t>空中</a:t>
            </a:r>
            <a:r>
              <a:rPr lang="zh-TW" altLang="en-US" b="1" dirty="0" smtClean="0"/>
              <a:t>交通工具</a:t>
            </a:r>
            <a:r>
              <a:rPr lang="zh-TW" altLang="en-US" dirty="0" smtClean="0"/>
              <a:t>。變成三層的 </a:t>
            </a:r>
            <a:r>
              <a:rPr lang="zh-TW" altLang="en-US" b="1" dirty="0" smtClean="0"/>
              <a:t>祖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父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子</a:t>
            </a:r>
            <a:r>
              <a:rPr lang="zh-TW" altLang="en-US" dirty="0" smtClean="0"/>
              <a:t> 關係</a:t>
            </a:r>
            <a:endParaRPr lang="en-US" altLang="zh-TW" dirty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9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有一個</a:t>
            </a:r>
            <a:r>
              <a:rPr lang="en-US" altLang="zh-TW" dirty="0"/>
              <a:t>XX</a:t>
            </a:r>
            <a:r>
              <a:rPr lang="zh-TW" altLang="en-US" dirty="0" smtClean="0"/>
              <a:t>東西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，而是</a:t>
            </a:r>
            <a:r>
              <a:rPr lang="zh-TW" altLang="en-US" b="1" dirty="0" smtClean="0">
                <a:solidFill>
                  <a:srgbClr val="FF0000"/>
                </a:solidFill>
              </a:rPr>
              <a:t>組成</a:t>
            </a:r>
            <a:r>
              <a:rPr lang="zh-TW" altLang="en-US" dirty="0" smtClean="0"/>
              <a:t>。</a:t>
            </a:r>
            <a:r>
              <a:rPr lang="en-US" altLang="zh-TW" dirty="0"/>
              <a:t>(aggregation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例如：一台汽車</a:t>
            </a:r>
            <a:r>
              <a:rPr lang="zh-TW" altLang="en-US" b="1" u="sng" dirty="0" smtClean="0"/>
              <a:t>有</a:t>
            </a:r>
            <a:r>
              <a:rPr lang="zh-TW" altLang="en-US" b="1" dirty="0" smtClean="0"/>
              <a:t>車殼、輪子、引擎、車燈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…….</a:t>
            </a:r>
          </a:p>
          <a:p>
            <a:pPr lvl="1"/>
            <a:r>
              <a:rPr lang="zh-TW" altLang="en-US" dirty="0"/>
              <a:t>所以汽車是</a:t>
            </a:r>
            <a:r>
              <a:rPr lang="zh-TW" altLang="en-US" dirty="0" smtClean="0"/>
              <a:t>由那些物件所</a:t>
            </a:r>
            <a:r>
              <a:rPr lang="zh-TW" altLang="en-US" b="1" dirty="0" smtClean="0"/>
              <a:t>組成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在物件導向世界裡，組成的重要性不下於繼承。</a:t>
            </a:r>
            <a:endParaRPr lang="en-US" altLang="zh-TW" dirty="0" smtClean="0"/>
          </a:p>
          <a:p>
            <a:r>
              <a:rPr lang="zh-TW" altLang="en-US" dirty="0" smtClean="0"/>
              <a:t>適當的規劃</a:t>
            </a:r>
            <a:r>
              <a:rPr lang="zh-TW" altLang="en-US" dirty="0"/>
              <a:t>組成的物件</a:t>
            </a:r>
            <a:r>
              <a:rPr lang="zh-TW" altLang="en-US" dirty="0" smtClean="0"/>
              <a:t>，開發類組成元件的類別至關重要！</a:t>
            </a:r>
            <a:endParaRPr lang="en-US" altLang="zh-TW" dirty="0" smtClean="0"/>
          </a:p>
          <a:p>
            <a:r>
              <a:rPr lang="zh-TW" altLang="en-US" dirty="0"/>
              <a:t>規劃得好</a:t>
            </a:r>
            <a:r>
              <a:rPr lang="zh-TW" altLang="en-US" dirty="0" smtClean="0"/>
              <a:t>，個個元件的</a:t>
            </a:r>
            <a:r>
              <a:rPr lang="zh-TW" altLang="en-US" b="1" dirty="0" smtClean="0">
                <a:solidFill>
                  <a:srgbClr val="FF0000"/>
                </a:solidFill>
              </a:rPr>
              <a:t>可再使用性</a:t>
            </a:r>
            <a:r>
              <a:rPr lang="zh-TW" altLang="en-US" dirty="0" smtClean="0"/>
              <a:t>會很高。跟實體世界一樣，螺絲釘、引擎是不是一直重複在不同車子上出現。</a:t>
            </a:r>
            <a:endParaRPr lang="en-US" altLang="zh-TW" dirty="0" smtClean="0"/>
          </a:p>
          <a:p>
            <a:r>
              <a:rPr lang="zh-TW" altLang="en-US" dirty="0"/>
              <a:t>這邊強調的是</a:t>
            </a:r>
            <a:r>
              <a:rPr lang="zh-TW" altLang="en-US" dirty="0" smtClean="0"/>
              <a:t>，不是把所有東西包進一個物件就好，而是適當拆解成較小物件，重複適用的機率會提高，萬一程式出錯影響範圍也最小。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302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Final………</a:t>
            </a:r>
            <a:br>
              <a:rPr lang="en-US" altLang="zh-TW" dirty="0" smtClean="0"/>
            </a:br>
            <a:r>
              <a:rPr lang="zh-TW" altLang="en-US" dirty="0" smtClean="0"/>
              <a:t>有沒有鬆一口氣了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其實這只是物件導向的入門，後面的學問還很深，</a:t>
            </a:r>
            <a:endParaRPr lang="en-US" altLang="zh-TW" dirty="0" smtClean="0"/>
          </a:p>
          <a:p>
            <a:r>
              <a:rPr lang="zh-TW" altLang="en-US"/>
              <a:t>需要各位同學自己</a:t>
            </a:r>
            <a:r>
              <a:rPr lang="zh-TW" altLang="en-US"/>
              <a:t>再</a:t>
            </a:r>
            <a:r>
              <a:rPr lang="zh-TW" altLang="en-US" smtClean="0"/>
              <a:t>努力了！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3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以公司來說，業務經理接下訂單，然後生產線管理接受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要求後，開始向原料管理要材料，跟人事管理要人員班表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，排好生產班表後生產，交貨後收款找財務管理。一個一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前面描述</a:t>
            </a:r>
            <a:r>
              <a:rPr lang="zh-TW" altLang="en-US" dirty="0" smtClean="0"/>
              <a:t>的故事與運作方式很美好，</a:t>
            </a:r>
            <a:r>
              <a:rPr lang="zh-TW" altLang="en-US" dirty="0"/>
              <a:t>可是軟體程式如何達到前面描述呢？</a:t>
            </a:r>
            <a:endParaRPr lang="en-US" altLang="zh-TW" dirty="0"/>
          </a:p>
          <a:p>
            <a:r>
              <a:rPr lang="zh-TW" altLang="en-US" dirty="0"/>
              <a:t>靠的</a:t>
            </a:r>
            <a:r>
              <a:rPr lang="zh-TW" altLang="en-US" dirty="0" smtClean="0"/>
              <a:t>就是下面所列：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3750</TotalTime>
  <Words>4451</Words>
  <Application>Microsoft Office PowerPoint</Application>
  <PresentationFormat>寬螢幕</PresentationFormat>
  <Paragraphs>468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9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淺談繼承基本概念</vt:lpstr>
      <vt:lpstr>淺談繼承(續)</vt:lpstr>
      <vt:lpstr>繼承後新增</vt:lpstr>
      <vt:lpstr>繼承後改變</vt:lpstr>
      <vt:lpstr>繼承後限縮</vt:lpstr>
      <vt:lpstr>Java中繼承的語法  --完整的類別宣告架構</vt:lpstr>
      <vt:lpstr>Extends與implements</vt:lpstr>
      <vt:lpstr>範例：員工類別</vt:lpstr>
      <vt:lpstr>實際範例 EmployeeManager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Override vs. overload</vt:lpstr>
      <vt:lpstr>overloading</vt:lpstr>
      <vt:lpstr>this與super</vt:lpstr>
      <vt:lpstr>談談this跟super</vt:lpstr>
      <vt:lpstr>Static與final</vt:lpstr>
      <vt:lpstr>先說說static</vt:lpstr>
      <vt:lpstr>final</vt:lpstr>
      <vt:lpstr>是一個XX東西 vs. 有一個XX東西</vt:lpstr>
      <vt:lpstr>是一個XX東西</vt:lpstr>
      <vt:lpstr>有一個XX東西</vt:lpstr>
      <vt:lpstr>Final……… 有沒有鬆一口氣了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95</cp:revision>
  <dcterms:created xsi:type="dcterms:W3CDTF">2020-12-09T08:06:07Z</dcterms:created>
  <dcterms:modified xsi:type="dcterms:W3CDTF">2021-11-05T07:15:02Z</dcterms:modified>
</cp:coreProperties>
</file>