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81" r:id="rId2"/>
    <p:sldId id="282" r:id="rId3"/>
    <p:sldId id="283" r:id="rId4"/>
    <p:sldId id="284" r:id="rId5"/>
    <p:sldId id="313" r:id="rId6"/>
    <p:sldId id="314" r:id="rId7"/>
    <p:sldId id="285" r:id="rId8"/>
    <p:sldId id="286" r:id="rId9"/>
    <p:sldId id="287" r:id="rId10"/>
    <p:sldId id="315" r:id="rId11"/>
    <p:sldId id="288" r:id="rId12"/>
    <p:sldId id="329" r:id="rId13"/>
    <p:sldId id="289" r:id="rId14"/>
    <p:sldId id="330" r:id="rId15"/>
    <p:sldId id="291" r:id="rId16"/>
    <p:sldId id="290" r:id="rId17"/>
    <p:sldId id="292" r:id="rId18"/>
    <p:sldId id="331" r:id="rId19"/>
    <p:sldId id="293" r:id="rId20"/>
    <p:sldId id="294" r:id="rId21"/>
    <p:sldId id="295" r:id="rId22"/>
    <p:sldId id="332" r:id="rId23"/>
    <p:sldId id="296" r:id="rId24"/>
    <p:sldId id="297" r:id="rId25"/>
    <p:sldId id="316" r:id="rId26"/>
    <p:sldId id="298" r:id="rId27"/>
    <p:sldId id="317" r:id="rId28"/>
    <p:sldId id="299" r:id="rId29"/>
    <p:sldId id="300" r:id="rId30"/>
    <p:sldId id="301" r:id="rId31"/>
    <p:sldId id="302" r:id="rId32"/>
    <p:sldId id="303" r:id="rId33"/>
    <p:sldId id="320" r:id="rId34"/>
    <p:sldId id="304" r:id="rId35"/>
    <p:sldId id="318" r:id="rId36"/>
    <p:sldId id="305" r:id="rId37"/>
    <p:sldId id="306" r:id="rId38"/>
    <p:sldId id="307" r:id="rId39"/>
    <p:sldId id="308" r:id="rId40"/>
    <p:sldId id="311" r:id="rId41"/>
    <p:sldId id="327" r:id="rId42"/>
    <p:sldId id="328" r:id="rId43"/>
    <p:sldId id="319" r:id="rId44"/>
    <p:sldId id="312" r:id="rId45"/>
    <p:sldId id="321" r:id="rId46"/>
    <p:sldId id="322" r:id="rId47"/>
    <p:sldId id="323" r:id="rId48"/>
    <p:sldId id="324" r:id="rId49"/>
    <p:sldId id="325" r:id="rId50"/>
    <p:sldId id="326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A365D1"/>
    <a:srgbClr val="F84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1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 userDrawn="1"/>
        </p:nvSpPr>
        <p:spPr>
          <a:xfrm>
            <a:off x="368797" y="6406487"/>
            <a:ext cx="4326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/>
              <a:t>講義網址：</a:t>
            </a:r>
            <a:r>
              <a:rPr lang="en-US" altLang="zh-TW" sz="2000" dirty="0"/>
              <a:t>https://reurl.cc/OkNRey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迴圈大法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110年12月11日星期六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60" y="950840"/>
            <a:ext cx="1785916" cy="178591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89120" y="489175"/>
            <a:ext cx="5165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講義網址：</a:t>
            </a:r>
            <a:r>
              <a:rPr lang="en-US" altLang="zh-TW" sz="2400" dirty="0"/>
              <a:t>https://reurl.cc/OkNRey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85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兩個版本效果一樣喔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160590"/>
            <a:ext cx="4927938" cy="34314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847" y="2160588"/>
            <a:ext cx="4903089" cy="3440764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5871854">
            <a:off x="2987034" y="5287564"/>
            <a:ext cx="614524" cy="248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2233874">
            <a:off x="9843571" y="4846146"/>
            <a:ext cx="614524" cy="248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7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zh-TW" altLang="en-US" dirty="0"/>
              <a:t>的數字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1+2+3+…..+N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後面不要有</a:t>
            </a:r>
            <a:r>
              <a:rPr lang="en-US" altLang="zh-TW" b="1" dirty="0" smtClean="0">
                <a:solidFill>
                  <a:srgbClr val="FF0000"/>
                </a:solidFill>
              </a:rPr>
              <a:t>+</a:t>
            </a:r>
            <a:r>
              <a:rPr lang="zh-TW" altLang="en-US" b="1" dirty="0" smtClean="0">
                <a:solidFill>
                  <a:srgbClr val="FF0000"/>
                </a:solidFill>
              </a:rPr>
              <a:t>號！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4867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兩種版本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409" y="2160589"/>
            <a:ext cx="5703582" cy="22865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2160589"/>
            <a:ext cx="5396075" cy="248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44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en-US" altLang="zh-TW" dirty="0" smtClean="0"/>
              <a:t>=</a:t>
            </a:r>
            <a:r>
              <a:rPr lang="zh-TW" altLang="en-US" dirty="0" smtClean="0"/>
              <a:t>總和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</a:t>
            </a:r>
            <a:r>
              <a:rPr lang="en-US" altLang="zh-TW" dirty="0" smtClean="0"/>
              <a:t>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總和是真的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加到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的加總喔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zh-TW" altLang="en-US" b="1" i="1" dirty="0">
                <a:solidFill>
                  <a:srgbClr val="FF0000"/>
                </a:solidFill>
              </a:rPr>
              <a:t>電腦是怎麼算的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？快記下老師的話！</a:t>
            </a:r>
            <a:endParaRPr lang="zh-TW" altLang="en-US" b="1" i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1+2+3+4+5=15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1863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參考程式碼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69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計算階乘</a:t>
            </a:r>
            <a:r>
              <a:rPr lang="en-US" altLang="zh-TW" dirty="0" smtClean="0"/>
              <a:t>n!=1x2x2x…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，輸入</a:t>
            </a:r>
            <a:r>
              <a:rPr lang="zh-TW" altLang="en-US" dirty="0"/>
              <a:t>完</a:t>
            </a:r>
            <a:r>
              <a:rPr lang="zh-TW" altLang="en-US" dirty="0" smtClean="0"/>
              <a:t>後依照</a:t>
            </a:r>
            <a:r>
              <a:rPr lang="zh-TW" altLang="en-US" dirty="0"/>
              <a:t>輸入的整數顯示</a:t>
            </a:r>
            <a:r>
              <a:rPr lang="en-US" altLang="zh-TW" dirty="0"/>
              <a:t>”</a:t>
            </a:r>
            <a:r>
              <a:rPr lang="en-US" altLang="zh-TW" dirty="0" smtClean="0"/>
              <a:t>1x2x3x…..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n!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1x2x3x…..</a:t>
            </a:r>
            <a:r>
              <a:rPr lang="en-US" altLang="zh-TW" dirty="0" err="1"/>
              <a:t>xN</a:t>
            </a:r>
            <a:r>
              <a:rPr lang="en-US" altLang="zh-TW" dirty="0"/>
              <a:t>=</a:t>
            </a:r>
            <a:r>
              <a:rPr lang="zh-TW" altLang="en-US" dirty="0" smtClean="0"/>
              <a:t>總和</a:t>
            </a:r>
            <a:r>
              <a:rPr lang="en-US" altLang="zh-TW" dirty="0"/>
              <a:t>”</a:t>
            </a:r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1x2x3x4x5=120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1x2x3x4x5x6=720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5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計算次方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6891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a=“</a:t>
            </a:r>
            <a:r>
              <a:rPr lang="zh-TW" altLang="en-US" dirty="0" smtClean="0"/>
              <a:t>及</a:t>
            </a:r>
            <a:r>
              <a:rPr lang="en-US" altLang="zh-TW" dirty="0"/>
              <a:t>”</a:t>
            </a:r>
            <a:r>
              <a:rPr lang="zh-TW" altLang="en-US" dirty="0"/>
              <a:t>請輸入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n=“ </a:t>
            </a:r>
            <a:r>
              <a:rPr lang="zh-TW" altLang="en-US" dirty="0" smtClean="0"/>
              <a:t>，</a:t>
            </a:r>
            <a:r>
              <a:rPr lang="zh-TW" altLang="en-US" dirty="0"/>
              <a:t>輸入</a:t>
            </a:r>
            <a:r>
              <a:rPr lang="zh-TW" altLang="en-US" dirty="0" smtClean="0"/>
              <a:t>完</a:t>
            </a:r>
            <a:r>
              <a:rPr lang="en-US" altLang="zh-TW" dirty="0" err="1" smtClean="0"/>
              <a:t>a,n</a:t>
            </a:r>
            <a:r>
              <a:rPr lang="zh-TW" altLang="en-US" dirty="0" smtClean="0"/>
              <a:t>後顯示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次方值。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：二個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</a:t>
            </a:r>
            <a:r>
              <a:rPr lang="en-US" altLang="zh-TW" b="1" dirty="0" smtClean="0">
                <a:solidFill>
                  <a:srgbClr val="FF0000"/>
                </a:solidFill>
              </a:rPr>
              <a:t>0, b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需大於等於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646246" y="3292066"/>
            <a:ext cx="4908613" cy="337695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>
                  <a:solidFill>
                    <a:srgbClr val="0070C0"/>
                  </a:solidFill>
                </a:rPr>
                <a:t>2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=8</a:t>
              </a: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56494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8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找出所有因數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迴圈，用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參考程式碼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59721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71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迴圈地獄第二層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雙重迴圈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迴圈包迴圈比大腸包小腸難吃多了。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8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弧形 13"/>
          <p:cNvSpPr/>
          <p:nvPr/>
        </p:nvSpPr>
        <p:spPr>
          <a:xfrm>
            <a:off x="9116231" y="2384123"/>
            <a:ext cx="1296338" cy="791040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</a:t>
            </a:r>
            <a:r>
              <a:rPr lang="zh-TW" altLang="en-US" dirty="0" smtClean="0"/>
              <a:t>圈是甚麼？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02219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程式在運作的</a:t>
            </a:r>
            <a:r>
              <a:rPr lang="zh-TW" altLang="en-US" dirty="0"/>
              <a:t>時候，時常會需要重複執行</a:t>
            </a:r>
            <a:r>
              <a:rPr lang="zh-TW" altLang="en-US" b="1" dirty="0" smtClean="0">
                <a:solidFill>
                  <a:srgbClr val="FF0000"/>
                </a:solidFill>
              </a:rPr>
              <a:t>某些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一個以上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相同</a:t>
            </a:r>
            <a:r>
              <a:rPr lang="zh-TW" altLang="en-US" dirty="0"/>
              <a:t>的</a:t>
            </a:r>
            <a:r>
              <a:rPr lang="zh-TW" altLang="en-US" dirty="0" smtClean="0"/>
              <a:t>步驟。</a:t>
            </a:r>
            <a:endParaRPr lang="en-US" altLang="zh-TW" dirty="0" smtClean="0"/>
          </a:p>
          <a:p>
            <a:r>
              <a:rPr lang="zh-TW" altLang="en-US" dirty="0" smtClean="0"/>
              <a:t>迴</a:t>
            </a:r>
            <a:r>
              <a:rPr lang="zh-TW" altLang="en-US" dirty="0"/>
              <a:t>圈 </a:t>
            </a:r>
            <a:r>
              <a:rPr lang="en-US" altLang="zh-TW" dirty="0"/>
              <a:t>(loop) </a:t>
            </a:r>
            <a:r>
              <a:rPr lang="zh-TW" altLang="en-US" dirty="0"/>
              <a:t>的作用是讓指定的</a:t>
            </a:r>
            <a:r>
              <a:rPr lang="zh-TW" altLang="en-US" b="1" dirty="0">
                <a:solidFill>
                  <a:srgbClr val="FF0000"/>
                </a:solidFill>
              </a:rPr>
              <a:t>某段敘述</a:t>
            </a:r>
            <a:r>
              <a:rPr lang="zh-TW" altLang="en-US" dirty="0" smtClean="0"/>
              <a:t>在</a:t>
            </a:r>
            <a:r>
              <a:rPr lang="zh-TW" altLang="en-US" b="1" dirty="0" smtClean="0">
                <a:solidFill>
                  <a:srgbClr val="FF0000"/>
                </a:solidFill>
              </a:rPr>
              <a:t>符合特定條件</a:t>
            </a:r>
            <a:r>
              <a:rPr lang="zh-TW" altLang="en-US" dirty="0" smtClean="0"/>
              <a:t>的</a:t>
            </a:r>
            <a:r>
              <a:rPr lang="zh-TW" altLang="en-US" dirty="0"/>
              <a:t>情況下一直重覆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迴圈</a:t>
            </a:r>
            <a:r>
              <a:rPr lang="zh-TW" altLang="en-US" dirty="0" smtClean="0"/>
              <a:t>是</a:t>
            </a:r>
            <a:r>
              <a:rPr lang="zh-TW" altLang="en-US" dirty="0"/>
              <a:t>程式設計中很重要的一種控制結構。我們可以利用迴圈來進行重覆性的資料</a:t>
            </a:r>
            <a:r>
              <a:rPr lang="zh-TW" altLang="en-US" b="1" dirty="0"/>
              <a:t>輸入、處理</a:t>
            </a:r>
            <a:r>
              <a:rPr lang="zh-TW" altLang="en-US" dirty="0"/>
              <a:t>與</a:t>
            </a:r>
            <a:r>
              <a:rPr lang="zh-TW" altLang="en-US" b="1" dirty="0"/>
              <a:t>輸出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常見的迴圈有</a:t>
            </a:r>
            <a:r>
              <a:rPr lang="en-US" altLang="zh-TW" b="1" dirty="0">
                <a:solidFill>
                  <a:srgbClr val="FF0000"/>
                </a:solidFill>
              </a:rPr>
              <a:t>for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while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0070C0"/>
                </a:solidFill>
              </a:rPr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/>
              <a:t>物件導向語言特有的</a:t>
            </a:r>
            <a:r>
              <a:rPr lang="en-US" altLang="zh-TW" b="1" dirty="0" err="1">
                <a:solidFill>
                  <a:srgbClr val="FF0000"/>
                </a:solidFill>
              </a:rPr>
              <a:t>foreach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右圖如果</a:t>
            </a:r>
            <a:r>
              <a:rPr lang="en-US" altLang="zh-TW" dirty="0" smtClean="0"/>
              <a:t>(2)</a:t>
            </a:r>
            <a:r>
              <a:rPr lang="zh-TW" altLang="en-US" dirty="0" smtClean="0"/>
              <a:t>之判斷條件成立，則回執行</a:t>
            </a:r>
            <a:r>
              <a:rPr lang="en-US" altLang="zh-TW" dirty="0" smtClean="0"/>
              <a:t>(3)</a:t>
            </a:r>
            <a:r>
              <a:rPr lang="zh-TW" altLang="en-US" dirty="0" smtClean="0"/>
              <a:t>之工作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，然後再次判斷，再次成立就再執行一次，因此可以多次執行。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672508" y="140415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8501" y="4319687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4" idx="2"/>
            <a:endCxn id="12" idx="0"/>
          </p:cNvCxnSpPr>
          <p:nvPr/>
        </p:nvCxnSpPr>
        <p:spPr>
          <a:xfrm>
            <a:off x="8244008" y="1796330"/>
            <a:ext cx="0" cy="1175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" idx="2"/>
            <a:endCxn id="5" idx="0"/>
          </p:cNvCxnSpPr>
          <p:nvPr/>
        </p:nvCxnSpPr>
        <p:spPr>
          <a:xfrm>
            <a:off x="8244008" y="3835883"/>
            <a:ext cx="1" cy="4838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2"/>
            <a:endCxn id="11" idx="0"/>
          </p:cNvCxnSpPr>
          <p:nvPr/>
        </p:nvCxnSpPr>
        <p:spPr>
          <a:xfrm flipH="1">
            <a:off x="8244008" y="5078445"/>
            <a:ext cx="1" cy="5707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7672508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" name="菱形 11"/>
          <p:cNvSpPr/>
          <p:nvPr/>
        </p:nvSpPr>
        <p:spPr>
          <a:xfrm>
            <a:off x="7027856" y="297191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判斷條件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33" idx="0"/>
          </p:cNvCxnSpPr>
          <p:nvPr/>
        </p:nvCxnSpPr>
        <p:spPr>
          <a:xfrm rot="16200000" flipV="1">
            <a:off x="9272510" y="1502860"/>
            <a:ext cx="553600" cy="252410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409086" y="303456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48022" y="38659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10475" y="18627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80265" y="2955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993150" y="42442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(4)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75855" y="3041713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會重複的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2" idx="3"/>
            <a:endCxn id="33" idx="1"/>
          </p:cNvCxnSpPr>
          <p:nvPr/>
        </p:nvCxnSpPr>
        <p:spPr>
          <a:xfrm>
            <a:off x="9460160" y="3403900"/>
            <a:ext cx="715695" cy="17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573157" y="29719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19293" y="129643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</a:rPr>
              <a:t>一般的高階語言說法</a:t>
            </a:r>
          </a:p>
        </p:txBody>
      </p:sp>
    </p:spTree>
    <p:extLst>
      <p:ext uri="{BB962C8B-B14F-4D97-AF65-F5344CB8AC3E}">
        <p14:creationId xmlns:p14="http://schemas.microsoft.com/office/powerpoint/2010/main" val="243414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雙重</a:t>
            </a:r>
            <a:r>
              <a:rPr lang="en-US" altLang="zh-TW" dirty="0" smtClean="0"/>
              <a:t>for</a:t>
            </a:r>
            <a:r>
              <a:rPr lang="zh-TW" altLang="en-US" dirty="0"/>
              <a:t>迴圈語法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個迴圈</a:t>
            </a:r>
            <a:r>
              <a:rPr lang="zh-TW" altLang="en-US" dirty="0" smtClean="0"/>
              <a:t>中的各自可迭代的條件不會</a:t>
            </a:r>
            <a:r>
              <a:rPr lang="zh-TW" altLang="en-US" dirty="0"/>
              <a:t>一樣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要</a:t>
            </a:r>
            <a:r>
              <a:rPr lang="zh-TW" altLang="en-US" dirty="0"/>
              <a:t>獨立</a:t>
            </a:r>
            <a:r>
              <a:rPr lang="zh-TW" altLang="en-US" dirty="0" smtClean="0"/>
              <a:t>思考，該</a:t>
            </a:r>
            <a:r>
              <a:rPr lang="zh-TW" altLang="en-US" dirty="0"/>
              <a:t>怎麼寫。</a:t>
            </a:r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95" y="2220857"/>
            <a:ext cx="3508408" cy="1685925"/>
          </a:xfrm>
          <a:prstGeom prst="rect">
            <a:avLst/>
          </a:prstGeom>
        </p:spPr>
      </p:pic>
      <p:grpSp>
        <p:nvGrpSpPr>
          <p:cNvPr id="71" name="群組 70"/>
          <p:cNvGrpSpPr/>
          <p:nvPr/>
        </p:nvGrpSpPr>
        <p:grpSpPr>
          <a:xfrm>
            <a:off x="5420482" y="746760"/>
            <a:ext cx="6232378" cy="5719290"/>
            <a:chOff x="5815320" y="635056"/>
            <a:chExt cx="6232378" cy="5719290"/>
          </a:xfrm>
        </p:grpSpPr>
        <p:sp>
          <p:nvSpPr>
            <p:cNvPr id="70" name="弧形 69"/>
            <p:cNvSpPr/>
            <p:nvPr/>
          </p:nvSpPr>
          <p:spPr>
            <a:xfrm>
              <a:off x="7356342" y="1734356"/>
              <a:ext cx="3128944" cy="3140815"/>
            </a:xfrm>
            <a:prstGeom prst="arc">
              <a:avLst>
                <a:gd name="adj1" fmla="val 2199369"/>
                <a:gd name="adj2" fmla="val 839816"/>
              </a:avLst>
            </a:prstGeom>
            <a:ln w="219075">
              <a:solidFill>
                <a:srgbClr val="FFCCFF"/>
              </a:solidFill>
              <a:headEnd type="triangl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>
              <a:off x="8846296" y="2952116"/>
              <a:ext cx="1296338" cy="791040"/>
            </a:xfrm>
            <a:prstGeom prst="arc">
              <a:avLst>
                <a:gd name="adj1" fmla="val 1605766"/>
                <a:gd name="adj2" fmla="val 311641"/>
              </a:avLst>
            </a:prstGeom>
            <a:ln w="219075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6865901" y="635056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002986" y="3517369"/>
              <a:ext cx="1271016" cy="7587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工作</a:t>
              </a:r>
              <a:r>
                <a:rPr lang="en-US" altLang="zh-TW" dirty="0">
                  <a:solidFill>
                    <a:schemeClr val="tx1"/>
                  </a:solidFill>
                </a:rPr>
                <a:t>B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單箭頭接點 8"/>
            <p:cNvCxnSpPr>
              <a:stCxn id="7" idx="2"/>
              <a:endCxn id="38" idx="0"/>
            </p:cNvCxnSpPr>
            <p:nvPr/>
          </p:nvCxnSpPr>
          <p:spPr>
            <a:xfrm>
              <a:off x="7437401" y="1027232"/>
              <a:ext cx="0" cy="334655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38" idx="2"/>
              <a:endCxn id="12" idx="0"/>
            </p:cNvCxnSpPr>
            <p:nvPr/>
          </p:nvCxnSpPr>
          <p:spPr>
            <a:xfrm>
              <a:off x="7437401" y="5535583"/>
              <a:ext cx="0" cy="4265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8" idx="3"/>
            </p:cNvCxnSpPr>
            <p:nvPr/>
          </p:nvCxnSpPr>
          <p:spPr>
            <a:xfrm>
              <a:off x="9274002" y="3896748"/>
              <a:ext cx="1139785" cy="19855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圓角矩形 11"/>
            <p:cNvSpPr/>
            <p:nvPr/>
          </p:nvSpPr>
          <p:spPr>
            <a:xfrm>
              <a:off x="6865901" y="5962170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  <p:cxnSp>
          <p:nvCxnSpPr>
            <p:cNvPr id="14" name="肘形接點 13"/>
            <p:cNvCxnSpPr>
              <a:stCxn id="49" idx="1"/>
              <a:endCxn id="8" idx="0"/>
            </p:cNvCxnSpPr>
            <p:nvPr/>
          </p:nvCxnSpPr>
          <p:spPr>
            <a:xfrm rot="10800000" flipV="1">
              <a:off x="8638494" y="2533185"/>
              <a:ext cx="165042" cy="984184"/>
            </a:xfrm>
            <a:prstGeom prst="bentConnector2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8924531" y="4589356"/>
              <a:ext cx="636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True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7443844" y="5487988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False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9790109" y="4595464"/>
              <a:ext cx="1271016" cy="7587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會重複的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工作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38" idx="3"/>
              <a:endCxn id="20" idx="1"/>
            </p:cNvCxnSpPr>
            <p:nvPr/>
          </p:nvCxnSpPr>
          <p:spPr>
            <a:xfrm>
              <a:off x="9059482" y="4954685"/>
              <a:ext cx="730627" cy="2015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0" idx="0"/>
              <a:endCxn id="49" idx="2"/>
            </p:cNvCxnSpPr>
            <p:nvPr/>
          </p:nvCxnSpPr>
          <p:spPr>
            <a:xfrm flipV="1">
              <a:off x="10425617" y="3114083"/>
              <a:ext cx="0" cy="148138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stCxn id="66" idx="1"/>
            </p:cNvCxnSpPr>
            <p:nvPr/>
          </p:nvCxnSpPr>
          <p:spPr>
            <a:xfrm flipH="1" flipV="1">
              <a:off x="7437401" y="1541777"/>
              <a:ext cx="648106" cy="2753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接點 31"/>
            <p:cNvCxnSpPr>
              <a:stCxn id="49" idx="0"/>
              <a:endCxn id="66" idx="3"/>
            </p:cNvCxnSpPr>
            <p:nvPr/>
          </p:nvCxnSpPr>
          <p:spPr>
            <a:xfrm rot="16200000" flipV="1">
              <a:off x="9687192" y="1213862"/>
              <a:ext cx="407757" cy="1069094"/>
            </a:xfrm>
            <a:prstGeom prst="bentConnector2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菱形 37"/>
            <p:cNvSpPr/>
            <p:nvPr/>
          </p:nvSpPr>
          <p:spPr>
            <a:xfrm>
              <a:off x="5815320" y="4373787"/>
              <a:ext cx="3244162" cy="1161796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1344613" algn="l"/>
                </a:tabLst>
              </a:pPr>
              <a:r>
                <a:rPr lang="zh-TW" altLang="en-US" sz="1600" dirty="0">
                  <a:solidFill>
                    <a:schemeClr val="tx1"/>
                  </a:solidFill>
                </a:rPr>
                <a:t>第</a:t>
              </a:r>
              <a:r>
                <a:rPr lang="zh-TW" altLang="en-US" sz="1600" dirty="0" smtClean="0">
                  <a:solidFill>
                    <a:schemeClr val="tx1"/>
                  </a:solidFill>
                </a:rPr>
                <a:t>一層</a:t>
              </a:r>
              <a:endParaRPr lang="en-US" altLang="zh-TW" sz="1600" dirty="0" smtClean="0">
                <a:solidFill>
                  <a:schemeClr val="tx1"/>
                </a:solidFill>
              </a:endParaRPr>
            </a:p>
            <a:p>
              <a:pPr algn="ctr">
                <a:tabLst>
                  <a:tab pos="1344613" algn="l"/>
                </a:tabLst>
              </a:pPr>
              <a:r>
                <a:rPr lang="zh-TW" altLang="en-US" sz="1600" dirty="0" smtClean="0">
                  <a:solidFill>
                    <a:schemeClr val="tx1"/>
                  </a:solidFill>
                </a:rPr>
                <a:t>可迭代物件有</a:t>
              </a:r>
              <a:endParaRPr lang="en-US" altLang="zh-TW" sz="1600" dirty="0" smtClean="0">
                <a:solidFill>
                  <a:schemeClr val="tx1"/>
                </a:solidFill>
              </a:endParaRPr>
            </a:p>
            <a:p>
              <a:pPr algn="ctr">
                <a:tabLst>
                  <a:tab pos="1344613" algn="l"/>
                </a:tabLst>
              </a:pPr>
              <a:r>
                <a:rPr lang="zh-TW" altLang="en-US" sz="1600" dirty="0" smtClean="0">
                  <a:solidFill>
                    <a:schemeClr val="tx1"/>
                  </a:solidFill>
                </a:rPr>
                <a:t>變數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sz="1600" dirty="0" smtClean="0">
                  <a:solidFill>
                    <a:schemeClr val="tx1"/>
                  </a:solidFill>
                </a:rPr>
                <a:t>尚未執行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菱形 48"/>
            <p:cNvSpPr/>
            <p:nvPr/>
          </p:nvSpPr>
          <p:spPr>
            <a:xfrm>
              <a:off x="8803536" y="1952287"/>
              <a:ext cx="3244162" cy="1161796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1344613" algn="l"/>
                </a:tabLst>
              </a:pPr>
              <a:r>
                <a:rPr lang="zh-TW" altLang="en-US" sz="1600" dirty="0" smtClean="0">
                  <a:solidFill>
                    <a:schemeClr val="tx1"/>
                  </a:solidFill>
                </a:rPr>
                <a:t>第二層</a:t>
              </a:r>
              <a:endParaRPr lang="en-US" altLang="zh-TW" sz="1600" dirty="0" smtClean="0">
                <a:solidFill>
                  <a:schemeClr val="tx1"/>
                </a:solidFill>
              </a:endParaRPr>
            </a:p>
            <a:p>
              <a:pPr algn="ctr">
                <a:tabLst>
                  <a:tab pos="1344613" algn="l"/>
                </a:tabLst>
              </a:pPr>
              <a:r>
                <a:rPr lang="zh-TW" altLang="en-US" sz="1600" dirty="0" smtClean="0">
                  <a:solidFill>
                    <a:schemeClr val="tx1"/>
                  </a:solidFill>
                </a:rPr>
                <a:t>可迭代物件有</a:t>
              </a:r>
              <a:endParaRPr lang="en-US" altLang="zh-TW" sz="1600" dirty="0" smtClean="0">
                <a:solidFill>
                  <a:schemeClr val="tx1"/>
                </a:solidFill>
              </a:endParaRPr>
            </a:p>
            <a:p>
              <a:pPr algn="ctr">
                <a:tabLst>
                  <a:tab pos="1344613" algn="l"/>
                </a:tabLst>
              </a:pPr>
              <a:r>
                <a:rPr lang="zh-TW" altLang="en-US" sz="1600" dirty="0" smtClean="0">
                  <a:solidFill>
                    <a:schemeClr val="tx1"/>
                  </a:solidFill>
                </a:rPr>
                <a:t>變數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B</a:t>
              </a:r>
              <a:r>
                <a:rPr lang="zh-TW" altLang="en-US" sz="1600" dirty="0" smtClean="0">
                  <a:solidFill>
                    <a:schemeClr val="tx1"/>
                  </a:solidFill>
                </a:rPr>
                <a:t>尚未執行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8051350" y="2729918"/>
              <a:ext cx="636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True</a:t>
              </a:r>
              <a:endParaRPr lang="zh-TW" altLang="en-US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9822756" y="1134835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False</a:t>
              </a:r>
              <a:endParaRPr lang="zh-TW" altLang="en-US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8085507" y="1165151"/>
              <a:ext cx="1271016" cy="7587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會重複的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工作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06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星星方陣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</a:t>
            </a:r>
            <a:r>
              <a:rPr lang="zh-TW" altLang="en-US" dirty="0" smtClean="0"/>
              <a:t>顯示一個＊號方陣。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</a:t>
            </a:r>
            <a:r>
              <a:rPr lang="zh-TW" altLang="en-US" dirty="0"/>
              <a:t>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NxN</a:t>
            </a:r>
            <a:r>
              <a:rPr lang="zh-TW" altLang="en-US" dirty="0" smtClean="0"/>
              <a:t>的星星方陣</a:t>
            </a:r>
            <a:endParaRPr lang="zh-TW" altLang="en-US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Example04_08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10146" y="2017787"/>
            <a:ext cx="4902304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A365D1"/>
                </a:solidFill>
              </a:rPr>
              <a:t>for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rgbClr val="FFFF00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A365D1"/>
                </a:solidFill>
              </a:rPr>
              <a:t>in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FFC000"/>
                </a:solidFill>
              </a:rPr>
              <a:t>range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dirty="0" err="1" smtClean="0">
                <a:solidFill>
                  <a:schemeClr val="bg1"/>
                </a:solidFill>
              </a:rPr>
              <a:t>num</a:t>
            </a:r>
            <a:r>
              <a:rPr lang="en-US" altLang="zh-TW" dirty="0" smtClean="0">
                <a:solidFill>
                  <a:schemeClr val="bg1"/>
                </a:solidFill>
              </a:rPr>
              <a:t>):   </a:t>
            </a:r>
            <a:r>
              <a:rPr lang="en-US" altLang="zh-TW" dirty="0" smtClean="0">
                <a:solidFill>
                  <a:srgbClr val="92D050"/>
                </a:solidFill>
              </a:rPr>
              <a:t>#</a:t>
            </a:r>
            <a:r>
              <a:rPr lang="zh-TW" altLang="en-US" dirty="0" smtClean="0">
                <a:solidFill>
                  <a:srgbClr val="92D050"/>
                </a:solidFill>
              </a:rPr>
              <a:t>控制要顯示的行數</a:t>
            </a:r>
            <a:endParaRPr lang="en-US" altLang="zh-TW" dirty="0">
              <a:solidFill>
                <a:srgbClr val="92D050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A365D1"/>
                </a:solidFill>
              </a:rPr>
              <a:t>for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k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A365D1"/>
                </a:solidFill>
              </a:rPr>
              <a:t>in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FFC000"/>
                </a:solidFill>
              </a:rPr>
              <a:t>range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dirty="0" err="1" smtClean="0">
                <a:solidFill>
                  <a:schemeClr val="bg1"/>
                </a:solidFill>
              </a:rPr>
              <a:t>num</a:t>
            </a:r>
            <a:r>
              <a:rPr lang="en-US" altLang="zh-TW" dirty="0" smtClean="0">
                <a:solidFill>
                  <a:schemeClr val="bg1"/>
                </a:solidFill>
              </a:rPr>
              <a:t>):  </a:t>
            </a:r>
            <a:r>
              <a:rPr lang="en-US" altLang="zh-TW" dirty="0" smtClean="0">
                <a:solidFill>
                  <a:srgbClr val="92D050"/>
                </a:solidFill>
              </a:rPr>
              <a:t>#</a:t>
            </a:r>
            <a:r>
              <a:rPr lang="zh-TW" altLang="en-US" dirty="0" smtClean="0">
                <a:solidFill>
                  <a:srgbClr val="92D050"/>
                </a:solidFill>
              </a:rPr>
              <a:t>顯示第</a:t>
            </a:r>
            <a:r>
              <a:rPr lang="en-US" altLang="zh-TW" dirty="0">
                <a:solidFill>
                  <a:srgbClr val="92D050"/>
                </a:solidFill>
              </a:rPr>
              <a:t>i+1</a:t>
            </a:r>
            <a:r>
              <a:rPr lang="zh-TW" altLang="en-US" dirty="0">
                <a:solidFill>
                  <a:srgbClr val="92D050"/>
                </a:solidFill>
              </a:rPr>
              <a:t>行星</a:t>
            </a:r>
            <a:r>
              <a:rPr lang="zh-TW" altLang="en-US" dirty="0" smtClean="0">
                <a:solidFill>
                  <a:srgbClr val="92D050"/>
                </a:solidFill>
              </a:rPr>
              <a:t>號</a:t>
            </a:r>
            <a:endParaRPr lang="en-US" altLang="zh-TW" dirty="0" smtClean="0">
              <a:solidFill>
                <a:srgbClr val="92D050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92D050"/>
                </a:solidFill>
              </a:rPr>
              <a:t>#</a:t>
            </a:r>
            <a:r>
              <a:rPr lang="zh-TW" altLang="en-US" dirty="0" smtClean="0">
                <a:solidFill>
                  <a:srgbClr val="92D050"/>
                </a:solidFill>
              </a:rPr>
              <a:t>真的顯示星號</a:t>
            </a:r>
            <a:r>
              <a:rPr lang="en-US" altLang="zh-TW" dirty="0" smtClean="0">
                <a:solidFill>
                  <a:srgbClr val="92D050"/>
                </a:solidFill>
              </a:rPr>
              <a:t>print(“*”)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5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拆解整件事</a:t>
            </a:r>
            <a:r>
              <a:rPr lang="zh-TW" altLang="en-US" dirty="0" smtClean="0">
                <a:sym typeface="Symbol" panose="05050102010706020507" pitchFamily="18" charset="2"/>
              </a:rPr>
              <a:t>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00661" y="2935290"/>
            <a:ext cx="3377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/>
              <a:t>＊＊＊＊＊</a:t>
            </a:r>
            <a:r>
              <a:rPr lang="zh-TW" altLang="en-US" sz="4400" dirty="0" smtClean="0">
                <a:solidFill>
                  <a:srgbClr val="FF0000"/>
                </a:solidFill>
                <a:sym typeface="Symbol" panose="05050102010706020507" pitchFamily="18" charset="2"/>
              </a:rPr>
              <a:t>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6613" y="1736228"/>
            <a:ext cx="1367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如果</a:t>
            </a:r>
            <a:r>
              <a:rPr lang="en-US" altLang="zh-TW" sz="2400" b="1" dirty="0">
                <a:solidFill>
                  <a:srgbClr val="FF0000"/>
                </a:solidFill>
              </a:rPr>
              <a:t>N=5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900661" y="3581155"/>
            <a:ext cx="3377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/>
              <a:t>＊＊＊＊＊</a:t>
            </a:r>
            <a:r>
              <a:rPr lang="zh-TW" altLang="en-US" sz="4400" dirty="0" smtClean="0">
                <a:solidFill>
                  <a:srgbClr val="FF0000"/>
                </a:solidFill>
                <a:sym typeface="Symbol" panose="05050102010706020507" pitchFamily="18" charset="2"/>
              </a:rPr>
              <a:t>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00661" y="4232941"/>
            <a:ext cx="3377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/>
              <a:t>＊＊＊＊＊</a:t>
            </a:r>
            <a:r>
              <a:rPr lang="zh-TW" altLang="en-US" sz="4400" dirty="0" smtClean="0">
                <a:solidFill>
                  <a:srgbClr val="FF0000"/>
                </a:solidFill>
                <a:sym typeface="Symbol" panose="05050102010706020507" pitchFamily="18" charset="2"/>
              </a:rPr>
              <a:t>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00661" y="4878806"/>
            <a:ext cx="3377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/>
              <a:t>＊＊＊＊＊</a:t>
            </a:r>
            <a:r>
              <a:rPr lang="zh-TW" altLang="en-US" sz="4400" dirty="0" smtClean="0">
                <a:solidFill>
                  <a:srgbClr val="FF0000"/>
                </a:solidFill>
                <a:sym typeface="Symbol" panose="05050102010706020507" pitchFamily="18" charset="2"/>
              </a:rPr>
              <a:t>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900661" y="5530592"/>
            <a:ext cx="3377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/>
              <a:t>＊＊＊＊＊</a:t>
            </a:r>
            <a:r>
              <a:rPr lang="zh-TW" altLang="en-US" sz="4400" dirty="0" smtClean="0">
                <a:solidFill>
                  <a:srgbClr val="FF0000"/>
                </a:solidFill>
                <a:sym typeface="Symbol" panose="05050102010706020507" pitchFamily="18" charset="2"/>
              </a:rPr>
              <a:t>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172814" y="2265483"/>
            <a:ext cx="2441544" cy="663885"/>
            <a:chOff x="3280529" y="1379363"/>
            <a:chExt cx="2441544" cy="663885"/>
          </a:xfrm>
        </p:grpSpPr>
        <p:sp>
          <p:nvSpPr>
            <p:cNvPr id="12" name="右大括弧 11"/>
            <p:cNvSpPr/>
            <p:nvPr/>
          </p:nvSpPr>
          <p:spPr>
            <a:xfrm rot="16200000">
              <a:off x="4335996" y="657172"/>
              <a:ext cx="330609" cy="2441544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540139" y="1379363"/>
              <a:ext cx="192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rgbClr val="FF0000"/>
                  </a:solidFill>
                </a:rPr>
                <a:t>輸出一個星號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5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次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5960378" y="2416010"/>
            <a:ext cx="1569660" cy="685278"/>
            <a:chOff x="6068093" y="1529890"/>
            <a:chExt cx="1569660" cy="685278"/>
          </a:xfrm>
        </p:grpSpPr>
        <p:cxnSp>
          <p:nvCxnSpPr>
            <p:cNvPr id="16" name="直線單箭頭接點 15"/>
            <p:cNvCxnSpPr/>
            <p:nvPr/>
          </p:nvCxnSpPr>
          <p:spPr>
            <a:xfrm flipH="1">
              <a:off x="6386224" y="1877251"/>
              <a:ext cx="367644" cy="3379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6068093" y="152989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rgbClr val="FF0000"/>
                  </a:solidFill>
                </a:rPr>
                <a:t>輸出一個換行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3145438" y="1608012"/>
            <a:ext cx="2492990" cy="499180"/>
            <a:chOff x="3145438" y="1608012"/>
            <a:chExt cx="2492990" cy="499180"/>
          </a:xfrm>
        </p:grpSpPr>
        <p:sp>
          <p:nvSpPr>
            <p:cNvPr id="20" name="文字方塊 19"/>
            <p:cNvSpPr txBox="1"/>
            <p:nvPr/>
          </p:nvSpPr>
          <p:spPr>
            <a:xfrm>
              <a:off x="3145438" y="1608012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讓一個迴圈來做這件事</a:t>
              </a:r>
              <a:endParaRPr lang="zh-TW" altLang="en-US" dirty="0"/>
            </a:p>
          </p:txBody>
        </p:sp>
        <p:sp>
          <p:nvSpPr>
            <p:cNvPr id="21" name="向右箭號 20"/>
            <p:cNvSpPr/>
            <p:nvPr/>
          </p:nvSpPr>
          <p:spPr>
            <a:xfrm rot="16200000">
              <a:off x="4315921" y="1833528"/>
              <a:ext cx="152024" cy="3953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641696" y="3209967"/>
            <a:ext cx="1650036" cy="2691345"/>
            <a:chOff x="6641696" y="3209967"/>
            <a:chExt cx="1650036" cy="2691345"/>
          </a:xfrm>
        </p:grpSpPr>
        <p:sp>
          <p:nvSpPr>
            <p:cNvPr id="23" name="右大括弧 22"/>
            <p:cNvSpPr/>
            <p:nvPr/>
          </p:nvSpPr>
          <p:spPr>
            <a:xfrm>
              <a:off x="6641696" y="3209967"/>
              <a:ext cx="537328" cy="269134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7183736" y="4232475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重複的事</a:t>
              </a:r>
              <a:endParaRPr lang="en-US" altLang="zh-TW" dirty="0" smtClean="0"/>
            </a:p>
            <a:p>
              <a:r>
                <a:rPr lang="zh-TW" altLang="en-US" dirty="0" smtClean="0"/>
                <a:t>做</a:t>
              </a:r>
              <a:r>
                <a:rPr lang="zh-TW" altLang="en-US" dirty="0"/>
                <a:t>了</a:t>
              </a:r>
              <a:r>
                <a:rPr lang="zh-TW" altLang="en-US" dirty="0" smtClean="0"/>
                <a:t>五次</a:t>
              </a:r>
              <a:endParaRPr lang="zh-TW" altLang="en-US" dirty="0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5638428" y="1190425"/>
            <a:ext cx="4107337" cy="1187611"/>
            <a:chOff x="5638428" y="1190425"/>
            <a:chExt cx="4107337" cy="1187611"/>
          </a:xfrm>
        </p:grpSpPr>
        <p:sp>
          <p:nvSpPr>
            <p:cNvPr id="26" name="文字方塊 25"/>
            <p:cNvSpPr txBox="1"/>
            <p:nvPr/>
          </p:nvSpPr>
          <p:spPr>
            <a:xfrm>
              <a:off x="7021942" y="1190425"/>
              <a:ext cx="27238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7030A0"/>
                  </a:solidFill>
                </a:rPr>
                <a:t>所以就是用另一個迴</a:t>
              </a:r>
              <a:r>
                <a:rPr lang="zh-TW" altLang="en-US" dirty="0" smtClean="0">
                  <a:solidFill>
                    <a:srgbClr val="7030A0"/>
                  </a:solidFill>
                </a:rPr>
                <a:t>圈</a:t>
              </a:r>
              <a:r>
                <a:rPr lang="en-US" altLang="zh-TW" dirty="0" smtClean="0">
                  <a:solidFill>
                    <a:srgbClr val="7030A0"/>
                  </a:solidFill>
                </a:rPr>
                <a:t/>
              </a:r>
              <a:br>
                <a:rPr lang="en-US" altLang="zh-TW" dirty="0" smtClean="0">
                  <a:solidFill>
                    <a:srgbClr val="7030A0"/>
                  </a:solidFill>
                </a:rPr>
              </a:br>
              <a:r>
                <a:rPr lang="zh-TW" altLang="en-US" dirty="0" smtClean="0">
                  <a:solidFill>
                    <a:srgbClr val="7030A0"/>
                  </a:solidFill>
                </a:rPr>
                <a:t>讓這兩件是重複做五次。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28" name="直線單箭頭接點 27"/>
            <p:cNvCxnSpPr>
              <a:stCxn id="26" idx="1"/>
              <a:endCxn id="20" idx="3"/>
            </p:cNvCxnSpPr>
            <p:nvPr/>
          </p:nvCxnSpPr>
          <p:spPr>
            <a:xfrm flipH="1">
              <a:off x="5638428" y="1513591"/>
              <a:ext cx="1383514" cy="279087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 flipH="1">
              <a:off x="7021942" y="1836756"/>
              <a:ext cx="262789" cy="54128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82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07487"/>
            <a:ext cx="5048250" cy="43338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760" y="1013650"/>
            <a:ext cx="1904048" cy="540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，輸入完後依照輸入的整數顯示一個＊</a:t>
            </a:r>
            <a:r>
              <a:rPr lang="zh-TW" altLang="en-US" dirty="0" smtClean="0"/>
              <a:t>號直角三角形。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zh-TW" altLang="en-US" dirty="0"/>
              <a:t>＊號</a:t>
            </a:r>
            <a:r>
              <a:rPr lang="zh-TW" altLang="en-US" dirty="0" smtClean="0"/>
              <a:t>直角三角形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6974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Example04_09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502539"/>
              </p:ext>
            </p:extLst>
          </p:nvPr>
        </p:nvGraphicFramePr>
        <p:xfrm>
          <a:off x="897317" y="2333022"/>
          <a:ext cx="4104451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4764" y="51391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52339" y="514088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186" y="2795587"/>
            <a:ext cx="4667426" cy="2308511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3724228" y="2154936"/>
            <a:ext cx="4700975" cy="3127248"/>
            <a:chOff x="3848974" y="2154936"/>
            <a:chExt cx="4556975" cy="3127248"/>
          </a:xfrm>
        </p:grpSpPr>
        <p:sp>
          <p:nvSpPr>
            <p:cNvPr id="13" name="弧形 12"/>
            <p:cNvSpPr/>
            <p:nvPr/>
          </p:nvSpPr>
          <p:spPr>
            <a:xfrm>
              <a:off x="5260413" y="2154936"/>
              <a:ext cx="3145536" cy="3127248"/>
            </a:xfrm>
            <a:prstGeom prst="arc">
              <a:avLst>
                <a:gd name="adj1" fmla="val 13264211"/>
                <a:gd name="adj2" fmla="val 19817694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13" idx="0"/>
              <a:endCxn id="6" idx="0"/>
            </p:cNvCxnSpPr>
            <p:nvPr/>
          </p:nvCxnSpPr>
          <p:spPr>
            <a:xfrm flipH="1">
              <a:off x="3848974" y="2669840"/>
              <a:ext cx="1817637" cy="24692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弧形 18"/>
          <p:cNvSpPr/>
          <p:nvPr/>
        </p:nvSpPr>
        <p:spPr>
          <a:xfrm>
            <a:off x="8313613" y="3410712"/>
            <a:ext cx="2878643" cy="1871472"/>
          </a:xfrm>
          <a:prstGeom prst="arc">
            <a:avLst>
              <a:gd name="adj1" fmla="val 15841279"/>
              <a:gd name="adj2" fmla="val 52476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>
            <a:endCxn id="7" idx="3"/>
          </p:cNvCxnSpPr>
          <p:nvPr/>
        </p:nvCxnSpPr>
        <p:spPr>
          <a:xfrm flipH="1">
            <a:off x="4746385" y="5282184"/>
            <a:ext cx="5028551" cy="433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95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星星反直角三角形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顯示“請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</a:t>
            </a:r>
            <a:r>
              <a:rPr lang="zh-TW" altLang="en-US" dirty="0" smtClean="0"/>
              <a:t>”，然後</a:t>
            </a:r>
            <a:r>
              <a:rPr lang="zh-TW" altLang="en-US" dirty="0"/>
              <a:t>依照輸入的整數顯示一個＊</a:t>
            </a:r>
            <a:r>
              <a:rPr lang="zh-TW" altLang="en-US" dirty="0" smtClean="0"/>
              <a:t>號反直角三角形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871039"/>
              </p:ext>
            </p:extLst>
          </p:nvPr>
        </p:nvGraphicFramePr>
        <p:xfrm>
          <a:off x="897317" y="2333022"/>
          <a:ext cx="4104451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4764" y="51391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52339" y="514088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</a:t>
            </a:r>
            <a:r>
              <a:rPr lang="en-US" altLang="zh-TW" dirty="0" err="1" smtClean="0">
                <a:solidFill>
                  <a:srgbClr val="C00000"/>
                </a:solidFill>
              </a:rPr>
              <a:t>i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006" y="2837687"/>
            <a:ext cx="4514850" cy="2133600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3724228" y="2154936"/>
            <a:ext cx="4700975" cy="3127248"/>
            <a:chOff x="3848974" y="2154936"/>
            <a:chExt cx="4556975" cy="3127248"/>
          </a:xfrm>
        </p:grpSpPr>
        <p:sp>
          <p:nvSpPr>
            <p:cNvPr id="13" name="弧形 12"/>
            <p:cNvSpPr/>
            <p:nvPr/>
          </p:nvSpPr>
          <p:spPr>
            <a:xfrm>
              <a:off x="5260413" y="2154936"/>
              <a:ext cx="3145536" cy="3127248"/>
            </a:xfrm>
            <a:prstGeom prst="arc">
              <a:avLst>
                <a:gd name="adj1" fmla="val 13264211"/>
                <a:gd name="adj2" fmla="val 19817694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13" idx="0"/>
              <a:endCxn id="6" idx="0"/>
            </p:cNvCxnSpPr>
            <p:nvPr/>
          </p:nvCxnSpPr>
          <p:spPr>
            <a:xfrm flipH="1">
              <a:off x="3848974" y="2669840"/>
              <a:ext cx="1817637" cy="24692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/>
          <p:cNvGrpSpPr/>
          <p:nvPr/>
        </p:nvGrpSpPr>
        <p:grpSpPr>
          <a:xfrm>
            <a:off x="4746385" y="3410712"/>
            <a:ext cx="6445871" cy="1914834"/>
            <a:chOff x="4746385" y="3410712"/>
            <a:chExt cx="6445871" cy="1914834"/>
          </a:xfrm>
        </p:grpSpPr>
        <p:cxnSp>
          <p:nvCxnSpPr>
            <p:cNvPr id="21" name="直線接點 20"/>
            <p:cNvCxnSpPr>
              <a:endCxn id="7" idx="3"/>
            </p:cNvCxnSpPr>
            <p:nvPr/>
          </p:nvCxnSpPr>
          <p:spPr>
            <a:xfrm flipH="1">
              <a:off x="4746385" y="5282184"/>
              <a:ext cx="5028551" cy="433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弧形 18"/>
            <p:cNvSpPr/>
            <p:nvPr/>
          </p:nvSpPr>
          <p:spPr>
            <a:xfrm>
              <a:off x="8313613" y="3410712"/>
              <a:ext cx="2878643" cy="1871472"/>
            </a:xfrm>
            <a:prstGeom prst="arc">
              <a:avLst>
                <a:gd name="adj1" fmla="val 15841279"/>
                <a:gd name="adj2" fmla="val 5247623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4204796" y="554431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減法常常是用來做反向，顛倒的用途。</a:t>
            </a:r>
            <a:endParaRPr lang="en-US" altLang="zh-TW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輸出：顯示＊號靠右直角三角形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多一件事，星號前需要幾個空白？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3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97317" y="2333022"/>
          <a:ext cx="5183443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1829631013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空白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491" y="2749677"/>
            <a:ext cx="4572000" cy="2247900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4658762" y="2154936"/>
            <a:ext cx="5244190" cy="3127248"/>
            <a:chOff x="3848974" y="2154936"/>
            <a:chExt cx="4556975" cy="3127248"/>
          </a:xfrm>
        </p:grpSpPr>
        <p:sp>
          <p:nvSpPr>
            <p:cNvPr id="18" name="弧形 17"/>
            <p:cNvSpPr/>
            <p:nvPr/>
          </p:nvSpPr>
          <p:spPr>
            <a:xfrm>
              <a:off x="5260413" y="2154936"/>
              <a:ext cx="3145536" cy="3127248"/>
            </a:xfrm>
            <a:prstGeom prst="arc">
              <a:avLst>
                <a:gd name="adj1" fmla="val 13264211"/>
                <a:gd name="adj2" fmla="val 20679873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/>
            <p:cNvCxnSpPr>
              <a:stCxn id="18" idx="0"/>
            </p:cNvCxnSpPr>
            <p:nvPr/>
          </p:nvCxnSpPr>
          <p:spPr>
            <a:xfrm flipH="1">
              <a:off x="3848974" y="2608121"/>
              <a:ext cx="1876931" cy="253101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5860322" y="4030637"/>
            <a:ext cx="5539643" cy="1277073"/>
            <a:chOff x="5302928" y="3984956"/>
            <a:chExt cx="5539643" cy="1277073"/>
          </a:xfrm>
        </p:grpSpPr>
        <p:cxnSp>
          <p:nvCxnSpPr>
            <p:cNvPr id="21" name="直線接點 20"/>
            <p:cNvCxnSpPr>
              <a:stCxn id="22" idx="2"/>
              <a:endCxn id="7" idx="3"/>
            </p:cNvCxnSpPr>
            <p:nvPr/>
          </p:nvCxnSpPr>
          <p:spPr>
            <a:xfrm flipH="1" flipV="1">
              <a:off x="5302928" y="5243083"/>
              <a:ext cx="4422051" cy="188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弧形 21"/>
            <p:cNvSpPr/>
            <p:nvPr/>
          </p:nvSpPr>
          <p:spPr>
            <a:xfrm>
              <a:off x="8642210" y="3984956"/>
              <a:ext cx="2200361" cy="1277073"/>
            </a:xfrm>
            <a:prstGeom prst="arc">
              <a:avLst>
                <a:gd name="adj1" fmla="val 15841279"/>
                <a:gd name="adj2" fmla="val 5493726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647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迴圈地獄</a:t>
            </a:r>
            <a:r>
              <a:rPr lang="zh-TW" altLang="en-US" dirty="0" smtClean="0"/>
              <a:t>第一層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</a:t>
            </a:r>
            <a:r>
              <a:rPr lang="zh-TW" altLang="en-US" dirty="0"/>
              <a:t>圈</a:t>
            </a:r>
            <a:r>
              <a:rPr lang="en-US" altLang="zh-TW" dirty="0" smtClean="0"/>
              <a:t>----</a:t>
            </a:r>
            <a:r>
              <a:rPr lang="zh-TW" altLang="en-US" b="1" dirty="0" smtClean="0">
                <a:solidFill>
                  <a:srgbClr val="FF0000"/>
                </a:solidFill>
              </a:rPr>
              <a:t>固定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可預測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次數</a:t>
            </a:r>
            <a:r>
              <a:rPr lang="zh-TW" altLang="en-US" dirty="0">
                <a:solidFill>
                  <a:srgbClr val="FF0000"/>
                </a:solidFill>
              </a:rPr>
              <a:t>的迴圈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最重要的往往就是最難的。</a:t>
            </a:r>
            <a:endParaRPr lang="en-US" altLang="zh-TW" dirty="0" smtClean="0"/>
          </a:p>
          <a:p>
            <a:r>
              <a:rPr lang="zh-TW" altLang="en-US" dirty="0"/>
              <a:t>最難</a:t>
            </a:r>
            <a:r>
              <a:rPr lang="zh-TW" altLang="en-US" dirty="0" smtClean="0"/>
              <a:t>的常常也可以很簡單！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58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找質數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 smtClean="0"/>
              <a:t>輸入一個整數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，輸出小於或等於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的所有質數</a:t>
            </a:r>
            <a:endParaRPr lang="en-US" altLang="zh-TW" dirty="0" smtClean="0"/>
          </a:p>
          <a:p>
            <a:r>
              <a:rPr lang="zh-TW" altLang="en-US" dirty="0"/>
              <a:t>思考重點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質數定義：除了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與自己本身以外，沒有一個整數可以把他整除的數為質數。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迴圈，用</a:t>
            </a:r>
            <a:r>
              <a:rPr lang="en-US" altLang="zh-TW" dirty="0" smtClean="0"/>
              <a:t>mod(%)</a:t>
            </a:r>
            <a:r>
              <a:rPr lang="zh-TW" altLang="en-US" dirty="0" smtClean="0"/>
              <a:t>去試驗是否為質數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u="sng" dirty="0">
                <a:solidFill>
                  <a:srgbClr val="7030A0"/>
                </a:solidFill>
              </a:rPr>
              <a:t>小</a:t>
            </a:r>
            <a:r>
              <a:rPr lang="zh-TW" altLang="en-US" u="sng" dirty="0" smtClean="0">
                <a:solidFill>
                  <a:srgbClr val="7030A0"/>
                </a:solidFill>
              </a:rPr>
              <a:t>技巧：設立</a:t>
            </a:r>
            <a:r>
              <a:rPr lang="en-US" altLang="zh-TW" u="sng" dirty="0" smtClean="0">
                <a:solidFill>
                  <a:srgbClr val="7030A0"/>
                </a:solidFill>
              </a:rPr>
              <a:t>flag</a:t>
            </a:r>
            <a:endParaRPr lang="zh-TW" altLang="en-US" u="sng" dirty="0">
              <a:solidFill>
                <a:srgbClr val="7030A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2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8808"/>
            <a:ext cx="5056069" cy="47023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189" y="1758808"/>
            <a:ext cx="4491133" cy="17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4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九九乘法表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輸出九九乘法表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輸入：無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：用雙重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/>
              <a:t>輸出：九九乘法表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關鍵在於顯示的</a:t>
            </a:r>
            <a:r>
              <a:rPr lang="zh-TW" altLang="en-US" dirty="0" smtClean="0">
                <a:solidFill>
                  <a:srgbClr val="FF0000"/>
                </a:solidFill>
              </a:rPr>
              <a:t>漂亮！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906386" y="26416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2x3=6	2x4=8……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3x2=6	3x3=9	3x4=12….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4x2=8	4x3=12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906385" y="3429000"/>
            <a:ext cx="4908613" cy="333248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3x2=6	4x2=8……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2x3=6	3x3=9	4x3=12….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2x4=8	4x4=12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9482141" y="2254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482141" y="54265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7334" y="561194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7334" y="591618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Example04_13b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2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迴圈其實還沒完！！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有些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迴圈的用法需要搭配以後教的資料結構搭配使用。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52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4" y="2700867"/>
            <a:ext cx="8812105" cy="182658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迴圈地獄第</a:t>
            </a:r>
            <a:r>
              <a:rPr lang="zh-TW" altLang="en-US" dirty="0" smtClean="0"/>
              <a:t>三層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do-while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不固定次數的迴圈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當</a:t>
            </a:r>
            <a:r>
              <a:rPr lang="zh-TW" altLang="en-US" dirty="0" smtClean="0"/>
              <a:t>你喜歡我說愛妳那我就</a:t>
            </a:r>
            <a:r>
              <a:rPr lang="zh-TW" altLang="en-US" b="1" dirty="0" smtClean="0">
                <a:solidFill>
                  <a:srgbClr val="FF0000"/>
                </a:solidFill>
              </a:rPr>
              <a:t>就</a:t>
            </a:r>
            <a:r>
              <a:rPr lang="zh-TW" altLang="en-US" dirty="0" smtClean="0"/>
              <a:t>再說一次、再一次、再一次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50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do-while</a:t>
            </a:r>
            <a:br>
              <a:rPr lang="en-US" altLang="zh-TW" dirty="0" smtClean="0"/>
            </a:br>
            <a:r>
              <a:rPr lang="zh-TW" altLang="en-US" dirty="0"/>
              <a:t>用來做不固定次數的迴圈語法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Python</a:t>
            </a:r>
            <a:r>
              <a:rPr lang="zh-TW" altLang="en-US" sz="2800" b="1" dirty="0">
                <a:solidFill>
                  <a:srgbClr val="FF0000"/>
                </a:solidFill>
              </a:rPr>
              <a:t>中沒有</a:t>
            </a:r>
            <a:r>
              <a:rPr lang="en-US" altLang="zh-TW" sz="2800" b="1" dirty="0">
                <a:solidFill>
                  <a:srgbClr val="FF0000"/>
                </a:solidFill>
              </a:rPr>
              <a:t>do-while</a:t>
            </a:r>
            <a:r>
              <a:rPr lang="zh-TW" altLang="en-US" sz="2800" b="1" dirty="0">
                <a:solidFill>
                  <a:srgbClr val="FF0000"/>
                </a:solidFill>
              </a:rPr>
              <a:t>迴圈！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兩者差異在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將是否再次執行的</a:t>
            </a:r>
            <a:r>
              <a:rPr lang="zh-TW" altLang="en-US" b="1" dirty="0" smtClean="0"/>
              <a:t>判斷放在後面</a:t>
            </a:r>
            <a:r>
              <a:rPr lang="zh-TW" altLang="en-US" dirty="0" smtClean="0"/>
              <a:t>，所以</a:t>
            </a:r>
            <a:r>
              <a:rPr lang="zh-TW" altLang="en-US" b="1" dirty="0" smtClean="0">
                <a:solidFill>
                  <a:srgbClr val="FF0000"/>
                </a:solidFill>
              </a:rPr>
              <a:t>至少會執行一次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則是把要不要執行的判斷放在前面，符合才執行，所以</a:t>
            </a:r>
            <a:r>
              <a:rPr lang="zh-TW" altLang="en-US" b="1" dirty="0" smtClean="0">
                <a:solidFill>
                  <a:srgbClr val="FF0000"/>
                </a:solidFill>
              </a:rPr>
              <a:t>可能一次都沒執行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7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弧形 16"/>
          <p:cNvSpPr/>
          <p:nvPr/>
        </p:nvSpPr>
        <p:spPr>
          <a:xfrm>
            <a:off x="8911583" y="2483812"/>
            <a:ext cx="1296338" cy="791040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迴圈變花樣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流程圖</a:t>
            </a:r>
            <a:r>
              <a:rPr lang="zh-TW" altLang="en-US" dirty="0"/>
              <a:t>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執行</a:t>
            </a:r>
            <a:r>
              <a:rPr lang="zh-TW" altLang="en-US" dirty="0"/>
              <a:t>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46128" y="10914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639391" y="4834133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7001476" y="2967975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</p:cNvCxnSpPr>
          <p:nvPr/>
        </p:nvCxnSpPr>
        <p:spPr>
          <a:xfrm rot="16200000" flipV="1">
            <a:off x="9270029" y="1472642"/>
            <a:ext cx="495537" cy="26003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483704" y="3012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217628" y="40419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182458" y="3020579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433780" y="3399958"/>
            <a:ext cx="7486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5" idx="2"/>
            <a:endCxn id="11" idx="0"/>
          </p:cNvCxnSpPr>
          <p:nvPr/>
        </p:nvCxnSpPr>
        <p:spPr>
          <a:xfrm>
            <a:off x="8217628" y="1483615"/>
            <a:ext cx="0" cy="1484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11" idx="2"/>
            <a:endCxn id="10" idx="0"/>
          </p:cNvCxnSpPr>
          <p:nvPr/>
        </p:nvCxnSpPr>
        <p:spPr>
          <a:xfrm flipH="1">
            <a:off x="8210891" y="3831941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6783142" y="270175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964" y="2111058"/>
            <a:ext cx="2543175" cy="10001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549" y="4226590"/>
            <a:ext cx="51625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弧形 24"/>
          <p:cNvSpPr/>
          <p:nvPr/>
        </p:nvSpPr>
        <p:spPr>
          <a:xfrm>
            <a:off x="9313210" y="2384123"/>
            <a:ext cx="1296338" cy="1449213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迴圈變花樣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b="1" dirty="0" smtClean="0">
                <a:solidFill>
                  <a:srgbClr val="FF0000"/>
                </a:solidFill>
              </a:rPr>
              <a:t>(Python</a:t>
            </a:r>
            <a:r>
              <a:rPr lang="zh-TW" altLang="en-US" b="1" dirty="0" smtClean="0">
                <a:solidFill>
                  <a:srgbClr val="FF0000"/>
                </a:solidFill>
              </a:rPr>
              <a:t>沒有！參考用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do-while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流程圖如右圖。</a:t>
            </a:r>
            <a:endParaRPr lang="en-US" altLang="zh-TW" dirty="0"/>
          </a:p>
          <a:p>
            <a:pPr lvl="1"/>
            <a:r>
              <a:rPr lang="zh-TW" altLang="en-US" dirty="0" smtClean="0"/>
              <a:t>至少做一次的事：保證至少一次，至多不限次數。</a:t>
            </a:r>
            <a:endParaRPr lang="en-US" altLang="zh-TW" dirty="0" smtClean="0"/>
          </a:p>
          <a:p>
            <a:pPr lvl="1"/>
            <a:r>
              <a:rPr lang="zh-TW" altLang="en-US" dirty="0"/>
              <a:t>再次</a:t>
            </a:r>
            <a:r>
              <a:rPr lang="zh-TW" altLang="en-US" dirty="0" smtClean="0"/>
              <a:t>執行</a:t>
            </a:r>
            <a:r>
              <a:rPr lang="zh-TW" altLang="en-US" dirty="0"/>
              <a:t>條件：條件成立進入執行，否則結束迴圈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zh-TW" altLang="en-US" dirty="0"/>
              <a:t>：</a:t>
            </a:r>
          </a:p>
          <a:p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7930608" y="107391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923871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7" name="菱形 16"/>
          <p:cNvSpPr/>
          <p:nvPr/>
        </p:nvSpPr>
        <p:spPr>
          <a:xfrm>
            <a:off x="7285956" y="378302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再次執行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的條件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肘形接點 17"/>
          <p:cNvCxnSpPr>
            <a:stCxn id="17" idx="3"/>
          </p:cNvCxnSpPr>
          <p:nvPr/>
        </p:nvCxnSpPr>
        <p:spPr>
          <a:xfrm flipV="1">
            <a:off x="9718260" y="1927374"/>
            <a:ext cx="1091980" cy="22876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844033" y="383333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23241" y="46791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602948" y="2388660"/>
            <a:ext cx="1798320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至少做一次的事</a:t>
            </a: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8502108" y="1927374"/>
            <a:ext cx="230813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2"/>
            <a:endCxn id="21" idx="0"/>
          </p:cNvCxnSpPr>
          <p:nvPr/>
        </p:nvCxnSpPr>
        <p:spPr>
          <a:xfrm>
            <a:off x="8502108" y="1466088"/>
            <a:ext cx="0" cy="9225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2"/>
            <a:endCxn id="16" idx="0"/>
          </p:cNvCxnSpPr>
          <p:nvPr/>
        </p:nvCxnSpPr>
        <p:spPr>
          <a:xfrm flipH="1">
            <a:off x="8495371" y="4646994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2"/>
            <a:endCxn id="17" idx="0"/>
          </p:cNvCxnSpPr>
          <p:nvPr/>
        </p:nvCxnSpPr>
        <p:spPr>
          <a:xfrm>
            <a:off x="8502108" y="3147418"/>
            <a:ext cx="0" cy="635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814731" y="170183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do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92" y="2117767"/>
            <a:ext cx="3010321" cy="1050694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7177377" y="351732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13" y="4528965"/>
            <a:ext cx="34861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再來一次星星</a:t>
            </a:r>
            <a:r>
              <a:rPr lang="zh-TW" altLang="en-US" dirty="0" smtClean="0"/>
              <a:t>大挑戰！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167363" cy="3880773"/>
          </a:xfrm>
        </p:spPr>
        <p:txBody>
          <a:bodyPr/>
          <a:lstStyle/>
          <a:p>
            <a:r>
              <a:rPr lang="zh-TW" altLang="en-US" dirty="0" smtClean="0"/>
              <a:t>把前面練做過的星星練習拿出來</a:t>
            </a:r>
            <a:r>
              <a:rPr lang="zh-TW" altLang="en-US" b="1" dirty="0" smtClean="0">
                <a:solidFill>
                  <a:srgbClr val="0070C0"/>
                </a:solidFill>
              </a:rPr>
              <a:t>改用</a:t>
            </a:r>
            <a:r>
              <a:rPr lang="en-US" altLang="zh-TW" b="1" dirty="0" smtClean="0">
                <a:solidFill>
                  <a:srgbClr val="0070C0"/>
                </a:solidFill>
              </a:rPr>
              <a:t>while</a:t>
            </a:r>
            <a:r>
              <a:rPr lang="zh-TW" altLang="en-US" b="1" dirty="0" smtClean="0">
                <a:solidFill>
                  <a:srgbClr val="0070C0"/>
                </a:solidFill>
              </a:rPr>
              <a:t>迴圈</a:t>
            </a:r>
            <a:r>
              <a:rPr lang="zh-TW" altLang="en-US" dirty="0" smtClean="0"/>
              <a:t>做看看。</a:t>
            </a:r>
            <a:endParaRPr lang="en-US" altLang="zh-TW" dirty="0" smtClean="0"/>
          </a:p>
          <a:p>
            <a:r>
              <a:rPr lang="zh-TW" altLang="en-US" dirty="0" smtClean="0"/>
              <a:t>題目：輸入</a:t>
            </a:r>
            <a:r>
              <a:rPr lang="zh-TW" altLang="en-US" dirty="0"/>
              <a:t>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</a:t>
            </a:r>
            <a:r>
              <a:rPr lang="zh-TW" altLang="en-US" dirty="0" smtClean="0"/>
              <a:t>號，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如果輸入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就結束程式！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048626" y="3184871"/>
            <a:ext cx="4908613" cy="2987040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69143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91271"/>
            <a:ext cx="5629275" cy="43910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34440" y="3474718"/>
            <a:ext cx="2020824" cy="704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761744" y="4408996"/>
            <a:ext cx="2078736" cy="574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244852" y="5294731"/>
            <a:ext cx="1476756" cy="301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88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+range()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基本常用可迭代物件：</a:t>
            </a:r>
            <a:r>
              <a:rPr lang="en-US" altLang="zh-TW" dirty="0" smtClean="0"/>
              <a:t>range(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range(n)</a:t>
            </a:r>
            <a:r>
              <a:rPr lang="zh-TW" altLang="en-US" dirty="0" smtClean="0"/>
              <a:t>會產生</a:t>
            </a:r>
            <a:r>
              <a:rPr lang="en-US" altLang="zh-TW" dirty="0" smtClean="0"/>
              <a:t>0,1,2,3,…., (n-1)</a:t>
            </a:r>
            <a:r>
              <a:rPr lang="zh-TW" altLang="en-US" dirty="0" smtClean="0"/>
              <a:t>共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個數字的數字串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會輸出 </a:t>
            </a:r>
            <a:r>
              <a:rPr lang="en-US" altLang="zh-TW" dirty="0" smtClean="0"/>
              <a:t>0,1,2,3,4,….,8,9</a:t>
            </a:r>
            <a:r>
              <a:rPr lang="zh-TW" altLang="en-US" dirty="0" smtClean="0"/>
              <a:t>共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個數字。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8063076" y="1730029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8" name="直線單箭頭接點 7"/>
          <p:cNvCxnSpPr>
            <a:stCxn id="11" idx="2"/>
            <a:endCxn id="10" idx="0"/>
          </p:cNvCxnSpPr>
          <p:nvPr/>
        </p:nvCxnSpPr>
        <p:spPr>
          <a:xfrm>
            <a:off x="8739775" y="4377988"/>
            <a:ext cx="1917" cy="8026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8063077" y="5180627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迴圈</a:t>
            </a:r>
            <a:r>
              <a:rPr lang="zh-TW" altLang="en-US" dirty="0">
                <a:solidFill>
                  <a:schemeClr val="tx1"/>
                </a:solidFill>
              </a:rPr>
              <a:t>結束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117694" y="3216192"/>
            <a:ext cx="3244162" cy="116179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dirty="0" smtClean="0">
                <a:solidFill>
                  <a:schemeClr val="tx1"/>
                </a:solidFill>
              </a:rPr>
              <a:t>可迭代物件有變數尚未執行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251272" y="3441241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63077" y="437798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277632" y="2295624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8" idx="1"/>
          </p:cNvCxnSpPr>
          <p:nvPr/>
        </p:nvCxnSpPr>
        <p:spPr>
          <a:xfrm flipH="1" flipV="1">
            <a:off x="8739775" y="2669198"/>
            <a:ext cx="1537857" cy="58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5" idx="2"/>
            <a:endCxn id="11" idx="0"/>
          </p:cNvCxnSpPr>
          <p:nvPr/>
        </p:nvCxnSpPr>
        <p:spPr>
          <a:xfrm flipH="1">
            <a:off x="8739775" y="2122205"/>
            <a:ext cx="1916" cy="10939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18" y="2160589"/>
            <a:ext cx="4440366" cy="912168"/>
          </a:xfrm>
          <a:prstGeom prst="rect">
            <a:avLst/>
          </a:prstGeom>
        </p:spPr>
      </p:pic>
      <p:cxnSp>
        <p:nvCxnSpPr>
          <p:cNvPr id="62" name="肘形接點 61"/>
          <p:cNvCxnSpPr>
            <a:stCxn id="11" idx="3"/>
            <a:endCxn id="18" idx="2"/>
          </p:cNvCxnSpPr>
          <p:nvPr/>
        </p:nvCxnSpPr>
        <p:spPr>
          <a:xfrm flipV="1">
            <a:off x="10361856" y="3054382"/>
            <a:ext cx="551284" cy="7427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圖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371" y="4205466"/>
            <a:ext cx="2790825" cy="7143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21673" y="4880305"/>
            <a:ext cx="4504759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2800" b="1" cap="none" spc="0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  <a:effectLst/>
              </a:rPr>
              <a:t>白話說法：</a:t>
            </a:r>
            <a:endParaRPr lang="en-US" altLang="zh-TW" sz="2800" b="1" cap="none" spc="0" dirty="0" smtClean="0">
              <a:ln>
                <a:solidFill>
                  <a:srgbClr val="FF0000"/>
                </a:solidFill>
              </a:ln>
              <a:solidFill>
                <a:srgbClr val="C00000"/>
              </a:solidFill>
              <a:effectLst/>
            </a:endParaRPr>
          </a:p>
          <a:p>
            <a:pPr algn="ctr"/>
            <a:r>
              <a:rPr lang="zh-TW" altLang="en-US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他會產生</a:t>
            </a:r>
            <a:r>
              <a:rPr lang="en-US" altLang="zh-TW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n</a:t>
            </a:r>
            <a:r>
              <a:rPr lang="zh-TW" altLang="en-US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個</a:t>
            </a:r>
            <a:r>
              <a:rPr lang="en-US" altLang="zh-TW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0</a:t>
            </a:r>
            <a:r>
              <a:rPr lang="en-US" altLang="zh-TW" sz="28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~(n-1)</a:t>
            </a:r>
            <a:r>
              <a:rPr lang="zh-TW" altLang="en-US" sz="28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個數字</a:t>
            </a:r>
            <a:endParaRPr lang="en-US" altLang="zh-TW" sz="2800" b="1" dirty="0" smtClean="0">
              <a:ln>
                <a:solidFill>
                  <a:srgbClr val="FF0000"/>
                </a:solidFill>
              </a:ln>
              <a:solidFill>
                <a:srgbClr val="C00000"/>
              </a:solidFill>
            </a:endParaRPr>
          </a:p>
          <a:p>
            <a:pPr algn="ctr"/>
            <a:r>
              <a:rPr lang="zh-TW" altLang="en-US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依序</a:t>
            </a:r>
            <a:r>
              <a:rPr lang="zh-TW" altLang="en-US" sz="28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帶入變數</a:t>
            </a:r>
            <a:r>
              <a:rPr lang="en-US" altLang="zh-TW" sz="2800" b="1" dirty="0" err="1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i</a:t>
            </a:r>
            <a:r>
              <a:rPr lang="zh-TW" altLang="en-US" sz="28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中給你用</a:t>
            </a:r>
            <a:endParaRPr lang="zh-TW" altLang="en-US" sz="2800" b="1" cap="none" spc="0" dirty="0">
              <a:ln>
                <a:solidFill>
                  <a:srgbClr val="FF0000"/>
                </a:solidFill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770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終極密碼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8643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的數字間猜一個數字，每次都會告訴你大一點還是小一點，直到猜中！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的整數，範圍會縮小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：亂數產生目標數字。用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迴圈，並檢查是大於還是小於目標，若是等於就是猜中了，結束程式。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輸出：告知大一點還是小一點，並顯示最新範圍，直到猜中。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隨機亂數產生法：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Import random</a:t>
            </a:r>
          </a:p>
          <a:p>
            <a:pPr lvl="2"/>
            <a:r>
              <a:rPr lang="en-US" altLang="zh-TW" dirty="0" err="1" smtClean="0"/>
              <a:t>Random.randint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會隨機產生</a:t>
            </a:r>
            <a:r>
              <a:rPr lang="en-US" altLang="zh-TW" dirty="0" smtClean="0"/>
              <a:t>a </a:t>
            </a:r>
            <a:r>
              <a:rPr lang="zh-TW" altLang="en-US" dirty="0" smtClean="0"/>
              <a:t>到</a:t>
            </a:r>
            <a:r>
              <a:rPr lang="en-US" altLang="zh-TW" dirty="0" smtClean="0"/>
              <a:t> b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的整數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099426" y="3149600"/>
            <a:ext cx="4908613" cy="332711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大一點！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小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一點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!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N(51~79)=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爆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！炸彈是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  <a:endParaRPr lang="en-US" altLang="zh-TW" dirty="0" smtClean="0">
                <a:solidFill>
                  <a:srgbClr val="FF000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602445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5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弧形 34"/>
          <p:cNvSpPr/>
          <p:nvPr/>
        </p:nvSpPr>
        <p:spPr>
          <a:xfrm>
            <a:off x="4330798" y="2158738"/>
            <a:ext cx="3661803" cy="3541227"/>
          </a:xfrm>
          <a:prstGeom prst="arc">
            <a:avLst>
              <a:gd name="adj1" fmla="val 2199369"/>
              <a:gd name="adj2" fmla="val 839816"/>
            </a:avLst>
          </a:prstGeom>
          <a:ln w="219075">
            <a:solidFill>
              <a:srgbClr val="FFCCFF"/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弧形 33"/>
          <p:cNvSpPr/>
          <p:nvPr/>
        </p:nvSpPr>
        <p:spPr>
          <a:xfrm>
            <a:off x="4551867" y="3308851"/>
            <a:ext cx="1296338" cy="1449213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886918" y="5791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78842" y="1397156"/>
            <a:ext cx="2359152" cy="836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產生隨機整數</a:t>
            </a:r>
            <a:r>
              <a:rPr lang="en-US" altLang="zh-TW" dirty="0" smtClean="0">
                <a:solidFill>
                  <a:schemeClr val="tx1"/>
                </a:solidFill>
              </a:rPr>
              <a:t>bomb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2.</a:t>
            </a:r>
            <a:r>
              <a:rPr lang="zh-TW" altLang="en-US" dirty="0" smtClean="0">
                <a:solidFill>
                  <a:schemeClr val="tx1"/>
                </a:solidFill>
              </a:rPr>
              <a:t>範圍</a:t>
            </a:r>
            <a:r>
              <a:rPr lang="zh-TW" altLang="en-US" dirty="0">
                <a:solidFill>
                  <a:schemeClr val="tx1"/>
                </a:solidFill>
              </a:rPr>
              <a:t>初始化</a:t>
            </a:r>
          </a:p>
        </p:txBody>
      </p:sp>
      <p:cxnSp>
        <p:nvCxnSpPr>
          <p:cNvPr id="6" name="直線單箭頭接點 5"/>
          <p:cNvCxnSpPr>
            <a:stCxn id="8" idx="3"/>
            <a:endCxn id="37" idx="1"/>
          </p:cNvCxnSpPr>
          <p:nvPr/>
        </p:nvCxnSpPr>
        <p:spPr>
          <a:xfrm>
            <a:off x="4843734" y="4978908"/>
            <a:ext cx="11733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3458418" y="971315"/>
            <a:ext cx="0" cy="4258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2073102" y="4553712"/>
            <a:ext cx="2770632" cy="85039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If (guess != bomb)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24912" y="2497283"/>
            <a:ext cx="1472184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顯示範圍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2.</a:t>
            </a:r>
            <a:r>
              <a:rPr lang="zh-TW" altLang="en-US" dirty="0" smtClean="0">
                <a:solidFill>
                  <a:schemeClr val="tx1"/>
                </a:solidFill>
              </a:rPr>
              <a:t>等待輸入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24912" y="3499092"/>
            <a:ext cx="1472184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使用者輸入數字</a:t>
            </a:r>
            <a:r>
              <a:rPr lang="en-US" altLang="zh-TW" dirty="0" smtClean="0">
                <a:solidFill>
                  <a:schemeClr val="tx1"/>
                </a:solidFill>
              </a:rPr>
              <a:t>guess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5" idx="2"/>
            <a:endCxn id="11" idx="0"/>
          </p:cNvCxnSpPr>
          <p:nvPr/>
        </p:nvCxnSpPr>
        <p:spPr>
          <a:xfrm>
            <a:off x="3458418" y="2233480"/>
            <a:ext cx="2586" cy="2638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2"/>
            <a:endCxn id="12" idx="0"/>
          </p:cNvCxnSpPr>
          <p:nvPr/>
        </p:nvCxnSpPr>
        <p:spPr>
          <a:xfrm>
            <a:off x="3461004" y="3256041"/>
            <a:ext cx="0" cy="2430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2"/>
            <a:endCxn id="8" idx="0"/>
          </p:cNvCxnSpPr>
          <p:nvPr/>
        </p:nvCxnSpPr>
        <p:spPr>
          <a:xfrm flipH="1">
            <a:off x="3458418" y="4257850"/>
            <a:ext cx="2586" cy="295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724912" y="5699966"/>
            <a:ext cx="1472184" cy="42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猜中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17034" y="4610133"/>
            <a:ext cx="1609061" cy="737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沒</a:t>
            </a:r>
            <a:r>
              <a:rPr lang="zh-TW" altLang="en-US" dirty="0" smtClean="0">
                <a:solidFill>
                  <a:schemeClr val="tx1"/>
                </a:solidFill>
              </a:rPr>
              <a:t>猜中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2.</a:t>
            </a:r>
            <a:r>
              <a:rPr lang="zh-TW" altLang="en-US" dirty="0" smtClean="0">
                <a:solidFill>
                  <a:schemeClr val="tx1"/>
                </a:solidFill>
              </a:rPr>
              <a:t>調整範圍</a:t>
            </a:r>
          </a:p>
        </p:txBody>
      </p:sp>
      <p:cxnSp>
        <p:nvCxnSpPr>
          <p:cNvPr id="44" name="直線單箭頭接點 43"/>
          <p:cNvCxnSpPr>
            <a:stCxn id="8" idx="2"/>
            <a:endCxn id="36" idx="0"/>
          </p:cNvCxnSpPr>
          <p:nvPr/>
        </p:nvCxnSpPr>
        <p:spPr>
          <a:xfrm>
            <a:off x="3458418" y="5404104"/>
            <a:ext cx="2586" cy="295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37" idx="0"/>
            <a:endCxn id="11" idx="3"/>
          </p:cNvCxnSpPr>
          <p:nvPr/>
        </p:nvCxnSpPr>
        <p:spPr>
          <a:xfrm rot="16200000" flipV="1">
            <a:off x="4642596" y="2431163"/>
            <a:ext cx="1733471" cy="262446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36" idx="3"/>
            <a:endCxn id="5" idx="3"/>
          </p:cNvCxnSpPr>
          <p:nvPr/>
        </p:nvCxnSpPr>
        <p:spPr>
          <a:xfrm flipV="1">
            <a:off x="4197096" y="1815318"/>
            <a:ext cx="440898" cy="4095867"/>
          </a:xfrm>
          <a:prstGeom prst="bentConnector3">
            <a:avLst>
              <a:gd name="adj1" fmla="val 9461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819395" y="4666553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641558" y="5288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217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4" grpId="0" animBg="1"/>
      <p:bldP spid="5" grpId="0" animBg="1"/>
      <p:bldP spid="8" grpId="0" animBg="1"/>
      <p:bldP spid="11" grpId="0" animBg="1"/>
      <p:bldP spid="12" grpId="0" animBg="1"/>
      <p:bldP spid="36" grpId="0" animBg="1"/>
      <p:bldP spid="37" grpId="0" animBg="1"/>
      <p:bldP spid="56" grpId="0"/>
      <p:bldP spid="5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Bomb: </a:t>
            </a:r>
            <a:r>
              <a:rPr lang="zh-TW" altLang="en-US" dirty="0" smtClean="0"/>
              <a:t>存放炸彈</a:t>
            </a:r>
            <a:r>
              <a:rPr lang="en-US" altLang="zh-TW" dirty="0" smtClean="0"/>
              <a:t>(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數字，由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(1,100)</a:t>
            </a:r>
            <a:r>
              <a:rPr lang="zh-TW" altLang="en-US" dirty="0" smtClean="0"/>
              <a:t>產生</a:t>
            </a:r>
            <a:endParaRPr lang="en-US" altLang="zh-TW" dirty="0" smtClean="0"/>
          </a:p>
          <a:p>
            <a:r>
              <a:rPr lang="en-US" altLang="zh-TW" dirty="0" smtClean="0"/>
              <a:t>Guess:</a:t>
            </a:r>
            <a:r>
              <a:rPr lang="zh-TW" altLang="en-US" dirty="0" smtClean="0"/>
              <a:t>使用者猜測的數字，由使用者輸入。</a:t>
            </a:r>
            <a:endParaRPr lang="en-US" altLang="zh-TW" dirty="0" smtClean="0"/>
          </a:p>
          <a:p>
            <a:r>
              <a:rPr lang="en-US" altLang="zh-TW" dirty="0" smtClean="0"/>
              <a:t>Max:</a:t>
            </a:r>
            <a:r>
              <a:rPr lang="zh-TW" altLang="en-US" dirty="0" smtClean="0"/>
              <a:t>上限數字，一開始是</a:t>
            </a:r>
            <a:r>
              <a:rPr lang="en-US" altLang="zh-TW" dirty="0" smtClean="0"/>
              <a:t>100</a:t>
            </a:r>
            <a:r>
              <a:rPr lang="zh-TW" altLang="en-US" dirty="0" smtClean="0"/>
              <a:t>。每次猜完會重新評估。</a:t>
            </a:r>
            <a:endParaRPr lang="en-US" altLang="zh-TW" dirty="0" smtClean="0"/>
          </a:p>
          <a:p>
            <a:r>
              <a:rPr lang="en-US" altLang="zh-TW" dirty="0" smtClean="0"/>
              <a:t>Min:</a:t>
            </a:r>
            <a:r>
              <a:rPr lang="zh-TW" altLang="en-US" dirty="0" smtClean="0"/>
              <a:t>下陷數字，一開始是</a:t>
            </a:r>
            <a:r>
              <a:rPr lang="en-US" altLang="zh-TW" dirty="0" smtClean="0"/>
              <a:t>1</a:t>
            </a:r>
            <a:r>
              <a:rPr lang="zh-TW" altLang="en-US" dirty="0"/>
              <a:t> 。每次猜完會重新評估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Min,max</a:t>
            </a:r>
            <a:r>
              <a:rPr lang="zh-TW" altLang="en-US" dirty="0" smtClean="0"/>
              <a:t>評估</a:t>
            </a:r>
            <a:r>
              <a:rPr lang="en-US" altLang="zh-TW" dirty="0" smtClean="0"/>
              <a:t>(</a:t>
            </a:r>
            <a:r>
              <a:rPr lang="zh-TW" altLang="en-US" dirty="0" smtClean="0"/>
              <a:t>調整</a:t>
            </a:r>
            <a:r>
              <a:rPr lang="en-US" altLang="zh-TW" dirty="0" smtClean="0"/>
              <a:t>)</a:t>
            </a:r>
            <a:r>
              <a:rPr lang="zh-TW" altLang="en-US" dirty="0" smtClean="0"/>
              <a:t>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Guess &gt; bomb</a:t>
            </a:r>
            <a:r>
              <a:rPr lang="zh-TW" altLang="en-US" dirty="0" smtClean="0"/>
              <a:t>：改上限為</a:t>
            </a:r>
            <a:r>
              <a:rPr lang="en-US" altLang="zh-TW" dirty="0" smtClean="0"/>
              <a:t>Guess-1</a:t>
            </a:r>
          </a:p>
          <a:p>
            <a:pPr lvl="1"/>
            <a:r>
              <a:rPr lang="en-US" altLang="zh-TW" dirty="0" smtClean="0"/>
              <a:t>Guess &lt;bomb</a:t>
            </a:r>
            <a:r>
              <a:rPr lang="zh-TW" altLang="en-US" dirty="0" smtClean="0"/>
              <a:t>：改下限為</a:t>
            </a:r>
            <a:r>
              <a:rPr lang="en-US" altLang="zh-TW" dirty="0" smtClean="0"/>
              <a:t>Guess+1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25" name="群組 24"/>
          <p:cNvGrpSpPr/>
          <p:nvPr/>
        </p:nvGrpSpPr>
        <p:grpSpPr>
          <a:xfrm>
            <a:off x="5878035" y="4965233"/>
            <a:ext cx="1104790" cy="885110"/>
            <a:chOff x="4447984" y="4939022"/>
            <a:chExt cx="1104790" cy="885110"/>
          </a:xfrm>
        </p:grpSpPr>
        <p:cxnSp>
          <p:nvCxnSpPr>
            <p:cNvPr id="26" name="直線接點 25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guess=77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962575" y="4965233"/>
            <a:ext cx="1092221" cy="926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4447984" y="4939022"/>
            <a:ext cx="1104790" cy="885110"/>
            <a:chOff x="4447984" y="4939022"/>
            <a:chExt cx="1104790" cy="885110"/>
          </a:xfrm>
        </p:grpSpPr>
        <p:cxnSp>
          <p:nvCxnSpPr>
            <p:cNvPr id="17" name="直線接點 16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guess=50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4447984" y="4939022"/>
            <a:ext cx="1092221" cy="926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關於變數們</a:t>
            </a:r>
            <a:r>
              <a:rPr lang="en-US" altLang="zh-TW" dirty="0" smtClean="0"/>
              <a:t>…</a:t>
            </a:r>
            <a:br>
              <a:rPr lang="en-US" altLang="zh-TW" dirty="0" smtClean="0"/>
            </a:b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 flipV="1">
            <a:off x="2063112" y="5568696"/>
            <a:ext cx="5892168" cy="914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328705" y="5346192"/>
            <a:ext cx="6096" cy="4632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1778418" y="5346192"/>
            <a:ext cx="784189" cy="888795"/>
            <a:chOff x="1778418" y="5346192"/>
            <a:chExt cx="784189" cy="888795"/>
          </a:xfrm>
        </p:grpSpPr>
        <p:cxnSp>
          <p:nvCxnSpPr>
            <p:cNvPr id="8" name="直線接點 7"/>
            <p:cNvCxnSpPr/>
            <p:nvPr/>
          </p:nvCxnSpPr>
          <p:spPr>
            <a:xfrm flipH="1" flipV="1">
              <a:off x="2063112" y="5346192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778418" y="5865655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Min=1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636674" y="5337048"/>
            <a:ext cx="1072730" cy="882627"/>
            <a:chOff x="7636674" y="5337048"/>
            <a:chExt cx="1072730" cy="882627"/>
          </a:xfrm>
        </p:grpSpPr>
        <p:cxnSp>
          <p:nvCxnSpPr>
            <p:cNvPr id="10" name="直線接點 9"/>
            <p:cNvCxnSpPr/>
            <p:nvPr/>
          </p:nvCxnSpPr>
          <p:spPr>
            <a:xfrm flipH="1" flipV="1">
              <a:off x="7960314" y="5337048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636674" y="5850343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Max=100</a:t>
              </a:r>
              <a:endParaRPr lang="zh-TW" altLang="en-US" dirty="0"/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4978994" y="57832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bomb=62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756016" y="5360836"/>
            <a:ext cx="906017" cy="1038070"/>
            <a:chOff x="1804325" y="5346192"/>
            <a:chExt cx="906017" cy="1038070"/>
          </a:xfrm>
        </p:grpSpPr>
        <p:cxnSp>
          <p:nvCxnSpPr>
            <p:cNvPr id="23" name="直線接點 22"/>
            <p:cNvCxnSpPr/>
            <p:nvPr/>
          </p:nvCxnSpPr>
          <p:spPr>
            <a:xfrm flipH="1" flipV="1">
              <a:off x="2063112" y="5346192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1804325" y="6014930"/>
              <a:ext cx="9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Min=51</a:t>
              </a:r>
              <a:endParaRPr lang="zh-TW" altLang="en-US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6033464" y="5382818"/>
            <a:ext cx="950901" cy="882627"/>
            <a:chOff x="7636674" y="5337048"/>
            <a:chExt cx="950901" cy="882627"/>
          </a:xfrm>
        </p:grpSpPr>
        <p:cxnSp>
          <p:nvCxnSpPr>
            <p:cNvPr id="30" name="直線接點 29"/>
            <p:cNvCxnSpPr/>
            <p:nvPr/>
          </p:nvCxnSpPr>
          <p:spPr>
            <a:xfrm flipH="1" flipV="1">
              <a:off x="7960314" y="5337048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7636674" y="5850343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Max=76</a:t>
              </a:r>
              <a:endParaRPr lang="zh-TW" altLang="en-US" dirty="0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809860" y="4939022"/>
            <a:ext cx="1104790" cy="885110"/>
            <a:chOff x="4447984" y="4939022"/>
            <a:chExt cx="1104790" cy="885110"/>
          </a:xfrm>
        </p:grpSpPr>
        <p:cxnSp>
          <p:nvCxnSpPr>
            <p:cNvPr id="34" name="直線接點 33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guess=62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5656965" y="3845648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試著寫看看</a:t>
            </a:r>
            <a:r>
              <a:rPr lang="zh-TW" altLang="en-US" sz="5400" b="1" dirty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吧！</a:t>
            </a:r>
            <a:endParaRPr lang="zh-TW" altLang="en-US" sz="5400" b="1" cap="none" spc="0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211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沒猜中，就要繼續猜。</a:t>
            </a:r>
            <a:endParaRPr lang="en-US" altLang="zh-TW" dirty="0" smtClean="0"/>
          </a:p>
          <a:p>
            <a:r>
              <a:rPr lang="zh-TW" altLang="en-US" dirty="0"/>
              <a:t>猜錯了要調整範圍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萬一有人故意猜超出範圍</a:t>
            </a:r>
            <a:r>
              <a:rPr lang="zh-TW" altLang="en-US" dirty="0" smtClean="0"/>
              <a:t>？！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454" y="294748"/>
            <a:ext cx="5933778" cy="616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</a:t>
            </a:r>
            <a:r>
              <a:rPr lang="zh-TW" altLang="en-US" dirty="0" smtClean="0"/>
              <a:t>所有質因數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質因數分解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7414" cy="3880773"/>
          </a:xfrm>
        </p:spPr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所有質因數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整除的質數即為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的質因數。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+while</a:t>
            </a:r>
            <a:r>
              <a:rPr lang="zh-TW" altLang="en-US" dirty="0" smtClean="0"/>
              <a:t>迴圈，</a:t>
            </a:r>
            <a:r>
              <a:rPr lang="zh-TW" altLang="en-US" dirty="0"/>
              <a:t>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為質因數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用同一個質數去除，除到不能除為止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還可以</a:t>
            </a:r>
            <a:r>
              <a:rPr lang="zh-TW" altLang="en-US" b="1" dirty="0">
                <a:solidFill>
                  <a:srgbClr val="FF0000"/>
                </a:solidFill>
              </a:rPr>
              <a:t>改進到不重覆顯示！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88197" y="3429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的質因數有：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質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因數</a:t>
              </a:r>
              <a:r>
                <a:rPr lang="zh-TW" altLang="en-US" dirty="0">
                  <a:solidFill>
                    <a:schemeClr val="tx1"/>
                  </a:solidFill>
                </a:rPr>
                <a:t>有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2,2,2,3,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588198" y="62174"/>
            <a:ext cx="4908613" cy="3332480"/>
            <a:chOff x="8833104" y="502920"/>
            <a:chExt cx="2587752" cy="1427480"/>
          </a:xfrm>
        </p:grpSpPr>
        <p:sp>
          <p:nvSpPr>
            <p:cNvPr id="10" name="圓角矩形 9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梯形 11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continue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跳出與重來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71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中斷，停止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5430" cy="3880773"/>
          </a:xfrm>
        </p:spPr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的指令是停止目前迴圈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</a:t>
            </a:r>
            <a:r>
              <a:rPr lang="en-US" altLang="zh-TW" dirty="0" err="1" smtClean="0"/>
              <a:t>for,while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迴圈或是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迴圈中，只要執行到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指令，就會強制立即結束目前迴圈，如右圖的流程圖。</a:t>
            </a:r>
            <a:endParaRPr lang="en-US" altLang="zh-TW" dirty="0" smtClean="0"/>
          </a:p>
          <a:p>
            <a:r>
              <a:rPr lang="zh-TW" altLang="en-US" dirty="0" smtClean="0"/>
              <a:t>通常會用</a:t>
            </a:r>
            <a:r>
              <a:rPr lang="zh-TW" altLang="en-US" dirty="0"/>
              <a:t>在迴圈中做特殊狀況</a:t>
            </a:r>
            <a:r>
              <a:rPr lang="zh-TW" altLang="en-US" dirty="0" smtClean="0"/>
              <a:t>檢測。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455384" y="1601392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5" name="直線單箭頭接點 4"/>
          <p:cNvCxnSpPr>
            <a:stCxn id="7" idx="2"/>
            <a:endCxn id="6" idx="0"/>
          </p:cNvCxnSpPr>
          <p:nvPr/>
        </p:nvCxnSpPr>
        <p:spPr>
          <a:xfrm>
            <a:off x="7130709" y="4944865"/>
            <a:ext cx="3290" cy="704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/>
        </p:nvSpPr>
        <p:spPr>
          <a:xfrm>
            <a:off x="6455384" y="5649186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迴圈</a:t>
            </a:r>
            <a:r>
              <a:rPr lang="zh-TW" altLang="en-US" sz="1400" dirty="0">
                <a:solidFill>
                  <a:schemeClr val="tx1"/>
                </a:solidFill>
              </a:rPr>
              <a:t>結束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5750161" y="4035079"/>
            <a:ext cx="2761096" cy="90978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可迭代物件有變數尚未執行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86996" y="4489972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55384" y="4877990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False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9750154" y="4208365"/>
            <a:ext cx="1173800" cy="563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0" idx="0"/>
            <a:endCxn id="29" idx="2"/>
          </p:cNvCxnSpPr>
          <p:nvPr/>
        </p:nvCxnSpPr>
        <p:spPr>
          <a:xfrm flipV="1">
            <a:off x="10337054" y="3465576"/>
            <a:ext cx="3758" cy="7427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2"/>
            <a:endCxn id="7" idx="0"/>
          </p:cNvCxnSpPr>
          <p:nvPr/>
        </p:nvCxnSpPr>
        <p:spPr>
          <a:xfrm flipH="1">
            <a:off x="7130709" y="1993568"/>
            <a:ext cx="3290" cy="20415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29" idx="3"/>
            <a:endCxn id="6" idx="3"/>
          </p:cNvCxnSpPr>
          <p:nvPr/>
        </p:nvCxnSpPr>
        <p:spPr>
          <a:xfrm flipH="1">
            <a:off x="7812613" y="2987513"/>
            <a:ext cx="3535091" cy="2857761"/>
          </a:xfrm>
          <a:prstGeom prst="bentConnector3">
            <a:avLst>
              <a:gd name="adj1" fmla="val -646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3"/>
            <a:endCxn id="10" idx="1"/>
          </p:cNvCxnSpPr>
          <p:nvPr/>
        </p:nvCxnSpPr>
        <p:spPr>
          <a:xfrm>
            <a:off x="8511257" y="4489972"/>
            <a:ext cx="123889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菱形 28"/>
          <p:cNvSpPr/>
          <p:nvPr/>
        </p:nvSpPr>
        <p:spPr>
          <a:xfrm>
            <a:off x="9333919" y="2509450"/>
            <a:ext cx="2013785" cy="95612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69331" y="2715740"/>
            <a:ext cx="1195674" cy="5526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>
            <a:stCxn id="29" idx="1"/>
            <a:endCxn id="33" idx="3"/>
          </p:cNvCxnSpPr>
          <p:nvPr/>
        </p:nvCxnSpPr>
        <p:spPr>
          <a:xfrm flipH="1">
            <a:off x="8765005" y="2987513"/>
            <a:ext cx="568914" cy="45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 flipV="1">
            <a:off x="7140711" y="2992059"/>
            <a:ext cx="368703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10845008" y="3160197"/>
            <a:ext cx="67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True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832386" y="2637536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False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70" name="弧形 69"/>
          <p:cNvSpPr/>
          <p:nvPr/>
        </p:nvSpPr>
        <p:spPr>
          <a:xfrm>
            <a:off x="7985566" y="2908517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1151909" y="3617063"/>
            <a:ext cx="874409" cy="563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break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50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continue</a:t>
            </a:r>
            <a:r>
              <a:rPr lang="zh-TW" altLang="en-US" dirty="0" smtClean="0"/>
              <a:t>繼續、重來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98769" cy="3880773"/>
          </a:xfrm>
        </p:spPr>
        <p:txBody>
          <a:bodyPr/>
          <a:lstStyle/>
          <a:p>
            <a:r>
              <a:rPr lang="en-US" altLang="zh-TW" dirty="0"/>
              <a:t>continue</a:t>
            </a:r>
            <a:r>
              <a:rPr lang="zh-TW" altLang="en-US" dirty="0" smtClean="0"/>
              <a:t>的</a:t>
            </a:r>
            <a:r>
              <a:rPr lang="zh-TW" altLang="en-US" dirty="0"/>
              <a:t>指令是停止目前迴圈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 err="1"/>
              <a:t>for,while</a:t>
            </a:r>
            <a:r>
              <a:rPr lang="zh-TW" altLang="en-US" dirty="0"/>
              <a:t>迴圈</a:t>
            </a:r>
            <a:r>
              <a:rPr lang="en-US" altLang="zh-TW" dirty="0" smtClean="0"/>
              <a:t>)</a:t>
            </a:r>
            <a:r>
              <a:rPr lang="zh-TW" altLang="en-US" dirty="0" smtClean="0"/>
              <a:t>未完成工作，直接</a:t>
            </a:r>
            <a:r>
              <a:rPr lang="zh-TW" altLang="en-US" b="1" dirty="0" smtClean="0">
                <a:solidFill>
                  <a:srgbClr val="C00000"/>
                </a:solidFill>
              </a:rPr>
              <a:t>換下一筆資料</a:t>
            </a:r>
            <a:r>
              <a:rPr lang="zh-TW" altLang="en-US" dirty="0" smtClean="0"/>
              <a:t>重來一次。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for</a:t>
            </a:r>
            <a:r>
              <a:rPr lang="zh-TW" altLang="en-US" dirty="0"/>
              <a:t>迴圈或是</a:t>
            </a:r>
            <a:r>
              <a:rPr lang="en-US" altLang="zh-TW" dirty="0"/>
              <a:t>while</a:t>
            </a:r>
            <a:r>
              <a:rPr lang="zh-TW" altLang="en-US" dirty="0"/>
              <a:t>迴圈中，只要執行</a:t>
            </a:r>
            <a:r>
              <a:rPr lang="zh-TW" altLang="en-US" dirty="0" smtClean="0"/>
              <a:t>到</a:t>
            </a:r>
            <a:r>
              <a:rPr lang="en-US" altLang="zh-TW" dirty="0"/>
              <a:t>continue</a:t>
            </a:r>
            <a:r>
              <a:rPr lang="zh-TW" altLang="en-US" dirty="0" smtClean="0"/>
              <a:t>指令</a:t>
            </a:r>
            <a:r>
              <a:rPr lang="zh-TW" altLang="en-US" dirty="0"/>
              <a:t>，就會強制</a:t>
            </a:r>
            <a:r>
              <a:rPr lang="zh-TW" altLang="en-US" b="1" dirty="0" smtClean="0">
                <a:solidFill>
                  <a:srgbClr val="C00000"/>
                </a:solidFill>
              </a:rPr>
              <a:t>立即回到迴圈開頭</a:t>
            </a:r>
            <a:r>
              <a:rPr lang="zh-TW" altLang="en-US" dirty="0" smtClean="0"/>
              <a:t>，</a:t>
            </a:r>
            <a:r>
              <a:rPr lang="zh-TW" altLang="en-US" dirty="0"/>
              <a:t>如右圖的流程圖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C00000"/>
                </a:solidFill>
              </a:rPr>
              <a:t>有部分迴圈中程式碼被跳過</a:t>
            </a:r>
            <a:r>
              <a:rPr lang="zh-TW" altLang="en-US" dirty="0" smtClean="0"/>
              <a:t>，如右程式區塊</a:t>
            </a:r>
            <a:r>
              <a:rPr lang="en-US" altLang="zh-TW" dirty="0" smtClean="0"/>
              <a:t>(2)</a:t>
            </a:r>
            <a:endParaRPr lang="en-US" altLang="zh-TW" dirty="0"/>
          </a:p>
          <a:p>
            <a:r>
              <a:rPr lang="zh-TW" altLang="en-US" dirty="0"/>
              <a:t>通常會用在迴圈中做特殊狀況檢測。</a:t>
            </a:r>
          </a:p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455384" y="1601392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5" name="直線單箭頭接點 4"/>
          <p:cNvCxnSpPr>
            <a:stCxn id="7" idx="2"/>
            <a:endCxn id="6" idx="0"/>
          </p:cNvCxnSpPr>
          <p:nvPr/>
        </p:nvCxnSpPr>
        <p:spPr>
          <a:xfrm>
            <a:off x="7130709" y="4944865"/>
            <a:ext cx="3290" cy="704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/>
        </p:nvSpPr>
        <p:spPr>
          <a:xfrm>
            <a:off x="6455384" y="5649186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迴圈</a:t>
            </a:r>
            <a:r>
              <a:rPr lang="zh-TW" altLang="en-US" sz="1400" dirty="0">
                <a:solidFill>
                  <a:schemeClr val="tx1"/>
                </a:solidFill>
              </a:rPr>
              <a:t>結束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5750161" y="4035079"/>
            <a:ext cx="2761096" cy="90978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可迭代物件有變數尚未執行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86996" y="4489972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55384" y="4877990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False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9750154" y="4208365"/>
            <a:ext cx="1173800" cy="563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0" idx="0"/>
            <a:endCxn id="15" idx="2"/>
          </p:cNvCxnSpPr>
          <p:nvPr/>
        </p:nvCxnSpPr>
        <p:spPr>
          <a:xfrm flipV="1">
            <a:off x="10337054" y="3465576"/>
            <a:ext cx="3758" cy="7427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2"/>
            <a:endCxn id="7" idx="0"/>
          </p:cNvCxnSpPr>
          <p:nvPr/>
        </p:nvCxnSpPr>
        <p:spPr>
          <a:xfrm flipH="1">
            <a:off x="7130709" y="1993568"/>
            <a:ext cx="3290" cy="20415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15" idx="0"/>
          </p:cNvCxnSpPr>
          <p:nvPr/>
        </p:nvCxnSpPr>
        <p:spPr>
          <a:xfrm rot="16200000" flipV="1">
            <a:off x="8646245" y="814882"/>
            <a:ext cx="189034" cy="32001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3"/>
            <a:endCxn id="10" idx="1"/>
          </p:cNvCxnSpPr>
          <p:nvPr/>
        </p:nvCxnSpPr>
        <p:spPr>
          <a:xfrm>
            <a:off x="8511257" y="4489972"/>
            <a:ext cx="123889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菱形 14"/>
          <p:cNvSpPr/>
          <p:nvPr/>
        </p:nvSpPr>
        <p:spPr>
          <a:xfrm>
            <a:off x="9333919" y="2509450"/>
            <a:ext cx="2013785" cy="95612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69331" y="2715740"/>
            <a:ext cx="1195674" cy="5526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15" idx="1"/>
            <a:endCxn id="16" idx="3"/>
          </p:cNvCxnSpPr>
          <p:nvPr/>
        </p:nvCxnSpPr>
        <p:spPr>
          <a:xfrm flipH="1">
            <a:off x="8765005" y="2987513"/>
            <a:ext cx="568914" cy="45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 flipV="1">
            <a:off x="7140711" y="2992059"/>
            <a:ext cx="368703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539998" y="2038440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32386" y="2637536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False</a:t>
            </a:r>
            <a:endParaRPr lang="zh-TW" altLang="en-US" sz="1400" dirty="0"/>
          </a:p>
        </p:txBody>
      </p:sp>
      <p:sp>
        <p:nvSpPr>
          <p:cNvPr id="21" name="弧形 20"/>
          <p:cNvSpPr/>
          <p:nvPr/>
        </p:nvSpPr>
        <p:spPr>
          <a:xfrm>
            <a:off x="7985566" y="2908517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8125906" y="2117273"/>
            <a:ext cx="1076304" cy="3921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continue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16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for….else…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獨家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75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for…else…</a:t>
            </a:r>
            <a:r>
              <a:rPr lang="zh-TW" altLang="en-US" dirty="0" smtClean="0"/>
              <a:t>也是個方便的語法糖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只要在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迴圈中不是執行到</a:t>
            </a:r>
            <a:r>
              <a:rPr lang="en-US" altLang="zh-TW" dirty="0" smtClean="0">
                <a:solidFill>
                  <a:srgbClr val="FF0000"/>
                </a:solidFill>
              </a:rPr>
              <a:t>break</a:t>
            </a:r>
            <a:r>
              <a:rPr lang="zh-TW" altLang="en-US" dirty="0" smtClean="0"/>
              <a:t>結束迴圈的，就會執行</a:t>
            </a:r>
            <a:r>
              <a:rPr lang="en-US" altLang="zh-TW" dirty="0" smtClean="0"/>
              <a:t>else:</a:t>
            </a:r>
            <a:r>
              <a:rPr lang="zh-TW" altLang="en-US" dirty="0" smtClean="0"/>
              <a:t>這邊的程式區塊。</a:t>
            </a:r>
            <a:endParaRPr lang="en-US" altLang="zh-TW" dirty="0" smtClean="0"/>
          </a:p>
          <a:p>
            <a:r>
              <a:rPr lang="zh-TW" altLang="en-US" dirty="0"/>
              <a:t>以往其他語言要自己設</a:t>
            </a:r>
            <a:r>
              <a:rPr lang="en-US" altLang="zh-TW" dirty="0" err="1"/>
              <a:t>boolean</a:t>
            </a:r>
            <a:r>
              <a:rPr lang="zh-TW" altLang="en-US" dirty="0"/>
              <a:t>變數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前設定，在結束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迴圈後自己判斷。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97188" y="2160589"/>
            <a:ext cx="28681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for</a:t>
            </a:r>
            <a:r>
              <a:rPr lang="zh-TW" altLang="en-US" dirty="0">
                <a:solidFill>
                  <a:schemeClr val="bg1"/>
                </a:solidFill>
              </a:rPr>
              <a:t> 項目 </a:t>
            </a:r>
            <a:r>
              <a:rPr lang="zh-TW" altLang="en-US" dirty="0">
                <a:solidFill>
                  <a:srgbClr val="00B0F0"/>
                </a:solidFill>
              </a:rPr>
              <a:t>in</a:t>
            </a:r>
            <a:r>
              <a:rPr lang="zh-TW" altLang="en-US" dirty="0">
                <a:solidFill>
                  <a:schemeClr val="bg1"/>
                </a:solidFill>
              </a:rPr>
              <a:t> iterable: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程式碼區塊 1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</a:t>
            </a:r>
            <a:r>
              <a:rPr lang="zh-TW" altLang="en-US" dirty="0">
                <a:solidFill>
                  <a:srgbClr val="00B0F0"/>
                </a:solidFill>
              </a:rPr>
              <a:t>if</a:t>
            </a:r>
            <a:r>
              <a:rPr lang="zh-TW" altLang="en-US" dirty="0">
                <a:solidFill>
                  <a:schemeClr val="bg1"/>
                </a:solidFill>
              </a:rPr>
              <a:t> 條件: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程式碼區塊 A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</a:t>
            </a:r>
            <a:r>
              <a:rPr lang="zh-TW" altLang="en-US" dirty="0">
                <a:solidFill>
                  <a:srgbClr val="FF0000"/>
                </a:solidFill>
              </a:rPr>
              <a:t>break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程式碼區塊 2</a:t>
            </a:r>
          </a:p>
          <a:p>
            <a:r>
              <a:rPr lang="zh-TW" altLang="en-US" dirty="0">
                <a:solidFill>
                  <a:srgbClr val="FFFF00"/>
                </a:solidFill>
              </a:rPr>
              <a:t>else: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程式碼區塊 B</a:t>
            </a:r>
          </a:p>
        </p:txBody>
      </p:sp>
    </p:spTree>
    <p:extLst>
      <p:ext uri="{BB962C8B-B14F-4D97-AF65-F5344CB8AC3E}">
        <p14:creationId xmlns:p14="http://schemas.microsoft.com/office/powerpoint/2010/main" val="87596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range(start, stop, </a:t>
            </a:r>
            <a:r>
              <a:rPr lang="en-US" altLang="zh-TW" dirty="0" smtClean="0"/>
              <a:t>step)</a:t>
            </a:r>
            <a:r>
              <a:rPr lang="zh-TW" altLang="en-US" dirty="0" smtClean="0"/>
              <a:t>使用說明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range(start, stop, step)</a:t>
            </a:r>
          </a:p>
          <a:p>
            <a:pPr lvl="1"/>
            <a:r>
              <a:rPr lang="zh-TW" altLang="en-US" dirty="0"/>
              <a:t>會產生</a:t>
            </a:r>
            <a:r>
              <a:rPr lang="en-US" altLang="zh-TW" dirty="0"/>
              <a:t>start</a:t>
            </a:r>
            <a:r>
              <a:rPr lang="zh-TW" altLang="en-US" dirty="0"/>
              <a:t>開始</a:t>
            </a:r>
            <a:r>
              <a:rPr lang="en-US" altLang="zh-TW" dirty="0"/>
              <a:t>(</a:t>
            </a:r>
            <a:r>
              <a:rPr lang="zh-TW" altLang="en-US" dirty="0"/>
              <a:t>含</a:t>
            </a:r>
            <a:r>
              <a:rPr lang="en-US" altLang="zh-TW" dirty="0"/>
              <a:t>)</a:t>
            </a:r>
            <a:r>
              <a:rPr lang="zh-TW" altLang="en-US" dirty="0"/>
              <a:t>到</a:t>
            </a:r>
            <a:r>
              <a:rPr lang="en-US" altLang="zh-TW" dirty="0"/>
              <a:t>stop-1</a:t>
            </a:r>
            <a:r>
              <a:rPr lang="zh-TW" altLang="en-US" dirty="0"/>
              <a:t>為止，間隔</a:t>
            </a:r>
            <a:r>
              <a:rPr lang="en-US" altLang="zh-TW" dirty="0"/>
              <a:t>step</a:t>
            </a:r>
            <a:r>
              <a:rPr lang="zh-TW" altLang="en-US" dirty="0"/>
              <a:t>的一連串數字</a:t>
            </a:r>
            <a:endParaRPr lang="en-US" altLang="zh-TW" dirty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會產生 </a:t>
            </a:r>
            <a:r>
              <a:rPr lang="en-US" altLang="zh-TW" dirty="0" smtClean="0"/>
              <a:t>3,4,5,6</a:t>
            </a:r>
            <a:r>
              <a:rPr lang="zh-TW" altLang="en-US" dirty="0" smtClean="0"/>
              <a:t>共四的數字</a:t>
            </a:r>
            <a:endParaRPr lang="en-US" altLang="zh-TW" dirty="0" smtClean="0"/>
          </a:p>
          <a:p>
            <a:r>
              <a:rPr lang="en-US" altLang="zh-TW" dirty="0" smtClean="0"/>
              <a:t>start</a:t>
            </a:r>
            <a:r>
              <a:rPr lang="zh-TW" altLang="en-US" dirty="0" smtClean="0"/>
              <a:t>可省略，省略時預設為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zh-TW" dirty="0" smtClean="0"/>
              <a:t>step</a:t>
            </a:r>
            <a:r>
              <a:rPr lang="zh-TW" altLang="en-US" dirty="0" smtClean="0"/>
              <a:t>也可省略，省略時預設為</a:t>
            </a:r>
            <a:r>
              <a:rPr lang="en-US" altLang="zh-TW" dirty="0" smtClean="0"/>
              <a:t>1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789" y="2947326"/>
            <a:ext cx="3152775" cy="7048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2176" y="5123648"/>
            <a:ext cx="6096000" cy="7437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問題：</a:t>
            </a: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range(3,7)</a:t>
            </a: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是省略誰？</a:t>
            </a:r>
            <a:endParaRPr lang="en-US" altLang="zh-TW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zh-TW" altLang="en-US" sz="1600" dirty="0">
                <a:solidFill>
                  <a:srgbClr val="C00000"/>
                </a:solidFill>
              </a:rPr>
              <a:t>答：</a:t>
            </a:r>
            <a:r>
              <a:rPr lang="en-US" altLang="zh-TW" sz="1600" dirty="0">
                <a:solidFill>
                  <a:srgbClr val="C00000"/>
                </a:solidFill>
              </a:rPr>
              <a:t>range(3,7)</a:t>
            </a:r>
            <a:r>
              <a:rPr lang="zh-TW" altLang="en-US" sz="1600" dirty="0">
                <a:solidFill>
                  <a:srgbClr val="C00000"/>
                </a:solidFill>
              </a:rPr>
              <a:t>等同於</a:t>
            </a:r>
            <a:r>
              <a:rPr lang="en-US" altLang="zh-TW" sz="1600" dirty="0">
                <a:solidFill>
                  <a:srgbClr val="C00000"/>
                </a:solidFill>
              </a:rPr>
              <a:t>range(3,7,1)</a:t>
            </a:r>
            <a:r>
              <a:rPr lang="zh-TW" altLang="en-US" sz="1600" dirty="0">
                <a:solidFill>
                  <a:srgbClr val="C00000"/>
                </a:solidFill>
              </a:rPr>
              <a:t>，省略的是</a:t>
            </a:r>
            <a:r>
              <a:rPr lang="en-US" altLang="zh-TW" sz="1600" dirty="0">
                <a:solidFill>
                  <a:srgbClr val="C00000"/>
                </a:solidFill>
              </a:rPr>
              <a:t>step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33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for…else…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以下為測試是否為質數的小程式</a:t>
            </a:r>
            <a:r>
              <a:rPr lang="zh-TW" altLang="en-US" dirty="0" smtClean="0"/>
              <a:t>，輸入</a:t>
            </a:r>
            <a:r>
              <a:rPr lang="en-US" altLang="zh-TW" dirty="0" err="1" smtClean="0"/>
              <a:t>num</a:t>
            </a:r>
            <a:r>
              <a:rPr lang="zh-TW" altLang="en-US" dirty="0" smtClean="0"/>
              <a:t>，然後用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迴圈檢查。</a:t>
            </a:r>
            <a:endParaRPr lang="en-US" altLang="zh-TW" dirty="0" smtClean="0"/>
          </a:p>
          <a:p>
            <a:r>
              <a:rPr lang="zh-TW" altLang="en-US" dirty="0"/>
              <a:t>只要迴圈中沒執行</a:t>
            </a:r>
            <a:r>
              <a:rPr lang="en-US" altLang="zh-TW" dirty="0"/>
              <a:t>break</a:t>
            </a:r>
            <a:r>
              <a:rPr lang="zh-TW" altLang="en-US" dirty="0" smtClean="0"/>
              <a:t>，就會執行到</a:t>
            </a:r>
            <a:r>
              <a:rPr lang="en-US" altLang="zh-TW" dirty="0" smtClean="0"/>
              <a:t>else:</a:t>
            </a:r>
            <a:r>
              <a:rPr lang="zh-TW" altLang="en-US" dirty="0" smtClean="0"/>
              <a:t>那邊而顯示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{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}</a:t>
            </a:r>
            <a:r>
              <a:rPr lang="zh-TW" altLang="en-US" dirty="0" smtClean="0"/>
              <a:t>是質數！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77" y="3308861"/>
            <a:ext cx="4881329" cy="246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range(start, stop, step)</a:t>
            </a:r>
            <a:r>
              <a:rPr lang="zh-TW" altLang="en-US" dirty="0"/>
              <a:t>使用</a:t>
            </a:r>
            <a:r>
              <a:rPr lang="zh-TW" altLang="en-US" dirty="0" smtClean="0"/>
              <a:t>說明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step</a:t>
            </a:r>
            <a:r>
              <a:rPr lang="zh-TW" altLang="en-US" dirty="0" smtClean="0"/>
              <a:t>不只是正數，也可以是</a:t>
            </a:r>
            <a:r>
              <a:rPr lang="zh-TW" altLang="en-US" b="1" dirty="0" smtClean="0">
                <a:solidFill>
                  <a:srgbClr val="FF0000"/>
                </a:solidFill>
              </a:rPr>
              <a:t>負數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會輸出 </a:t>
            </a:r>
            <a:r>
              <a:rPr lang="en-US" altLang="zh-TW" dirty="0" smtClean="0"/>
              <a:t>10,9,8,…..,2,1</a:t>
            </a:r>
            <a:r>
              <a:rPr lang="zh-TW" altLang="en-US" dirty="0" smtClean="0"/>
              <a:t> 的倒數數字串</a:t>
            </a:r>
            <a:endParaRPr lang="en-US" altLang="zh-TW" dirty="0" smtClean="0"/>
          </a:p>
          <a:p>
            <a:r>
              <a:rPr lang="zh-TW" altLang="en-US" dirty="0"/>
              <a:t>注意</a:t>
            </a:r>
            <a:r>
              <a:rPr lang="zh-TW" altLang="en-US" dirty="0" smtClean="0"/>
              <a:t>！</a:t>
            </a:r>
            <a:r>
              <a:rPr lang="en-US" altLang="zh-TW" dirty="0" smtClean="0"/>
              <a:t>step</a:t>
            </a:r>
            <a:r>
              <a:rPr lang="zh-TW" altLang="en-US" dirty="0" smtClean="0"/>
              <a:t>是</a:t>
            </a:r>
            <a:r>
              <a:rPr lang="zh-TW" altLang="en-US" b="1" dirty="0" smtClean="0">
                <a:solidFill>
                  <a:srgbClr val="FF0000"/>
                </a:solidFill>
              </a:rPr>
              <a:t>負數</a:t>
            </a:r>
            <a:r>
              <a:rPr lang="zh-TW" altLang="en-US" dirty="0" smtClean="0"/>
              <a:t>時，產生的數字</a:t>
            </a:r>
            <a:r>
              <a:rPr lang="zh-TW" altLang="en-US" b="1" dirty="0" smtClean="0">
                <a:solidFill>
                  <a:srgbClr val="FF0000"/>
                </a:solidFill>
              </a:rPr>
              <a:t>到</a:t>
            </a:r>
            <a:r>
              <a:rPr lang="en-US" altLang="zh-TW" b="1" dirty="0" smtClean="0">
                <a:solidFill>
                  <a:srgbClr val="FF0000"/>
                </a:solidFill>
              </a:rPr>
              <a:t>stop+1</a:t>
            </a:r>
            <a:r>
              <a:rPr lang="zh-TW" altLang="en-US" dirty="0" smtClean="0"/>
              <a:t>為止，不是</a:t>
            </a:r>
            <a:r>
              <a:rPr lang="en-US" altLang="zh-TW" dirty="0" smtClean="0"/>
              <a:t>stop-1</a:t>
            </a:r>
          </a:p>
          <a:p>
            <a:r>
              <a:rPr lang="zh-TW" altLang="en-US" dirty="0" smtClean="0"/>
              <a:t>範例：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range(1,10,2) </a:t>
            </a:r>
            <a:r>
              <a:rPr lang="en-US" altLang="zh-TW" dirty="0" smtClean="0">
                <a:sym typeface="Wingdings" panose="05000000000000000000" pitchFamily="2" charset="2"/>
              </a:rPr>
              <a:t> 1,3,5,7,9</a:t>
            </a:r>
          </a:p>
          <a:p>
            <a:pPr lvl="1"/>
            <a:r>
              <a:rPr lang="en-US" altLang="zh-TW" dirty="0" smtClean="0"/>
              <a:t>range(2,10,2</a:t>
            </a:r>
            <a:r>
              <a:rPr lang="en-US" altLang="zh-TW" dirty="0"/>
              <a:t>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ym typeface="Wingdings" panose="05000000000000000000" pitchFamily="2" charset="2"/>
              </a:rPr>
              <a:t>2,4,6,8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range(10,2</a:t>
            </a:r>
            <a:r>
              <a:rPr lang="en-US" altLang="zh-TW" dirty="0"/>
              <a:t>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無！ 因為</a:t>
            </a:r>
            <a:r>
              <a:rPr lang="en-US" altLang="zh-TW" dirty="0" smtClean="0">
                <a:sym typeface="Wingdings" panose="05000000000000000000" pitchFamily="2" charset="2"/>
              </a:rPr>
              <a:t>step</a:t>
            </a:r>
            <a:r>
              <a:rPr lang="zh-TW" altLang="en-US" dirty="0" smtClean="0">
                <a:sym typeface="Wingdings" panose="05000000000000000000" pitchFamily="2" charset="2"/>
              </a:rPr>
              <a:t>預設是 </a:t>
            </a:r>
            <a:r>
              <a:rPr lang="en-US" altLang="zh-TW" dirty="0" smtClean="0">
                <a:sym typeface="Wingdings" panose="05000000000000000000" pitchFamily="2" charset="2"/>
              </a:rPr>
              <a:t>1 </a:t>
            </a:r>
            <a:r>
              <a:rPr lang="zh-TW" altLang="en-US" dirty="0" smtClean="0">
                <a:sym typeface="Wingdings" panose="05000000000000000000" pitchFamily="2" charset="2"/>
              </a:rPr>
              <a:t>，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r>
              <a:rPr lang="zh-TW" altLang="en-US" dirty="0" smtClean="0">
                <a:sym typeface="Wingdings" panose="05000000000000000000" pitchFamily="2" charset="2"/>
              </a:rPr>
              <a:t>比</a:t>
            </a:r>
            <a:r>
              <a:rPr lang="en-US" altLang="zh-TW" dirty="0" smtClean="0">
                <a:sym typeface="Wingdings" panose="05000000000000000000" pitchFamily="2" charset="2"/>
              </a:rPr>
              <a:t>2</a:t>
            </a:r>
            <a:r>
              <a:rPr lang="zh-TW" altLang="en-US" dirty="0" smtClean="0">
                <a:sym typeface="Wingdings" panose="05000000000000000000" pitchFamily="2" charset="2"/>
              </a:rPr>
              <a:t>大，不會產生數字。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range(2,10)  2,3,4,5,6,7,8,9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range(10,2,-3)  10,7,4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13" y="2538222"/>
            <a:ext cx="36385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40951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</a:t>
            </a:r>
            <a:r>
              <a:rPr lang="zh-TW" altLang="en-US" dirty="0"/>
              <a:t>輸入完後，依照輸入的整數顯示</a:t>
            </a:r>
            <a:r>
              <a:rPr lang="en-US" altLang="zh-TW" dirty="0"/>
              <a:t>N</a:t>
            </a:r>
            <a:r>
              <a:rPr lang="zh-TW" altLang="en-US" dirty="0" smtClean="0"/>
              <a:t>個＊號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：似乎不用算？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個＊號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4867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8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範例一參考程式碼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6087"/>
            <a:ext cx="5600700" cy="4105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392" y="1930400"/>
            <a:ext cx="1591248" cy="395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</a:t>
            </a:r>
            <a:r>
              <a:rPr lang="zh-TW" altLang="en-US" dirty="0" smtClean="0"/>
              <a:t>～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zh-TW" altLang="en-US" dirty="0"/>
              <a:t>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”1,2,3,…..,N”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/>
              <a:t>”1,2,3,…..,N”</a:t>
            </a:r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1,2,3,4,5,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1863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5063</TotalTime>
  <Words>3063</Words>
  <Application>Microsoft Office PowerPoint</Application>
  <PresentationFormat>寬螢幕</PresentationFormat>
  <Paragraphs>580</Paragraphs>
  <Slides>50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8" baseType="lpstr">
      <vt:lpstr>微軟正黑體</vt:lpstr>
      <vt:lpstr>新細明體</vt:lpstr>
      <vt:lpstr>Arial</vt:lpstr>
      <vt:lpstr>Symbol</vt:lpstr>
      <vt:lpstr>Trebuchet MS</vt:lpstr>
      <vt:lpstr>Wingdings</vt:lpstr>
      <vt:lpstr>Wingdings 3</vt:lpstr>
      <vt:lpstr>多面向</vt:lpstr>
      <vt:lpstr>迴圈大法</vt:lpstr>
      <vt:lpstr>迴圈是甚麼？ </vt:lpstr>
      <vt:lpstr>迴圈地獄第一層 for迴圈----固定(可預測)次數的迴圈</vt:lpstr>
      <vt:lpstr>最基本迴圈 for迴圈+range()</vt:lpstr>
      <vt:lpstr>range(start, stop, step)使用說明1</vt:lpstr>
      <vt:lpstr>range(start, stop, step)使用說明2</vt:lpstr>
      <vt:lpstr>範例一 輸入整數N，程式顯示N個*號</vt:lpstr>
      <vt:lpstr>範例一參考程式碼</vt:lpstr>
      <vt:lpstr>練習一 顯示1～N的數字</vt:lpstr>
      <vt:lpstr>練習一參考程式碼 兩個版本效果一樣喔</vt:lpstr>
      <vt:lpstr>練習二 顯示1+2+3+…+Ｎ的數字</vt:lpstr>
      <vt:lpstr>參考程式碼(兩種版本)</vt:lpstr>
      <vt:lpstr>練習三 顯示1+2+3+…+Ｎ=總和</vt:lpstr>
      <vt:lpstr>參考程式碼</vt:lpstr>
      <vt:lpstr>練習四 計算階乘n!=1x2x2x…xn</vt:lpstr>
      <vt:lpstr>練習五 計算次方</vt:lpstr>
      <vt:lpstr>練習六 找出所有因數</vt:lpstr>
      <vt:lpstr>參考程式碼</vt:lpstr>
      <vt:lpstr>迴圈地獄第二層 雙重迴圈</vt:lpstr>
      <vt:lpstr>進階迴圈 雙重for迴圈</vt:lpstr>
      <vt:lpstr>範例二 星星方陣</vt:lpstr>
      <vt:lpstr>拆解整件事</vt:lpstr>
      <vt:lpstr>範例二參考程式碼</vt:lpstr>
      <vt:lpstr>練習七 星星直角三角形</vt:lpstr>
      <vt:lpstr>思考方式</vt:lpstr>
      <vt:lpstr>練習八 星星反直角三角形</vt:lpstr>
      <vt:lpstr>思考方式</vt:lpstr>
      <vt:lpstr>練習九 星星靠右直角三角形</vt:lpstr>
      <vt:lpstr>思考方式</vt:lpstr>
      <vt:lpstr>練習十 找質數</vt:lpstr>
      <vt:lpstr>練習十參考程式碼</vt:lpstr>
      <vt:lpstr>練習十一 九九乘法表</vt:lpstr>
      <vt:lpstr>For迴圈其實還沒完！！</vt:lpstr>
      <vt:lpstr>迴圈地獄第三層 while與do-while迴圈----不固定次數的迴圈</vt:lpstr>
      <vt:lpstr>While與do-while 用來做不固定次數的迴圈語法。</vt:lpstr>
      <vt:lpstr>迴圈變花樣 while迴圈</vt:lpstr>
      <vt:lpstr>迴圈變花樣 do-while迴圈(Python沒有！參考用)</vt:lpstr>
      <vt:lpstr>範例三 再來一次星星大挑戰！</vt:lpstr>
      <vt:lpstr>範例三參考程式碼</vt:lpstr>
      <vt:lpstr>範例四 終極密碼</vt:lpstr>
      <vt:lpstr>流程圖</vt:lpstr>
      <vt:lpstr>關於變數們… </vt:lpstr>
      <vt:lpstr>範例四參考程式碼</vt:lpstr>
      <vt:lpstr>練習十二 找出所有質因數(質因數分解)</vt:lpstr>
      <vt:lpstr>break與continue</vt:lpstr>
      <vt:lpstr>break中斷，停止</vt:lpstr>
      <vt:lpstr>continue繼續、重來</vt:lpstr>
      <vt:lpstr>for….else…</vt:lpstr>
      <vt:lpstr>for…else…也是個方便的語法糖</vt:lpstr>
      <vt:lpstr>for…else…範例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91</cp:revision>
  <dcterms:created xsi:type="dcterms:W3CDTF">2020-11-15T08:32:50Z</dcterms:created>
  <dcterms:modified xsi:type="dcterms:W3CDTF">2021-12-11T13:47:44Z</dcterms:modified>
</cp:coreProperties>
</file>