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9" r:id="rId3"/>
    <p:sldId id="261" r:id="rId4"/>
    <p:sldId id="315" r:id="rId5"/>
    <p:sldId id="260" r:id="rId6"/>
    <p:sldId id="257" r:id="rId7"/>
    <p:sldId id="258" r:id="rId8"/>
    <p:sldId id="262" r:id="rId9"/>
    <p:sldId id="264" r:id="rId10"/>
    <p:sldId id="265" r:id="rId11"/>
    <p:sldId id="263" r:id="rId12"/>
    <p:sldId id="283" r:id="rId13"/>
    <p:sldId id="267" r:id="rId14"/>
    <p:sldId id="268" r:id="rId15"/>
    <p:sldId id="269" r:id="rId16"/>
    <p:sldId id="271" r:id="rId17"/>
    <p:sldId id="272" r:id="rId18"/>
    <p:sldId id="277" r:id="rId19"/>
    <p:sldId id="273" r:id="rId20"/>
    <p:sldId id="307" r:id="rId21"/>
    <p:sldId id="278" r:id="rId22"/>
    <p:sldId id="279" r:id="rId23"/>
    <p:sldId id="274" r:id="rId24"/>
    <p:sldId id="275" r:id="rId25"/>
    <p:sldId id="276" r:id="rId26"/>
    <p:sldId id="266" r:id="rId27"/>
    <p:sldId id="282" r:id="rId28"/>
    <p:sldId id="280" r:id="rId29"/>
    <p:sldId id="285" r:id="rId30"/>
    <p:sldId id="286" r:id="rId31"/>
    <p:sldId id="305" r:id="rId32"/>
    <p:sldId id="288" r:id="rId33"/>
    <p:sldId id="297" r:id="rId34"/>
    <p:sldId id="298" r:id="rId35"/>
    <p:sldId id="299" r:id="rId36"/>
    <p:sldId id="300" r:id="rId37"/>
    <p:sldId id="301" r:id="rId38"/>
    <p:sldId id="289" r:id="rId39"/>
    <p:sldId id="290" r:id="rId40"/>
    <p:sldId id="308" r:id="rId41"/>
    <p:sldId id="311" r:id="rId42"/>
    <p:sldId id="309" r:id="rId43"/>
    <p:sldId id="312" r:id="rId44"/>
    <p:sldId id="313" r:id="rId45"/>
    <p:sldId id="31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1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56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366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6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0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9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9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4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6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2" descr="upload.wikimedia.org/wikipedia/commons/thumb/f/...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8" y="55853"/>
            <a:ext cx="1271606" cy="37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 userDrawn="1"/>
        </p:nvSpPr>
        <p:spPr>
          <a:xfrm>
            <a:off x="415475" y="6406487"/>
            <a:ext cx="4352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/>
              <a:t>講義</a:t>
            </a:r>
            <a:r>
              <a:rPr lang="zh-TW" altLang="en-US" sz="2000" dirty="0"/>
              <a:t>網址：https://reurl.cc/OkZbM</a:t>
            </a:r>
            <a:r>
              <a:rPr lang="zh-TW" altLang="en-US" sz="2000" dirty="0" smtClean="0"/>
              <a:t>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959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en-US" altLang="zh-TW" dirty="0" smtClean="0"/>
              <a:t>(List)</a:t>
            </a:r>
            <a:r>
              <a:rPr lang="zh-TW" altLang="en-US" dirty="0" smtClean="0"/>
              <a:t>一定要認識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t>110年12月11日星期六</a:t>
            </a:fld>
            <a:endParaRPr lang="zh-TW" altLang="en-US" dirty="0"/>
          </a:p>
        </p:txBody>
      </p:sp>
      <p:pic>
        <p:nvPicPr>
          <p:cNvPr id="4" name="Picture 2" descr="upload.wikimedia.org/wikipedia/commons/thumb/f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6" y="4993541"/>
            <a:ext cx="4743328" cy="140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89120" y="489175"/>
            <a:ext cx="5194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講義</a:t>
            </a:r>
            <a:r>
              <a:rPr lang="zh-TW" altLang="en-US" sz="2400" dirty="0"/>
              <a:t>網址：https://reurl.cc/OkZbM</a:t>
            </a:r>
            <a:r>
              <a:rPr lang="zh-TW" altLang="en-US" sz="2400" dirty="0" smtClean="0"/>
              <a:t>g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92" y="1014701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0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54" y="2160589"/>
            <a:ext cx="67722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串列其他功能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排序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由小到大：串列</a:t>
            </a:r>
            <a:r>
              <a:rPr lang="zh-TW" altLang="en-US" dirty="0"/>
              <a:t>名</a:t>
            </a:r>
            <a:r>
              <a:rPr lang="en-US" altLang="zh-TW" dirty="0" smtClean="0"/>
              <a:t>.sort()</a:t>
            </a:r>
          </a:p>
          <a:p>
            <a:pPr lvl="1"/>
            <a:r>
              <a:rPr lang="zh-TW" altLang="en-US" dirty="0" smtClean="0"/>
              <a:t>由大到小：</a:t>
            </a:r>
            <a:r>
              <a:rPr lang="zh-TW" altLang="en-US" dirty="0"/>
              <a:t>串列名</a:t>
            </a:r>
            <a:r>
              <a:rPr lang="en-US" altLang="zh-TW" dirty="0"/>
              <a:t>.</a:t>
            </a:r>
            <a:r>
              <a:rPr lang="en-US" altLang="zh-TW" dirty="0" smtClean="0"/>
              <a:t>sort(reverse=True)</a:t>
            </a:r>
            <a:endParaRPr lang="en-US" altLang="zh-TW" dirty="0"/>
          </a:p>
          <a:p>
            <a:r>
              <a:rPr lang="zh-TW" altLang="en-US" dirty="0" smtClean="0"/>
              <a:t>計數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統計某元素出現次數</a:t>
            </a:r>
            <a:endParaRPr lang="en-US" altLang="zh-TW" dirty="0" smtClean="0"/>
          </a:p>
          <a:p>
            <a:pPr lvl="1"/>
            <a:r>
              <a:rPr lang="zh-TW" altLang="en-US" dirty="0"/>
              <a:t>次數</a:t>
            </a:r>
            <a:r>
              <a:rPr lang="en-US" altLang="zh-TW" dirty="0"/>
              <a:t>=</a:t>
            </a:r>
            <a:r>
              <a:rPr lang="zh-TW" altLang="en-US" dirty="0"/>
              <a:t>串列名</a:t>
            </a:r>
            <a:r>
              <a:rPr lang="en-US" altLang="zh-TW" dirty="0" smtClean="0"/>
              <a:t>.count(</a:t>
            </a:r>
            <a:r>
              <a:rPr lang="zh-TW" altLang="en-US" dirty="0" smtClean="0"/>
              <a:t>目標元素值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搜尋</a:t>
            </a:r>
            <a:endParaRPr lang="en-US" altLang="zh-TW" dirty="0" smtClean="0"/>
          </a:p>
          <a:p>
            <a:pPr lvl="1"/>
            <a:r>
              <a:rPr lang="zh-TW" altLang="en-US" dirty="0"/>
              <a:t>找出目標值第一次出現在串列</a:t>
            </a:r>
            <a:r>
              <a:rPr lang="zh-TW" altLang="en-US" dirty="0" smtClean="0"/>
              <a:t>的哪個編號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索引值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索引</a:t>
            </a:r>
            <a:r>
              <a:rPr lang="zh-TW" altLang="en-US" dirty="0" smtClean="0"/>
              <a:t>值</a:t>
            </a:r>
            <a:r>
              <a:rPr lang="en-US" altLang="zh-TW" dirty="0" smtClean="0"/>
              <a:t>=</a:t>
            </a:r>
            <a:r>
              <a:rPr lang="zh-TW" altLang="en-US" dirty="0" smtClean="0"/>
              <a:t>串列名</a:t>
            </a:r>
            <a:r>
              <a:rPr lang="en-US" altLang="zh-TW" dirty="0" smtClean="0"/>
              <a:t>.index(</a:t>
            </a:r>
            <a:r>
              <a:rPr lang="zh-TW" altLang="en-US" dirty="0" smtClean="0"/>
              <a:t>目標值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如果目標值不</a:t>
            </a:r>
            <a:r>
              <a:rPr lang="zh-TW" altLang="en-US" dirty="0" smtClean="0"/>
              <a:t>存在，會產生錯誤！建議先用</a:t>
            </a:r>
            <a:r>
              <a:rPr lang="en-US" altLang="zh-TW" dirty="0" smtClean="0"/>
              <a:t>in</a:t>
            </a:r>
            <a:r>
              <a:rPr lang="zh-TW" altLang="en-US" dirty="0" smtClean="0"/>
              <a:t>測試是否有目標值。</a:t>
            </a:r>
            <a:endParaRPr lang="en-US" altLang="zh-TW" dirty="0" smtClean="0"/>
          </a:p>
          <a:p>
            <a:pPr lvl="1"/>
            <a:r>
              <a:rPr lang="en-US" altLang="zh-TW" b="1" u="sng" dirty="0" smtClean="0"/>
              <a:t>If </a:t>
            </a:r>
            <a:r>
              <a:rPr lang="zh-TW" altLang="en-US" b="1" u="sng" dirty="0" smtClean="0"/>
              <a:t>目標值 </a:t>
            </a:r>
            <a:r>
              <a:rPr lang="en-US" altLang="zh-TW" b="1" u="sng" dirty="0" smtClean="0"/>
              <a:t>in </a:t>
            </a:r>
            <a:r>
              <a:rPr lang="zh-TW" altLang="en-US" b="1" u="sng" dirty="0" smtClean="0"/>
              <a:t>串列名：</a:t>
            </a:r>
            <a:r>
              <a:rPr lang="zh-TW" altLang="en-US" dirty="0"/>
              <a:t>索引值</a:t>
            </a:r>
            <a:r>
              <a:rPr lang="en-US" altLang="zh-TW" dirty="0"/>
              <a:t>=</a:t>
            </a:r>
            <a:r>
              <a:rPr lang="zh-TW" altLang="en-US" dirty="0"/>
              <a:t>串列名</a:t>
            </a:r>
            <a:r>
              <a:rPr lang="en-US" altLang="zh-TW" dirty="0"/>
              <a:t>.index(</a:t>
            </a:r>
            <a:r>
              <a:rPr lang="zh-TW" altLang="en-US" dirty="0"/>
              <a:t>目標值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8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最大值： </a:t>
            </a:r>
            <a:r>
              <a:rPr lang="en-US" altLang="zh-TW" dirty="0" smtClean="0"/>
              <a:t>max(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最小值</a:t>
            </a:r>
            <a:r>
              <a:rPr lang="zh-TW" altLang="en-US" dirty="0"/>
              <a:t>： </a:t>
            </a:r>
            <a:r>
              <a:rPr lang="en-US" altLang="zh-TW" dirty="0" smtClean="0"/>
              <a:t>min(</a:t>
            </a:r>
            <a:r>
              <a:rPr lang="en-US" altLang="zh-TW" dirty="0" err="1" smtClean="0"/>
              <a:t>myList</a:t>
            </a:r>
            <a:r>
              <a:rPr lang="en-US" altLang="zh-TW" dirty="0"/>
              <a:t>)</a:t>
            </a:r>
            <a:endParaRPr lang="zh-TW" altLang="en-US" dirty="0"/>
          </a:p>
          <a:p>
            <a:r>
              <a:rPr lang="zh-TW" altLang="en-US" dirty="0"/>
              <a:t>串列元素個數</a:t>
            </a:r>
            <a:r>
              <a:rPr lang="zh-TW" altLang="en-US" dirty="0" smtClean="0"/>
              <a:t>：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串列總和：</a:t>
            </a:r>
            <a:r>
              <a:rPr lang="en-US" altLang="zh-TW" dirty="0"/>
              <a:t>sum(</a:t>
            </a:r>
            <a:r>
              <a:rPr lang="en-US" altLang="zh-TW" dirty="0" err="1"/>
              <a:t>myList</a:t>
            </a:r>
            <a:r>
              <a:rPr lang="en-US" altLang="zh-TW" dirty="0" smtClean="0"/>
              <a:t>)   </a:t>
            </a:r>
            <a:r>
              <a:rPr lang="en-US" altLang="zh-TW" dirty="0" smtClean="0">
                <a:sym typeface="Wingdings" panose="05000000000000000000" pitchFamily="2" charset="2"/>
              </a:rPr>
              <a:t> </a:t>
            </a:r>
            <a:r>
              <a:rPr lang="zh-TW" altLang="en-US" dirty="0" smtClean="0">
                <a:sym typeface="Wingdings" panose="05000000000000000000" pitchFamily="2" charset="2"/>
              </a:rPr>
              <a:t>僅用在數值內容</a:t>
            </a:r>
            <a:endParaRPr lang="zh-TW" altLang="en-US" dirty="0"/>
          </a:p>
          <a:p>
            <a:r>
              <a:rPr lang="zh-TW" altLang="en-US" dirty="0" smtClean="0"/>
              <a:t>串列內容複製： 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 * 2  </a:t>
            </a:r>
            <a:r>
              <a:rPr lang="en-US" altLang="zh-TW" dirty="0" smtClean="0">
                <a:sym typeface="Wingdings" panose="05000000000000000000" pitchFamily="2" charset="2"/>
              </a:rPr>
              <a:t> </a:t>
            </a:r>
            <a:r>
              <a:rPr lang="zh-TW" altLang="en-US" dirty="0" smtClean="0">
                <a:sym typeface="Wingdings" panose="05000000000000000000" pitchFamily="2" charset="2"/>
              </a:rPr>
              <a:t>串列內容重複兩次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刪除串列內容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前面有提到</a:t>
            </a:r>
            <a:r>
              <a:rPr lang="en-US" altLang="zh-TW" dirty="0" smtClean="0">
                <a:sym typeface="Wingdings" panose="05000000000000000000" pitchFamily="2" charset="2"/>
              </a:rPr>
              <a:t>pop()</a:t>
            </a:r>
            <a:r>
              <a:rPr lang="zh-TW" altLang="en-US" dirty="0" smtClean="0">
                <a:sym typeface="Wingdings" panose="05000000000000000000" pitchFamily="2" charset="2"/>
              </a:rPr>
              <a:t>跟</a:t>
            </a:r>
            <a:r>
              <a:rPr lang="en-US" altLang="zh-TW" dirty="0" smtClean="0">
                <a:sym typeface="Wingdings" panose="05000000000000000000" pitchFamily="2" charset="2"/>
              </a:rPr>
              <a:t>remove())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del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en-US" altLang="zh-TW" dirty="0" smtClean="0">
                <a:sym typeface="Wingdings" panose="05000000000000000000" pitchFamily="2" charset="2"/>
              </a:rPr>
              <a:t>[3]   </a:t>
            </a:r>
            <a:r>
              <a:rPr lang="zh-TW" altLang="en-US" dirty="0" smtClean="0">
                <a:sym typeface="Wingdings" panose="05000000000000000000" pitchFamily="2" charset="2"/>
              </a:rPr>
              <a:t>刪除索引值為</a:t>
            </a:r>
            <a:r>
              <a:rPr lang="en-US" altLang="zh-TW" dirty="0" smtClean="0">
                <a:sym typeface="Wingdings" panose="05000000000000000000" pitchFamily="2" charset="2"/>
              </a:rPr>
              <a:t>3</a:t>
            </a:r>
            <a:r>
              <a:rPr lang="zh-TW" altLang="en-US" dirty="0" smtClean="0">
                <a:sym typeface="Wingdings" panose="05000000000000000000" pitchFamily="2" charset="2"/>
              </a:rPr>
              <a:t>的串列元素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del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en-US" altLang="zh-TW" dirty="0" smtClean="0">
                <a:sym typeface="Wingdings" panose="05000000000000000000" pitchFamily="2" charset="2"/>
              </a:rPr>
              <a:t>[ start : end ]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zh-TW" altLang="en-US" dirty="0">
                <a:sym typeface="Wingdings" panose="05000000000000000000" pitchFamily="2" charset="2"/>
              </a:rPr>
              <a:t>刪除</a:t>
            </a:r>
            <a:r>
              <a:rPr lang="zh-TW" altLang="en-US" dirty="0" smtClean="0">
                <a:sym typeface="Wingdings" panose="05000000000000000000" pitchFamily="2" charset="2"/>
              </a:rPr>
              <a:t>索引</a:t>
            </a:r>
            <a:r>
              <a:rPr lang="zh-TW" altLang="en-US" dirty="0">
                <a:sym typeface="Wingdings" panose="05000000000000000000" pitchFamily="2" charset="2"/>
              </a:rPr>
              <a:t>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end-1</a:t>
            </a:r>
            <a:r>
              <a:rPr lang="zh-TW" altLang="en-US" dirty="0">
                <a:sym typeface="Wingdings" panose="05000000000000000000" pitchFamily="2" charset="2"/>
              </a:rPr>
              <a:t>的串列</a:t>
            </a:r>
            <a:r>
              <a:rPr lang="zh-TW" altLang="en-US" dirty="0" smtClean="0">
                <a:sym typeface="Wingdings" panose="05000000000000000000" pitchFamily="2" charset="2"/>
              </a:rPr>
              <a:t>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123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計算五個數的總和、平均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7059932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個學生成績，然後再次顯示出來，並算出總合、平均。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數相加等於多少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內建函式：</a:t>
            </a:r>
            <a:r>
              <a:rPr lang="en-US" altLang="zh-TW" dirty="0" smtClean="0"/>
              <a:t>sum(</a:t>
            </a:r>
            <a:r>
              <a:rPr lang="zh-TW" altLang="en-US" dirty="0" smtClean="0"/>
              <a:t>串列名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總和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=457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平均</a:t>
              </a:r>
              <a:r>
                <a:rPr lang="en-US" altLang="zh-TW" dirty="0">
                  <a:solidFill>
                    <a:schemeClr val="tx1"/>
                  </a:solidFill>
                </a:rPr>
                <a:t>=91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475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0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792" y="1680972"/>
            <a:ext cx="6124575" cy="46482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超簡單，用內建函式即可。</a:t>
            </a:r>
            <a:endParaRPr lang="en-US" altLang="zh-TW" dirty="0" smtClean="0"/>
          </a:p>
          <a:p>
            <a:r>
              <a:rPr lang="zh-TW" altLang="en-US" dirty="0"/>
              <a:t>其他語言要跑迴</a:t>
            </a:r>
            <a:r>
              <a:rPr lang="zh-TW" altLang="en-US" dirty="0" smtClean="0"/>
              <a:t>圈自己算。</a:t>
            </a:r>
            <a:endParaRPr lang="en-US" altLang="zh-TW" dirty="0" smtClean="0"/>
          </a:p>
          <a:p>
            <a:pPr lvl="1"/>
            <a:r>
              <a:rPr lang="zh-TW" altLang="en-US" dirty="0"/>
              <a:t>以後我們</a:t>
            </a:r>
            <a:r>
              <a:rPr lang="zh-TW" altLang="en-US" dirty="0" smtClean="0"/>
              <a:t>會再試看看</a:t>
            </a:r>
            <a:r>
              <a:rPr lang="zh-TW" altLang="en-US" dirty="0"/>
              <a:t>自己算，有益於程式思考。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範例二參考</a:t>
            </a:r>
            <a:r>
              <a:rPr lang="zh-TW" altLang="en-US" dirty="0"/>
              <a:t>程式碼</a:t>
            </a:r>
          </a:p>
        </p:txBody>
      </p:sp>
      <p:sp>
        <p:nvSpPr>
          <p:cNvPr id="6" name="矩形 5"/>
          <p:cNvSpPr/>
          <p:nvPr/>
        </p:nvSpPr>
        <p:spPr>
          <a:xfrm>
            <a:off x="6546291" y="4926376"/>
            <a:ext cx="2122221" cy="386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44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找最大值最小值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數字，</a:t>
            </a:r>
            <a:r>
              <a:rPr lang="zh-TW" altLang="en-US" dirty="0" smtClean="0"/>
              <a:t>然後顯示其中的最大值與最小值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如何從陣列中找出最大最小值</a:t>
            </a:r>
            <a:endParaRPr lang="en-US" altLang="zh-TW" dirty="0" smtClean="0"/>
          </a:p>
          <a:p>
            <a:pPr lvl="2"/>
            <a:r>
              <a:rPr lang="zh-TW" altLang="en-US" dirty="0"/>
              <a:t>內建函式</a:t>
            </a:r>
            <a:r>
              <a:rPr lang="zh-TW" altLang="en-US" dirty="0" smtClean="0"/>
              <a:t>：</a:t>
            </a:r>
            <a:r>
              <a:rPr lang="en-US" altLang="zh-TW" dirty="0" smtClean="0"/>
              <a:t>max(</a:t>
            </a:r>
            <a:r>
              <a:rPr lang="zh-TW" altLang="en-US" dirty="0"/>
              <a:t>串列名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min(</a:t>
            </a:r>
            <a:r>
              <a:rPr lang="zh-TW" altLang="en-US" dirty="0"/>
              <a:t>串列名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顯示最大最小值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598664" y="3108960"/>
            <a:ext cx="4358247" cy="358444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</a:p>
            <a:p>
              <a:r>
                <a:rPr lang="en-US" altLang="zh-TW" dirty="0" smtClean="0">
                  <a:solidFill>
                    <a:srgbClr val="0070C0"/>
                  </a:solidFill>
                </a:rPr>
                <a:t>=======================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最大值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=100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最小值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=70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67203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48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510" y="1716976"/>
            <a:ext cx="6010275" cy="44481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</a:t>
            </a:r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超簡單，用內建函式即可。</a:t>
            </a:r>
            <a:endParaRPr lang="en-US" altLang="zh-TW" dirty="0"/>
          </a:p>
          <a:p>
            <a:r>
              <a:rPr lang="zh-TW" altLang="en-US" dirty="0"/>
              <a:t>其他語言要跑迴圈</a:t>
            </a:r>
            <a:r>
              <a:rPr lang="zh-TW" altLang="en-US" dirty="0" smtClean="0"/>
              <a:t>自己找。</a:t>
            </a:r>
            <a:endParaRPr lang="en-US" altLang="zh-TW" dirty="0"/>
          </a:p>
          <a:p>
            <a:pPr lvl="1"/>
            <a:r>
              <a:rPr lang="zh-TW" altLang="en-US" dirty="0"/>
              <a:t>以後我們會再試看看</a:t>
            </a:r>
            <a:r>
              <a:rPr lang="zh-TW" altLang="en-US" dirty="0" smtClean="0"/>
              <a:t>自己找，有益於程式思考。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28932" y="4735099"/>
            <a:ext cx="2425959" cy="606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5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zh-TW" altLang="en-US" dirty="0" smtClean="0"/>
              <a:t>整數求</a:t>
            </a:r>
            <a:r>
              <a:rPr lang="zh-TW" altLang="en-US" dirty="0"/>
              <a:t>各</a:t>
            </a:r>
            <a:r>
              <a:rPr lang="zh-TW" altLang="en-US" dirty="0" smtClean="0"/>
              <a:t>個位數之倒序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輸入一個整數如</a:t>
            </a:r>
            <a:r>
              <a:rPr lang="en-US" altLang="zh-TW" dirty="0" smtClean="0"/>
              <a:t>2345</a:t>
            </a:r>
            <a:r>
              <a:rPr lang="zh-TW" altLang="en-US" dirty="0" smtClean="0"/>
              <a:t>，然後輸出他的倒序</a:t>
            </a:r>
            <a:r>
              <a:rPr lang="en-US" altLang="zh-TW" dirty="0" smtClean="0"/>
              <a:t>5432</a:t>
            </a:r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如何找出並存放各個位數</a:t>
            </a:r>
            <a:r>
              <a:rPr lang="en-US" altLang="zh-TW" dirty="0" smtClean="0"/>
              <a:t>(hint: //,%)</a:t>
            </a:r>
          </a:p>
          <a:p>
            <a:pPr lvl="2"/>
            <a:r>
              <a:rPr lang="en-US" altLang="zh-TW" dirty="0" smtClean="0"/>
              <a:t>//:</a:t>
            </a:r>
            <a:r>
              <a:rPr lang="zh-TW" altLang="en-US" dirty="0" smtClean="0"/>
              <a:t>整數除法，會得到商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%:</a:t>
            </a:r>
            <a:r>
              <a:rPr lang="zh-TW" altLang="en-US" dirty="0" smtClean="0"/>
              <a:t>整數除法取得餘數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：倒序輸出各個位數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while</a:t>
            </a:r>
            <a:r>
              <a:rPr lang="zh-TW" altLang="en-US" dirty="0" smtClean="0"/>
              <a:t>迴圈要用一下了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[0,1,]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237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[7,3,2,]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N=2020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[0,2,0,2,]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2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如何取出各個位數的數字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利用除法取得餘數：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234 %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4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234 // 10 23</a:t>
            </a: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再一次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23 %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3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23 // 10 2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再一次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/>
              <a:t>2 % 10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sz="2800" b="1" u="sng" dirty="0" smtClean="0">
                <a:sym typeface="Wingdings" panose="05000000000000000000" pitchFamily="2" charset="2"/>
              </a:rPr>
              <a:t>2</a:t>
            </a:r>
            <a:endParaRPr lang="en-US" altLang="zh-TW" b="1" u="sng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2 // 10  0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792836" y="1930400"/>
            <a:ext cx="1772816" cy="1147665"/>
            <a:chOff x="5075853" y="2094722"/>
            <a:chExt cx="1772816" cy="1147665"/>
          </a:xfrm>
        </p:grpSpPr>
        <p:cxnSp>
          <p:nvCxnSpPr>
            <p:cNvPr id="6" name="直線接點 5"/>
            <p:cNvCxnSpPr/>
            <p:nvPr/>
          </p:nvCxnSpPr>
          <p:spPr>
            <a:xfrm>
              <a:off x="5551714" y="2668555"/>
              <a:ext cx="12969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5075853" y="2094722"/>
              <a:ext cx="475861" cy="1147665"/>
            </a:xfrm>
            <a:prstGeom prst="arc">
              <a:avLst>
                <a:gd name="adj1" fmla="val 82124"/>
                <a:gd name="adj2" fmla="val 521240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68697" y="2504232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234</a:t>
            </a:r>
            <a:endParaRPr lang="zh-TW" altLang="en-US" sz="2800" spc="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86468" y="2498859"/>
            <a:ext cx="726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10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560345" y="1975639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23</a:t>
            </a:r>
            <a:endParaRPr lang="zh-TW" altLang="en-US" sz="2800" spc="6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68695" y="2879722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20</a:t>
            </a:r>
            <a:endParaRPr lang="zh-TW" altLang="en-US" sz="2800" spc="600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268695" y="3364982"/>
            <a:ext cx="1296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533193" y="3390290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34</a:t>
            </a:r>
            <a:endParaRPr lang="zh-TW" altLang="en-US" sz="2800" spc="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533192" y="3740472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30</a:t>
            </a:r>
            <a:endParaRPr lang="zh-TW" altLang="en-US" sz="2800" spc="6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8313322" y="4263692"/>
            <a:ext cx="12969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795285" y="426369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600" dirty="0" smtClean="0"/>
              <a:t>4</a:t>
            </a:r>
            <a:endParaRPr lang="zh-TW" altLang="en-US" sz="2800" spc="600" dirty="0"/>
          </a:p>
        </p:txBody>
      </p:sp>
      <p:sp>
        <p:nvSpPr>
          <p:cNvPr id="19" name="矩形 18"/>
          <p:cNvSpPr/>
          <p:nvPr/>
        </p:nvSpPr>
        <p:spPr>
          <a:xfrm>
            <a:off x="8514531" y="1887703"/>
            <a:ext cx="711255" cy="573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671249" y="4299362"/>
            <a:ext cx="565431" cy="4935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0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809" y="2160589"/>
            <a:ext cx="2320056" cy="10248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796796"/>
            <a:ext cx="49815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陣列基本說明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(Python</a:t>
            </a:r>
            <a:r>
              <a:rPr lang="zh-TW" altLang="en-US" dirty="0"/>
              <a:t>是</a:t>
            </a:r>
            <a:r>
              <a:rPr lang="zh-TW" altLang="en-US" dirty="0" smtClean="0"/>
              <a:t>串列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23466" cy="3880773"/>
          </a:xfrm>
        </p:spPr>
        <p:txBody>
          <a:bodyPr/>
          <a:lstStyle/>
          <a:p>
            <a:r>
              <a:rPr lang="zh-TW" altLang="zh-TW" dirty="0" smtClean="0"/>
              <a:t>陣列</a:t>
            </a:r>
            <a:r>
              <a:rPr lang="en-US" altLang="zh-TW" dirty="0" smtClean="0"/>
              <a:t>(Array)</a:t>
            </a:r>
            <a:r>
              <a:rPr lang="zh-TW" altLang="zh-TW" dirty="0" smtClean="0"/>
              <a:t>是</a:t>
            </a:r>
            <a:r>
              <a:rPr lang="zh-TW" altLang="zh-TW" dirty="0"/>
              <a:t>一種非常重要的</a:t>
            </a:r>
            <a:r>
              <a:rPr lang="zh-TW" altLang="zh-TW" b="1" dirty="0">
                <a:solidFill>
                  <a:srgbClr val="C00000"/>
                </a:solidFill>
              </a:rPr>
              <a:t>資料結構</a:t>
            </a:r>
            <a:r>
              <a:rPr lang="zh-TW" altLang="zh-TW" dirty="0"/>
              <a:t>，幾乎各種高階程式語言都提供了陣列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陣列是一種儲存大量</a:t>
            </a:r>
            <a:r>
              <a:rPr lang="zh-TW" altLang="en-US" b="1" dirty="0">
                <a:solidFill>
                  <a:srgbClr val="C00000"/>
                </a:solidFill>
              </a:rPr>
              <a:t>同性質資料</a:t>
            </a:r>
            <a:r>
              <a:rPr lang="zh-TW" altLang="en-US" dirty="0"/>
              <a:t>的良好方式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Python</a:t>
            </a:r>
            <a:r>
              <a:rPr lang="zh-TW" altLang="en-US" dirty="0"/>
              <a:t>中不叫陣列</a:t>
            </a:r>
            <a:r>
              <a:rPr lang="zh-TW" altLang="en-US" dirty="0" smtClean="0"/>
              <a:t>，而是更強大的</a:t>
            </a:r>
            <a:r>
              <a:rPr lang="zh-TW" altLang="en-US" sz="4000" b="1" dirty="0" smtClean="0">
                <a:solidFill>
                  <a:srgbClr val="FF0000"/>
                </a:solidFill>
              </a:rPr>
              <a:t>串列！</a:t>
            </a:r>
            <a:endParaRPr lang="en-US" altLang="zh-TW" sz="4000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串列</a:t>
            </a:r>
            <a:r>
              <a:rPr lang="zh-TW" altLang="en-US" dirty="0"/>
              <a:t>相當於其他語言的</a:t>
            </a:r>
            <a:r>
              <a:rPr lang="zh-TW" altLang="en-US" b="1" dirty="0">
                <a:solidFill>
                  <a:srgbClr val="FF0000"/>
                </a:solidFill>
              </a:rPr>
              <a:t>陣列加強版</a:t>
            </a:r>
            <a:r>
              <a:rPr lang="zh-TW" altLang="en-US" dirty="0"/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8163380" y="1516925"/>
          <a:ext cx="896632" cy="523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6632">
                  <a:extLst>
                    <a:ext uri="{9D8B030D-6E8A-4147-A177-3AD203B41FA5}">
                      <a16:colId xmlns:a16="http://schemas.microsoft.com/office/drawing/2014/main" val="171858082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en-US" altLang="zh-TW" sz="1100" b="1" dirty="0" smtClean="0"/>
                    </a:p>
                    <a:p>
                      <a:pPr algn="ctr"/>
                      <a:r>
                        <a:rPr lang="zh-TW" altLang="en-US" sz="1100" b="1" dirty="0" smtClean="0"/>
                        <a:t>．</a:t>
                      </a:r>
                      <a:endParaRPr lang="zh-TW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8387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202012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9027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315529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8088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97211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J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944756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a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633073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97084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k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5499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\0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40438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20782"/>
                  </a:ext>
                </a:extLst>
              </a:tr>
              <a:tr h="225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13531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en-US" altLang="zh-TW" sz="1600" b="1" dirty="0" smtClean="0"/>
                    </a:p>
                    <a:p>
                      <a:pPr algn="ctr"/>
                      <a:r>
                        <a:rPr lang="zh-TW" altLang="en-US" sz="1600" b="1" dirty="0" smtClean="0"/>
                        <a:t>．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65404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060010" y="359402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Name[0]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60010" y="3938921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Name[1]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9060010" y="425615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Name[2]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060010" y="458804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Name[3]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9060010" y="493116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Name[4]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9060010" y="525764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Name[5]</a:t>
            </a:r>
            <a:endParaRPr lang="zh-TW" altLang="en-US" sz="1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411248" y="35685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202012</a:t>
            </a:r>
            <a:endParaRPr lang="zh-TW" altLang="en-US" sz="1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411248" y="393414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202013</a:t>
            </a:r>
            <a:endParaRPr lang="zh-TW" altLang="en-US" sz="1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11249" y="425854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202014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411249" y="458334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202015</a:t>
            </a:r>
            <a:endParaRPr lang="zh-TW" altLang="en-US" sz="1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411250" y="489582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202016</a:t>
            </a:r>
            <a:endParaRPr lang="zh-TW" altLang="en-US" sz="1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411251" y="5227459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202017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411248" y="3257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</a:t>
            </a:r>
            <a:r>
              <a:rPr lang="en-US" altLang="zh-TW" sz="1400" dirty="0"/>
              <a:t>1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411251" y="555767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202018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016020" y="1045800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記憶體</a:t>
            </a:r>
            <a:r>
              <a:rPr lang="en-US" altLang="zh-TW" sz="1400" dirty="0" smtClean="0"/>
              <a:t>(RAM)</a:t>
            </a:r>
            <a:endParaRPr lang="zh-TW" altLang="en-US" sz="1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97427" y="14114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000000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97427" y="6218096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FFFFFF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378161" y="2239587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20200E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060009" y="225758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Name[]</a:t>
            </a:r>
            <a:endParaRPr lang="zh-TW" altLang="en-US" sz="1400" dirty="0"/>
          </a:p>
        </p:txBody>
      </p:sp>
      <p:sp>
        <p:nvSpPr>
          <p:cNvPr id="24" name="右大括弧 23"/>
          <p:cNvSpPr/>
          <p:nvPr/>
        </p:nvSpPr>
        <p:spPr>
          <a:xfrm>
            <a:off x="9821022" y="3594021"/>
            <a:ext cx="271240" cy="194121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092262" y="4432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陣列實體</a:t>
            </a:r>
            <a:endParaRPr lang="zh-TW" altLang="en-US" sz="14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905576" y="4673309"/>
            <a:ext cx="5468051" cy="1544787"/>
            <a:chOff x="905576" y="4673309"/>
            <a:chExt cx="5468051" cy="1544787"/>
          </a:xfrm>
        </p:grpSpPr>
        <p:sp>
          <p:nvSpPr>
            <p:cNvPr id="26" name="矩形 25"/>
            <p:cNvSpPr/>
            <p:nvPr/>
          </p:nvSpPr>
          <p:spPr>
            <a:xfrm>
              <a:off x="905576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Item[0]</a:t>
              </a:r>
              <a:endParaRPr lang="zh-TW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466152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Item[1]</a:t>
              </a:r>
              <a:endParaRPr lang="zh-TW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88436" y="4673309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Item[2]</a:t>
              </a:r>
              <a:endParaRPr lang="zh-TW" altLang="en-US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944869" y="5570818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Item[3]</a:t>
              </a:r>
              <a:endParaRPr lang="zh-TW" altLang="en-US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22651" y="5570818"/>
              <a:ext cx="950976" cy="43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Item[4]</a:t>
              </a:r>
              <a:endParaRPr lang="zh-TW" altLang="en-US" dirty="0"/>
            </a:p>
          </p:txBody>
        </p:sp>
        <p:cxnSp>
          <p:nvCxnSpPr>
            <p:cNvPr id="32" name="直線單箭頭接點 31"/>
            <p:cNvCxnSpPr>
              <a:stCxn id="26" idx="3"/>
              <a:endCxn id="27" idx="1"/>
            </p:cNvCxnSpPr>
            <p:nvPr/>
          </p:nvCxnSpPr>
          <p:spPr>
            <a:xfrm>
              <a:off x="1856552" y="4891126"/>
              <a:ext cx="609600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27" idx="3"/>
              <a:endCxn id="28" idx="1"/>
            </p:cNvCxnSpPr>
            <p:nvPr/>
          </p:nvCxnSpPr>
          <p:spPr>
            <a:xfrm>
              <a:off x="3417128" y="4891126"/>
              <a:ext cx="57130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>
              <a:stCxn id="29" idx="3"/>
              <a:endCxn id="30" idx="1"/>
            </p:cNvCxnSpPr>
            <p:nvPr/>
          </p:nvCxnSpPr>
          <p:spPr>
            <a:xfrm>
              <a:off x="4895845" y="5788635"/>
              <a:ext cx="526806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弧形接點 39"/>
            <p:cNvCxnSpPr>
              <a:stCxn id="28" idx="3"/>
              <a:endCxn id="29" idx="1"/>
            </p:cNvCxnSpPr>
            <p:nvPr/>
          </p:nvCxnSpPr>
          <p:spPr>
            <a:xfrm flipH="1">
              <a:off x="3944869" y="4891126"/>
              <a:ext cx="994543" cy="897509"/>
            </a:xfrm>
            <a:prstGeom prst="curvedConnector5">
              <a:avLst>
                <a:gd name="adj1" fmla="val -22985"/>
                <a:gd name="adj2" fmla="val 50000"/>
                <a:gd name="adj3" fmla="val 122985"/>
              </a:avLst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圓角矩形圖說文字 45"/>
            <p:cNvSpPr/>
            <p:nvPr/>
          </p:nvSpPr>
          <p:spPr>
            <a:xfrm>
              <a:off x="905577" y="5865448"/>
              <a:ext cx="1645599" cy="352648"/>
            </a:xfrm>
            <a:prstGeom prst="wedgeRoundRectCallout">
              <a:avLst>
                <a:gd name="adj1" fmla="val 28579"/>
                <a:gd name="adj2" fmla="val -318931"/>
                <a:gd name="adj3" fmla="val 16667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rgbClr val="FF0000"/>
                  </a:solidFill>
                </a:rPr>
                <a:t>在</a:t>
              </a:r>
              <a:r>
                <a:rPr lang="en-US" altLang="zh-TW" sz="1400" dirty="0" smtClean="0">
                  <a:solidFill>
                    <a:srgbClr val="FF0000"/>
                  </a:solidFill>
                </a:rPr>
                <a:t>C</a:t>
              </a:r>
              <a:r>
                <a:rPr lang="zh-TW" altLang="en-US" sz="1400" dirty="0" smtClean="0">
                  <a:solidFill>
                    <a:srgbClr val="FF0000"/>
                  </a:solidFill>
                </a:rPr>
                <a:t>語言中叫指標</a:t>
              </a:r>
              <a:endParaRPr lang="zh-TW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5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？地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得到第二位數。餘數</a:t>
            </a:r>
            <a:r>
              <a:rPr lang="en-US" altLang="zh-TW" dirty="0" smtClean="0"/>
              <a:t>5</a:t>
            </a:r>
            <a:r>
              <a:rPr lang="zh-TW" altLang="en-US" dirty="0" smtClean="0"/>
              <a:t>留</a:t>
            </a:r>
            <a:r>
              <a:rPr lang="zh-TW" altLang="en-US" dirty="0"/>
              <a:t>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</a:t>
            </a:r>
            <a:r>
              <a:rPr lang="zh-TW" altLang="en-US" dirty="0" smtClean="0"/>
              <a:t>位小數都存放在</a:t>
            </a:r>
            <a:r>
              <a:rPr lang="zh-TW" altLang="en-US" dirty="0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挑戰題：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758450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2681488" y="169611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challenge_01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2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zh-TW" altLang="en-US" dirty="0"/>
              <a:t>生成</a:t>
            </a:r>
            <a:r>
              <a:rPr lang="zh-TW" altLang="en-US" dirty="0" smtClean="0"/>
              <a:t>式</a:t>
            </a:r>
            <a:r>
              <a:rPr lang="en-US" altLang="zh-TW" dirty="0" smtClean="0"/>
              <a:t>(1/2)</a:t>
            </a:r>
            <a:br>
              <a:rPr lang="en-US" altLang="zh-TW" dirty="0" smtClean="0"/>
            </a:br>
            <a:r>
              <a:rPr lang="en-US" altLang="zh-TW" dirty="0" smtClean="0"/>
              <a:t>list 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透過迭代方式產生資料的方法。也就是說，可以</a:t>
            </a:r>
            <a:r>
              <a:rPr lang="zh-TW" altLang="en-US" dirty="0"/>
              <a:t>用來產生串列</a:t>
            </a:r>
            <a:r>
              <a:rPr lang="zh-TW" altLang="en-US" dirty="0" smtClean="0"/>
              <a:t>內容。</a:t>
            </a:r>
            <a:endParaRPr lang="en-US" altLang="zh-TW" dirty="0" smtClean="0"/>
          </a:p>
          <a:p>
            <a:r>
              <a:rPr lang="zh-TW" altLang="en-US" dirty="0"/>
              <a:t>適合串列</a:t>
            </a:r>
            <a:r>
              <a:rPr lang="zh-TW" altLang="en-US" b="1" dirty="0">
                <a:solidFill>
                  <a:srgbClr val="FF0000"/>
                </a:solidFill>
              </a:rPr>
              <a:t>內容初始化</a:t>
            </a:r>
            <a:r>
              <a:rPr lang="zh-TW" altLang="en-US" dirty="0" smtClean="0"/>
              <a:t>。且初始化的部分可以透過</a:t>
            </a:r>
            <a:r>
              <a:rPr lang="zh-TW" altLang="en-US" b="1" dirty="0" smtClean="0">
                <a:solidFill>
                  <a:srgbClr val="FF0000"/>
                </a:solidFill>
              </a:rPr>
              <a:t>運算式</a:t>
            </a:r>
            <a:r>
              <a:rPr lang="zh-TW" altLang="en-US" dirty="0" smtClean="0"/>
              <a:t>與</a:t>
            </a:r>
            <a:r>
              <a:rPr lang="zh-TW" altLang="en-US" b="1" dirty="0" smtClean="0">
                <a:solidFill>
                  <a:srgbClr val="FF0000"/>
                </a:solidFill>
              </a:rPr>
              <a:t>條件式</a:t>
            </a:r>
            <a:r>
              <a:rPr lang="zh-TW" altLang="en-US" dirty="0" smtClean="0"/>
              <a:t>做出特殊安排。</a:t>
            </a:r>
            <a:endParaRPr lang="en-US" altLang="zh-TW" dirty="0" smtClean="0"/>
          </a:p>
          <a:p>
            <a:r>
              <a:rPr lang="zh-TW" altLang="en-US" dirty="0"/>
              <a:t>語法</a:t>
            </a:r>
            <a:r>
              <a:rPr lang="zh-TW" altLang="en-US" dirty="0" smtClean="0"/>
              <a:t>：新串列名稱</a:t>
            </a:r>
            <a:r>
              <a:rPr lang="en-US" altLang="zh-TW" dirty="0" smtClean="0"/>
              <a:t>=[</a:t>
            </a:r>
            <a:r>
              <a:rPr lang="zh-TW" altLang="en-US" b="1" dirty="0" smtClean="0">
                <a:solidFill>
                  <a:srgbClr val="FF0000"/>
                </a:solidFill>
              </a:rPr>
              <a:t>運算式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for 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項目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zh-TW" altLang="en-US" b="1" dirty="0" smtClean="0">
                <a:solidFill>
                  <a:srgbClr val="0070C0"/>
                </a:solidFill>
              </a:rPr>
              <a:t>可迭代物件 </a:t>
            </a:r>
            <a:r>
              <a:rPr lang="en-US" altLang="zh-TW" dirty="0" smtClean="0">
                <a:solidFill>
                  <a:schemeClr val="tx1"/>
                </a:solidFill>
              </a:rPr>
              <a:t>if </a:t>
            </a:r>
            <a:r>
              <a:rPr lang="zh-TW" altLang="en-US" b="1" dirty="0" smtClean="0">
                <a:solidFill>
                  <a:srgbClr val="FF0000"/>
                </a:solidFill>
              </a:rPr>
              <a:t>條件式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基本款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=[ n  for  n  in range(5)]  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zh-TW" altLang="en-US" dirty="0" smtClean="0">
                <a:sym typeface="Wingdings" panose="05000000000000000000" pitchFamily="2" charset="2"/>
              </a:rPr>
              <a:t>結果 </a:t>
            </a:r>
            <a:r>
              <a:rPr lang="en-US" altLang="zh-TW" dirty="0" err="1" smtClean="0">
                <a:sym typeface="Wingdings" panose="05000000000000000000" pitchFamily="2" charset="2"/>
              </a:rPr>
              <a:t>myList</a:t>
            </a:r>
            <a:r>
              <a:rPr lang="zh-TW" altLang="en-US" dirty="0" smtClean="0">
                <a:sym typeface="Wingdings" panose="05000000000000000000" pitchFamily="2" charset="2"/>
              </a:rPr>
              <a:t>的內容是 </a:t>
            </a:r>
            <a:r>
              <a:rPr lang="en-US" altLang="zh-TW" dirty="0" smtClean="0">
                <a:sym typeface="Wingdings" panose="05000000000000000000" pitchFamily="2" charset="2"/>
              </a:rPr>
              <a:t>[0,1,2,3,4,]</a:t>
            </a: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</a:t>
            </a:r>
            <a:r>
              <a:rPr lang="en-US" altLang="zh-TW" dirty="0" smtClean="0"/>
              <a:t>0  for  n  </a:t>
            </a:r>
            <a:r>
              <a:rPr lang="en-US" altLang="zh-TW" dirty="0"/>
              <a:t>in range(5)]  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ym typeface="Wingdings" panose="05000000000000000000" pitchFamily="2" charset="2"/>
              </a:rPr>
              <a:t>myList</a:t>
            </a:r>
            <a:r>
              <a:rPr lang="zh-TW" altLang="en-US" dirty="0"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smtClean="0">
                <a:sym typeface="Wingdings" panose="05000000000000000000" pitchFamily="2" charset="2"/>
              </a:rPr>
              <a:t>0,0,0,0,0,]</a:t>
            </a: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</a:t>
            </a:r>
            <a:r>
              <a:rPr lang="en-US" altLang="zh-TW" dirty="0" smtClean="0"/>
              <a:t>n**2  for  n  </a:t>
            </a:r>
            <a:r>
              <a:rPr lang="en-US" altLang="zh-TW" dirty="0"/>
              <a:t>in range(5)]  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ym typeface="Wingdings" panose="05000000000000000000" pitchFamily="2" charset="2"/>
              </a:rPr>
              <a:t>myList</a:t>
            </a:r>
            <a:r>
              <a:rPr lang="zh-TW" altLang="en-US" dirty="0"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ym typeface="Wingdings" panose="05000000000000000000" pitchFamily="2" charset="2"/>
              </a:rPr>
              <a:t>[</a:t>
            </a:r>
            <a:r>
              <a:rPr lang="en-US" altLang="zh-TW" dirty="0" smtClean="0">
                <a:sym typeface="Wingdings" panose="05000000000000000000" pitchFamily="2" charset="2"/>
              </a:rPr>
              <a:t>0,1,4,9,16,]</a:t>
            </a: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串列生成式</a:t>
            </a:r>
            <a:r>
              <a:rPr lang="en-US" altLang="zh-TW" dirty="0" smtClean="0"/>
              <a:t>(2/2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list generator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範例</a:t>
            </a:r>
            <a:r>
              <a:rPr lang="en-US" altLang="zh-TW" dirty="0" smtClean="0"/>
              <a:t>(</a:t>
            </a:r>
            <a:r>
              <a:rPr lang="zh-TW" altLang="en-US" dirty="0" smtClean="0"/>
              <a:t>進階款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=[ n for n in range(1,11) if n %2 == 1 ]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olidFill>
                  <a:schemeClr val="tx1"/>
                </a:solidFill>
                <a:sym typeface="Wingdings" panose="05000000000000000000" pitchFamily="2" charset="2"/>
              </a:rPr>
              <a:t>myList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的內容是 </a:t>
            </a:r>
            <a:r>
              <a:rPr lang="en-US" altLang="zh-TW" dirty="0" smtClean="0">
                <a:solidFill>
                  <a:schemeClr val="tx1"/>
                </a:solidFill>
                <a:sym typeface="Wingdings" panose="05000000000000000000" pitchFamily="2" charset="2"/>
              </a:rPr>
              <a:t>[1,3,5,7,9,]</a:t>
            </a: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Alpha=[“A”,”B”]</a:t>
            </a:r>
            <a:br>
              <a:rPr lang="en-US" altLang="zh-TW" dirty="0" smtClean="0"/>
            </a:br>
            <a:r>
              <a:rPr lang="en-US" altLang="zh-TW" dirty="0" smtClean="0"/>
              <a:t>Number=[1,2,3]</a:t>
            </a:r>
            <a:br>
              <a:rPr lang="en-US" altLang="zh-TW" dirty="0" smtClean="0"/>
            </a:br>
            <a:r>
              <a:rPr lang="en-US" altLang="zh-TW" dirty="0" err="1" smtClean="0"/>
              <a:t>myList</a:t>
            </a:r>
            <a:r>
              <a:rPr lang="en-US" altLang="zh-TW" dirty="0" smtClean="0"/>
              <a:t>=[ (</a:t>
            </a:r>
            <a:r>
              <a:rPr lang="en-US" altLang="zh-TW" dirty="0" err="1" smtClean="0"/>
              <a:t>a,n</a:t>
            </a:r>
            <a:r>
              <a:rPr lang="en-US" altLang="zh-TW" dirty="0" smtClean="0"/>
              <a:t>) for a in Alpha  for n in Number]</a:t>
            </a:r>
            <a:br>
              <a:rPr lang="en-US" altLang="zh-TW" dirty="0" smtClean="0"/>
            </a:b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[('A', 1), ('A', 2), ('A', 3), ('B', 1), ('B', 2), ('B', 3)]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/>
              <a:t>=[ [</a:t>
            </a:r>
            <a:r>
              <a:rPr lang="en-US" altLang="zh-TW" dirty="0" err="1"/>
              <a:t>a,b,c</a:t>
            </a:r>
            <a:r>
              <a:rPr lang="en-US" altLang="zh-TW" dirty="0" smtClean="0"/>
              <a:t>]	for  </a:t>
            </a:r>
            <a:r>
              <a:rPr lang="en-US" altLang="zh-TW" dirty="0"/>
              <a:t>a  in range(1,20)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b </a:t>
            </a:r>
            <a:r>
              <a:rPr lang="zh-TW" altLang="en-US" dirty="0" smtClean="0"/>
              <a:t> </a:t>
            </a:r>
            <a:r>
              <a:rPr lang="en-US" altLang="zh-TW" dirty="0" smtClean="0"/>
              <a:t>in </a:t>
            </a:r>
            <a:r>
              <a:rPr lang="en-US" altLang="zh-TW" dirty="0"/>
              <a:t>range(a,20)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 c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en-US" altLang="zh-TW" dirty="0"/>
              <a:t>in range(b,20)</a:t>
            </a:r>
            <a:br>
              <a:rPr lang="en-US" altLang="zh-TW" dirty="0"/>
            </a:br>
            <a:r>
              <a:rPr lang="en-US" altLang="zh-TW" dirty="0"/>
              <a:t>			</a:t>
            </a:r>
            <a:r>
              <a:rPr lang="en-US" altLang="zh-TW" dirty="0" smtClean="0"/>
              <a:t>	if </a:t>
            </a:r>
            <a:r>
              <a:rPr lang="en-US" altLang="zh-TW" dirty="0"/>
              <a:t>a**2 + b**2 == c**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]   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結果 </a:t>
            </a:r>
            <a:r>
              <a:rPr lang="en-US" altLang="zh-TW" dirty="0" err="1">
                <a:solidFill>
                  <a:schemeClr val="tx1"/>
                </a:solidFill>
                <a:sym typeface="Wingdings" panose="05000000000000000000" pitchFamily="2" charset="2"/>
              </a:rPr>
              <a:t>myList</a:t>
            </a:r>
            <a:r>
              <a:rPr lang="zh-TW" altLang="en-US" dirty="0">
                <a:solidFill>
                  <a:schemeClr val="tx1"/>
                </a:solidFill>
                <a:sym typeface="Wingdings" panose="05000000000000000000" pitchFamily="2" charset="2"/>
              </a:rPr>
              <a:t>的內容是 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[[3,4,5], [5,12,13], [6,8,10], [8,15,17],[9,12,15]]</a:t>
            </a:r>
            <a:endParaRPr lang="zh-TW" altLang="en-US" dirty="0">
              <a:solidFill>
                <a:schemeClr val="tx1"/>
              </a:solidFill>
            </a:endParaRPr>
          </a:p>
          <a:p>
            <a:pPr lvl="1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464808" y="3698639"/>
            <a:ext cx="3648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(‘A’,2)</a:t>
            </a:r>
            <a:r>
              <a:rPr lang="zh-TW" altLang="en-US" dirty="0" smtClean="0">
                <a:solidFill>
                  <a:srgbClr val="FF0000"/>
                </a:solidFill>
                <a:latin typeface="+mn-ea"/>
              </a:rPr>
              <a:t> 這個叫做</a:t>
            </a:r>
            <a:r>
              <a:rPr lang="en-US" altLang="zh-TW" dirty="0" smtClean="0">
                <a:solidFill>
                  <a:srgbClr val="FF0000"/>
                </a:solidFill>
                <a:latin typeface="+mn-ea"/>
              </a:rPr>
              <a:t>tuple</a:t>
            </a:r>
          </a:p>
          <a:p>
            <a:r>
              <a:rPr lang="zh-TW" altLang="en-US" dirty="0">
                <a:solidFill>
                  <a:srgbClr val="FF0000"/>
                </a:solidFill>
                <a:latin typeface="+mn-ea"/>
              </a:rPr>
              <a:t>可以用不能改變內容的</a:t>
            </a:r>
            <a:r>
              <a:rPr lang="en-US" altLang="zh-TW" dirty="0">
                <a:solidFill>
                  <a:srgbClr val="FF0000"/>
                </a:solidFill>
                <a:latin typeface="+mn-ea"/>
              </a:rPr>
              <a:t>List</a:t>
            </a:r>
            <a:r>
              <a:rPr lang="zh-TW" altLang="en-US" dirty="0">
                <a:solidFill>
                  <a:srgbClr val="FF0000"/>
                </a:solidFill>
                <a:latin typeface="+mn-ea"/>
              </a:rPr>
              <a:t>來形容</a:t>
            </a:r>
          </a:p>
        </p:txBody>
      </p:sp>
    </p:spTree>
    <p:extLst>
      <p:ext uri="{BB962C8B-B14F-4D97-AF65-F5344CB8AC3E}">
        <p14:creationId xmlns:p14="http://schemas.microsoft.com/office/powerpoint/2010/main" val="26682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用排除法</a:t>
            </a:r>
            <a:r>
              <a:rPr lang="en-US" altLang="zh-TW" dirty="0"/>
              <a:t>(</a:t>
            </a:r>
            <a:r>
              <a:rPr lang="zh-TW" altLang="en-US" dirty="0"/>
              <a:t>用陣列</a:t>
            </a:r>
            <a:r>
              <a:rPr lang="en-US" altLang="zh-TW" dirty="0" smtClean="0"/>
              <a:t>)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以內之質數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</a:t>
            </a:r>
            <a:r>
              <a:rPr lang="zh-TW" altLang="en-US" dirty="0"/>
              <a:t>輸出比</a:t>
            </a:r>
            <a:r>
              <a:rPr lang="en-US" altLang="zh-TW" dirty="0"/>
              <a:t>N</a:t>
            </a:r>
            <a:r>
              <a:rPr lang="zh-TW" altLang="en-US" dirty="0"/>
              <a:t>小的所有質數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如何用陣列已排除法找出質數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輸出：顯示所有小於等於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之質數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zh-TW" altLang="en-US" dirty="0"/>
              <a:t>用甚麼迴圈？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700303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0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範例四思考提示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2095183" y="2008347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750758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/>
          </p:nvPr>
        </p:nvGraphicFramePr>
        <p:xfrm>
          <a:off x="2095183" y="4190715"/>
          <a:ext cx="6399590" cy="159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959">
                  <a:extLst>
                    <a:ext uri="{9D8B030D-6E8A-4147-A177-3AD203B41FA5}">
                      <a16:colId xmlns:a16="http://schemas.microsoft.com/office/drawing/2014/main" val="57002044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84686314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2703755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58424658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461814465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308648618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296161340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95330027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194007583"/>
                    </a:ext>
                  </a:extLst>
                </a:gridCol>
                <a:gridCol w="639959">
                  <a:extLst>
                    <a:ext uri="{9D8B030D-6E8A-4147-A177-3AD203B41FA5}">
                      <a16:colId xmlns:a16="http://schemas.microsoft.com/office/drawing/2014/main" val="1342152768"/>
                    </a:ext>
                  </a:extLst>
                </a:gridCol>
              </a:tblGrid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14880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4906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9998"/>
                  </a:ext>
                </a:extLst>
              </a:tr>
              <a:tr h="3984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76495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095183" y="2008347"/>
            <a:ext cx="629729" cy="4038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843784" y="1965960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4142834" y="1973284"/>
            <a:ext cx="356014" cy="2592859"/>
            <a:chOff x="4142834" y="1973284"/>
            <a:chExt cx="356014" cy="2592859"/>
          </a:xfrm>
        </p:grpSpPr>
        <p:sp>
          <p:nvSpPr>
            <p:cNvPr id="7" name="乘號 6"/>
            <p:cNvSpPr/>
            <p:nvPr/>
          </p:nvSpPr>
          <p:spPr>
            <a:xfrm>
              <a:off x="4151376" y="1973284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4142834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431536" y="1990815"/>
            <a:ext cx="347472" cy="2575328"/>
            <a:chOff x="5431536" y="1990815"/>
            <a:chExt cx="347472" cy="2575328"/>
          </a:xfrm>
        </p:grpSpPr>
        <p:sp>
          <p:nvSpPr>
            <p:cNvPr id="9" name="乘號 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744061" y="1990815"/>
            <a:ext cx="351683" cy="2575328"/>
            <a:chOff x="6744061" y="1990815"/>
            <a:chExt cx="351683" cy="2575328"/>
          </a:xfrm>
        </p:grpSpPr>
        <p:sp>
          <p:nvSpPr>
            <p:cNvPr id="10" name="乘號 9"/>
            <p:cNvSpPr/>
            <p:nvPr/>
          </p:nvSpPr>
          <p:spPr>
            <a:xfrm>
              <a:off x="6748272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744061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010144" y="1990815"/>
            <a:ext cx="347472" cy="2575328"/>
            <a:chOff x="5431536" y="1990815"/>
            <a:chExt cx="347472" cy="2575328"/>
          </a:xfrm>
        </p:grpSpPr>
        <p:sp>
          <p:nvSpPr>
            <p:cNvPr id="30" name="乘號 2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889504" y="2392310"/>
            <a:ext cx="347472" cy="2575328"/>
            <a:chOff x="5431536" y="1990815"/>
            <a:chExt cx="347472" cy="2575328"/>
          </a:xfrm>
        </p:grpSpPr>
        <p:sp>
          <p:nvSpPr>
            <p:cNvPr id="33" name="乘號 32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4159798" y="2392310"/>
            <a:ext cx="347472" cy="2575328"/>
            <a:chOff x="5431536" y="1990815"/>
            <a:chExt cx="347472" cy="2575328"/>
          </a:xfrm>
        </p:grpSpPr>
        <p:sp>
          <p:nvSpPr>
            <p:cNvPr id="36" name="乘號 3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5446054" y="2392310"/>
            <a:ext cx="347472" cy="2575328"/>
            <a:chOff x="5431536" y="1990815"/>
            <a:chExt cx="347472" cy="2575328"/>
          </a:xfrm>
        </p:grpSpPr>
        <p:sp>
          <p:nvSpPr>
            <p:cNvPr id="39" name="乘號 38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6746828" y="2392310"/>
            <a:ext cx="347472" cy="2575328"/>
            <a:chOff x="5431536" y="1990815"/>
            <a:chExt cx="347472" cy="2575328"/>
          </a:xfrm>
        </p:grpSpPr>
        <p:sp>
          <p:nvSpPr>
            <p:cNvPr id="42" name="乘號 41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8006815" y="2412196"/>
            <a:ext cx="347472" cy="2575328"/>
            <a:chOff x="5431536" y="1990815"/>
            <a:chExt cx="347472" cy="2575328"/>
          </a:xfrm>
        </p:grpSpPr>
        <p:sp>
          <p:nvSpPr>
            <p:cNvPr id="45" name="乘號 44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873542" y="2793884"/>
            <a:ext cx="347472" cy="2575328"/>
            <a:chOff x="5431536" y="1990815"/>
            <a:chExt cx="347472" cy="2575328"/>
          </a:xfrm>
        </p:grpSpPr>
        <p:sp>
          <p:nvSpPr>
            <p:cNvPr id="48" name="乘號 4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166776" y="2793884"/>
            <a:ext cx="347472" cy="2575328"/>
            <a:chOff x="5431536" y="1990815"/>
            <a:chExt cx="347472" cy="2575328"/>
          </a:xfrm>
        </p:grpSpPr>
        <p:sp>
          <p:nvSpPr>
            <p:cNvPr id="51" name="乘號 50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5442725" y="2793884"/>
            <a:ext cx="347472" cy="2575328"/>
            <a:chOff x="5431536" y="1990815"/>
            <a:chExt cx="347472" cy="2575328"/>
          </a:xfrm>
        </p:grpSpPr>
        <p:sp>
          <p:nvSpPr>
            <p:cNvPr id="54" name="乘號 5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6740291" y="2793884"/>
            <a:ext cx="347472" cy="2575328"/>
            <a:chOff x="5431536" y="1990815"/>
            <a:chExt cx="347472" cy="2575328"/>
          </a:xfrm>
        </p:grpSpPr>
        <p:sp>
          <p:nvSpPr>
            <p:cNvPr id="57" name="乘號 56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015237" y="2793884"/>
            <a:ext cx="347472" cy="2575328"/>
            <a:chOff x="5431536" y="1990815"/>
            <a:chExt cx="347472" cy="2575328"/>
          </a:xfrm>
        </p:grpSpPr>
        <p:sp>
          <p:nvSpPr>
            <p:cNvPr id="60" name="乘號 5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橢圓 61"/>
          <p:cNvSpPr/>
          <p:nvPr/>
        </p:nvSpPr>
        <p:spPr>
          <a:xfrm>
            <a:off x="3477768" y="197278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5455359" y="4190715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5" name="群組 64"/>
          <p:cNvGrpSpPr/>
          <p:nvPr/>
        </p:nvGrpSpPr>
        <p:grpSpPr>
          <a:xfrm>
            <a:off x="7351993" y="1999583"/>
            <a:ext cx="347472" cy="2575328"/>
            <a:chOff x="5431536" y="1990815"/>
            <a:chExt cx="347472" cy="2575328"/>
          </a:xfrm>
        </p:grpSpPr>
        <p:sp>
          <p:nvSpPr>
            <p:cNvPr id="66" name="乘號 6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2873542" y="4584697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69" name="群組 68"/>
          <p:cNvGrpSpPr/>
          <p:nvPr/>
        </p:nvGrpSpPr>
        <p:grpSpPr>
          <a:xfrm>
            <a:off x="4816606" y="2387475"/>
            <a:ext cx="347472" cy="2575328"/>
            <a:chOff x="5431536" y="1990815"/>
            <a:chExt cx="347472" cy="2575328"/>
          </a:xfrm>
        </p:grpSpPr>
        <p:sp>
          <p:nvSpPr>
            <p:cNvPr id="70" name="乘號 69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2" name="文字方塊 71"/>
          <p:cNvSpPr txBox="1"/>
          <p:nvPr/>
        </p:nvSpPr>
        <p:spPr>
          <a:xfrm>
            <a:off x="6760905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2242468" y="2793884"/>
            <a:ext cx="347472" cy="2575328"/>
            <a:chOff x="5431536" y="1990815"/>
            <a:chExt cx="347472" cy="2575328"/>
          </a:xfrm>
        </p:grpSpPr>
        <p:sp>
          <p:nvSpPr>
            <p:cNvPr id="74" name="乘號 73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4151536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77" name="群組 76"/>
          <p:cNvGrpSpPr/>
          <p:nvPr/>
        </p:nvGrpSpPr>
        <p:grpSpPr>
          <a:xfrm>
            <a:off x="6086989" y="2793884"/>
            <a:ext cx="347472" cy="2575328"/>
            <a:chOff x="5431536" y="1990815"/>
            <a:chExt cx="347472" cy="2575328"/>
          </a:xfrm>
        </p:grpSpPr>
        <p:sp>
          <p:nvSpPr>
            <p:cNvPr id="78" name="乘號 77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0" name="文字方塊 79"/>
          <p:cNvSpPr txBox="1"/>
          <p:nvPr/>
        </p:nvSpPr>
        <p:spPr>
          <a:xfrm>
            <a:off x="8034969" y="4999880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1" name="橢圓 80"/>
          <p:cNvSpPr/>
          <p:nvPr/>
        </p:nvSpPr>
        <p:spPr>
          <a:xfrm>
            <a:off x="4758369" y="1983027"/>
            <a:ext cx="420624" cy="42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8006815" y="4202898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802529" y="4605189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8022835" y="460301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85" name="群組 84"/>
          <p:cNvGrpSpPr/>
          <p:nvPr/>
        </p:nvGrpSpPr>
        <p:grpSpPr>
          <a:xfrm>
            <a:off x="4797268" y="2800612"/>
            <a:ext cx="347472" cy="2575328"/>
            <a:chOff x="5431536" y="1990815"/>
            <a:chExt cx="347472" cy="2575328"/>
          </a:xfrm>
        </p:grpSpPr>
        <p:sp>
          <p:nvSpPr>
            <p:cNvPr id="86" name="乘號 85"/>
            <p:cNvSpPr/>
            <p:nvPr/>
          </p:nvSpPr>
          <p:spPr>
            <a:xfrm>
              <a:off x="5431536" y="1990815"/>
              <a:ext cx="347472" cy="438912"/>
            </a:xfrm>
            <a:prstGeom prst="mathMultiply">
              <a:avLst>
                <a:gd name="adj1" fmla="val 1198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5431536" y="4196811"/>
              <a:ext cx="3193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solidFill>
                    <a:srgbClr val="FF0000"/>
                  </a:solidFill>
                </a:rPr>
                <a:t>1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8" name="文字方塊 87"/>
          <p:cNvSpPr txBox="1"/>
          <p:nvPr/>
        </p:nvSpPr>
        <p:spPr>
          <a:xfrm>
            <a:off x="8034969" y="4987524"/>
            <a:ext cx="3193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308605" y="16463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連續整數如下表：</a:t>
            </a:r>
          </a:p>
        </p:txBody>
      </p:sp>
      <p:sp>
        <p:nvSpPr>
          <p:cNvPr id="90" name="文字方塊 89"/>
          <p:cNvSpPr txBox="1"/>
          <p:nvPr/>
        </p:nvSpPr>
        <p:spPr>
          <a:xfrm>
            <a:off x="1308604" y="3809058"/>
            <a:ext cx="463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陣列中紀錄如下</a:t>
            </a:r>
            <a:r>
              <a:rPr lang="en-US" altLang="zh-TW" dirty="0" smtClean="0"/>
              <a:t>(</a:t>
            </a:r>
            <a:r>
              <a:rPr lang="zh-TW" altLang="en-US" dirty="0" smtClean="0"/>
              <a:t>注意！陣列編號從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1479377" y="4199631"/>
            <a:ext cx="613855" cy="39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02" name="群組 101"/>
          <p:cNvGrpSpPr/>
          <p:nvPr/>
        </p:nvGrpSpPr>
        <p:grpSpPr>
          <a:xfrm>
            <a:off x="2156639" y="4094637"/>
            <a:ext cx="5617163" cy="1321052"/>
            <a:chOff x="2156639" y="4094637"/>
            <a:chExt cx="5617163" cy="1321052"/>
          </a:xfrm>
        </p:grpSpPr>
        <p:sp>
          <p:nvSpPr>
            <p:cNvPr id="92" name="七角星形 91"/>
            <p:cNvSpPr/>
            <p:nvPr/>
          </p:nvSpPr>
          <p:spPr>
            <a:xfrm>
              <a:off x="2790509" y="41029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七角星形 92"/>
            <p:cNvSpPr/>
            <p:nvPr/>
          </p:nvSpPr>
          <p:spPr>
            <a:xfrm>
              <a:off x="3436237" y="4109272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七角星形 93"/>
            <p:cNvSpPr/>
            <p:nvPr/>
          </p:nvSpPr>
          <p:spPr>
            <a:xfrm>
              <a:off x="4715735" y="411245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七角星形 94"/>
            <p:cNvSpPr/>
            <p:nvPr/>
          </p:nvSpPr>
          <p:spPr>
            <a:xfrm>
              <a:off x="5987573" y="4094637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七角星形 95"/>
            <p:cNvSpPr/>
            <p:nvPr/>
          </p:nvSpPr>
          <p:spPr>
            <a:xfrm>
              <a:off x="2156639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七角星形 96"/>
            <p:cNvSpPr/>
            <p:nvPr/>
          </p:nvSpPr>
          <p:spPr>
            <a:xfrm>
              <a:off x="3434072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七角星形 97"/>
            <p:cNvSpPr/>
            <p:nvPr/>
          </p:nvSpPr>
          <p:spPr>
            <a:xfrm>
              <a:off x="5987573" y="4526840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七角星形 98"/>
            <p:cNvSpPr/>
            <p:nvPr/>
          </p:nvSpPr>
          <p:spPr>
            <a:xfrm>
              <a:off x="7249926" y="4503108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七角星形 99"/>
            <p:cNvSpPr/>
            <p:nvPr/>
          </p:nvSpPr>
          <p:spPr>
            <a:xfrm>
              <a:off x="3427033" y="4891446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七角星形 100"/>
            <p:cNvSpPr/>
            <p:nvPr/>
          </p:nvSpPr>
          <p:spPr>
            <a:xfrm>
              <a:off x="7277656" y="4894009"/>
              <a:ext cx="496146" cy="521680"/>
            </a:xfrm>
            <a:prstGeom prst="star7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18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7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2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75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2" grpId="0" animBg="1"/>
      <p:bldP spid="63" grpId="0" animBg="1"/>
      <p:bldP spid="68" grpId="0" animBg="1"/>
      <p:bldP spid="72" grpId="0" animBg="1"/>
      <p:bldP spid="7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範例四參考</a:t>
            </a:r>
            <a:r>
              <a:rPr lang="zh-TW" altLang="en-US" dirty="0"/>
              <a:t>程式碼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83613"/>
            <a:ext cx="6429569" cy="48937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843" y="1483612"/>
            <a:ext cx="3273394" cy="202822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344843" y="5840052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可以用</a:t>
            </a:r>
            <a:r>
              <a:rPr lang="en-US" altLang="zh-TW" dirty="0" smtClean="0">
                <a:solidFill>
                  <a:srgbClr val="C00000"/>
                </a:solidFill>
              </a:rPr>
              <a:t>enumerate()</a:t>
            </a:r>
            <a:r>
              <a:rPr lang="zh-TW" altLang="en-US" dirty="0" smtClean="0">
                <a:solidFill>
                  <a:srgbClr val="C00000"/>
                </a:solidFill>
              </a:rPr>
              <a:t>取得結果顯示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5" name="右大括弧 4"/>
          <p:cNvSpPr/>
          <p:nvPr/>
        </p:nvSpPr>
        <p:spPr>
          <a:xfrm>
            <a:off x="6949440" y="5852160"/>
            <a:ext cx="395403" cy="32004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9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串列分割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list slices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取的部分串列的方式。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myList</a:t>
            </a:r>
            <a:r>
              <a:rPr lang="en-US" altLang="zh-TW" dirty="0" smtClean="0"/>
              <a:t>[ 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end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</a:t>
            </a:r>
            <a:r>
              <a:rPr lang="zh-TW" altLang="en-US" dirty="0" smtClean="0">
                <a:sym typeface="Wingdings" panose="05000000000000000000" pitchFamily="2" charset="2"/>
              </a:rPr>
              <a:t> 取得索引值</a:t>
            </a:r>
            <a:r>
              <a:rPr lang="en-US" altLang="zh-TW" dirty="0" smtClean="0">
                <a:sym typeface="Wingdings" panose="05000000000000000000" pitchFamily="2" charset="2"/>
              </a:rPr>
              <a:t>start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en-US" altLang="zh-TW" dirty="0" smtClean="0">
                <a:sym typeface="Wingdings" panose="05000000000000000000" pitchFamily="2" charset="2"/>
              </a:rPr>
              <a:t>end-1</a:t>
            </a:r>
            <a:r>
              <a:rPr lang="zh-TW" altLang="en-US" dirty="0" smtClean="0">
                <a:sym typeface="Wingdings" panose="05000000000000000000" pitchFamily="2" charset="2"/>
              </a:rPr>
              <a:t>的串列元素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 :</a:t>
            </a:r>
            <a:r>
              <a:rPr lang="zh-TW" altLang="en-US" dirty="0" smtClean="0"/>
              <a:t> </a:t>
            </a:r>
            <a:r>
              <a:rPr lang="en-US" altLang="zh-TW" dirty="0"/>
              <a:t>end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</a:t>
            </a:r>
            <a:r>
              <a:rPr lang="zh-TW" altLang="en-US" dirty="0" smtClean="0">
                <a:sym typeface="Wingdings" panose="05000000000000000000" pitchFamily="2" charset="2"/>
              </a:rPr>
              <a:t>值</a:t>
            </a:r>
            <a:r>
              <a:rPr lang="en-US" altLang="zh-TW" dirty="0" smtClean="0">
                <a:sym typeface="Wingdings" panose="05000000000000000000" pitchFamily="2" charset="2"/>
              </a:rPr>
              <a:t>0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en-US" altLang="zh-TW" dirty="0">
                <a:sym typeface="Wingdings" panose="05000000000000000000" pitchFamily="2" charset="2"/>
              </a:rPr>
              <a:t>end-1</a:t>
            </a:r>
            <a:r>
              <a:rPr lang="zh-TW" altLang="en-US" dirty="0">
                <a:sym typeface="Wingdings" panose="05000000000000000000" pitchFamily="2" charset="2"/>
              </a:rPr>
              <a:t>的串列元素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start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 smtClean="0">
                <a:sym typeface="Wingdings" panose="05000000000000000000" pitchFamily="2" charset="2"/>
              </a:rPr>
              <a:t>到</a:t>
            </a:r>
            <a:r>
              <a:rPr lang="zh-TW" altLang="en-US" dirty="0">
                <a:sym typeface="Wingdings" panose="05000000000000000000" pitchFamily="2" charset="2"/>
              </a:rPr>
              <a:t>最後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串列</a:t>
            </a:r>
            <a:r>
              <a:rPr lang="zh-TW" altLang="en-US" dirty="0" smtClean="0">
                <a:sym typeface="Wingdings" panose="05000000000000000000" pitchFamily="2" charset="2"/>
              </a:rPr>
              <a:t>元素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-n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取得索引</a:t>
            </a:r>
            <a:r>
              <a:rPr lang="zh-TW" altLang="en-US" dirty="0" smtClean="0">
                <a:sym typeface="Wingdings" panose="05000000000000000000" pitchFamily="2" charset="2"/>
              </a:rPr>
              <a:t>值</a:t>
            </a:r>
            <a:r>
              <a:rPr lang="en-US" altLang="zh-TW" dirty="0" smtClean="0">
                <a:sym typeface="Wingdings" panose="05000000000000000000" pitchFamily="2" charset="2"/>
              </a:rPr>
              <a:t>0</a:t>
            </a:r>
            <a:r>
              <a:rPr lang="zh-TW" altLang="en-US" dirty="0">
                <a:sym typeface="Wingdings" panose="05000000000000000000" pitchFamily="2" charset="2"/>
              </a:rPr>
              <a:t>開始</a:t>
            </a:r>
            <a:r>
              <a:rPr lang="zh-TW" altLang="en-US" dirty="0" smtClean="0">
                <a:sym typeface="Wingdings" panose="05000000000000000000" pitchFamily="2" charset="2"/>
              </a:rPr>
              <a:t>，不含倒數</a:t>
            </a:r>
            <a:r>
              <a:rPr lang="en-US" altLang="zh-TW" dirty="0" smtClean="0">
                <a:sym typeface="Wingdings" panose="05000000000000000000" pitchFamily="2" charset="2"/>
              </a:rPr>
              <a:t>n</a:t>
            </a:r>
            <a:r>
              <a:rPr lang="zh-TW" altLang="en-US" dirty="0" smtClean="0">
                <a:sym typeface="Wingdings" panose="05000000000000000000" pitchFamily="2" charset="2"/>
              </a:rPr>
              <a:t>項的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</a:t>
            </a:r>
            <a:r>
              <a:rPr lang="en-US" altLang="zh-TW" dirty="0" smtClean="0"/>
              <a:t>-n :</a:t>
            </a:r>
            <a:r>
              <a:rPr lang="zh-TW" altLang="en-US" dirty="0" smtClean="0"/>
              <a:t> 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取得串列中倒數</a:t>
            </a:r>
            <a:r>
              <a:rPr lang="en-US" altLang="zh-TW" dirty="0">
                <a:sym typeface="Wingdings" panose="05000000000000000000" pitchFamily="2" charset="2"/>
              </a:rPr>
              <a:t>n</a:t>
            </a:r>
            <a:r>
              <a:rPr lang="zh-TW" altLang="en-US" dirty="0">
                <a:sym typeface="Wingdings" panose="05000000000000000000" pitchFamily="2" charset="2"/>
              </a:rPr>
              <a:t>項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 取得串列</a:t>
            </a:r>
            <a:r>
              <a:rPr lang="zh-TW" altLang="en-US" dirty="0" smtClean="0">
                <a:sym typeface="Wingdings" panose="05000000000000000000" pitchFamily="2" charset="2"/>
              </a:rPr>
              <a:t>中全部項目的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[ </a:t>
            </a:r>
            <a:r>
              <a:rPr lang="en-US" altLang="zh-TW" dirty="0" smtClean="0"/>
              <a:t>start :</a:t>
            </a:r>
            <a:r>
              <a:rPr lang="zh-TW" altLang="en-US" dirty="0" smtClean="0"/>
              <a:t> </a:t>
            </a:r>
            <a:r>
              <a:rPr lang="en-US" altLang="zh-TW" dirty="0" smtClean="0"/>
              <a:t>stop : </a:t>
            </a:r>
            <a:r>
              <a:rPr lang="en-US" altLang="zh-TW" b="1" dirty="0" smtClean="0">
                <a:solidFill>
                  <a:srgbClr val="0070C0"/>
                </a:solidFill>
              </a:rPr>
              <a:t>step</a:t>
            </a:r>
            <a:r>
              <a:rPr lang="zh-TW" altLang="en-US" dirty="0" smtClean="0"/>
              <a:t> </a:t>
            </a:r>
            <a:r>
              <a:rPr lang="en-US" altLang="zh-TW" dirty="0"/>
              <a:t>]</a:t>
            </a:r>
            <a:r>
              <a:rPr lang="zh-TW" altLang="en-US" dirty="0"/>
              <a:t>  </a:t>
            </a:r>
            <a:r>
              <a:rPr lang="en-US" altLang="zh-TW" dirty="0" smtClean="0">
                <a:sym typeface="Wingdings" panose="05000000000000000000" pitchFamily="2" charset="2"/>
              </a:rPr>
              <a:t></a:t>
            </a:r>
            <a:r>
              <a:rPr lang="zh-TW" altLang="en-US" dirty="0">
                <a:sym typeface="Wingdings" panose="05000000000000000000" pitchFamily="2" charset="2"/>
              </a:rPr>
              <a:t>取得索引值</a:t>
            </a:r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到</a:t>
            </a:r>
            <a:r>
              <a:rPr lang="en-US" altLang="zh-TW" dirty="0" smtClean="0">
                <a:sym typeface="Wingdings" panose="05000000000000000000" pitchFamily="2" charset="2"/>
              </a:rPr>
              <a:t>end-1</a:t>
            </a:r>
            <a:r>
              <a:rPr lang="zh-TW" altLang="en-US" dirty="0" smtClean="0">
                <a:sym typeface="Wingdings" panose="05000000000000000000" pitchFamily="2" charset="2"/>
              </a:rPr>
              <a:t>，每隔</a:t>
            </a:r>
            <a:r>
              <a:rPr lang="en-US" altLang="zh-TW" dirty="0" smtClean="0">
                <a:sym typeface="Wingdings" panose="05000000000000000000" pitchFamily="2" charset="2"/>
              </a:rPr>
              <a:t>step</a:t>
            </a:r>
            <a:r>
              <a:rPr lang="zh-TW" altLang="en-US" dirty="0" smtClean="0">
                <a:sym typeface="Wingdings" panose="05000000000000000000" pitchFamily="2" charset="2"/>
              </a:rPr>
              <a:t>項的</a:t>
            </a:r>
            <a:r>
              <a:rPr lang="zh-TW" altLang="en-US" dirty="0">
                <a:sym typeface="Wingdings" panose="05000000000000000000" pitchFamily="2" charset="2"/>
              </a:rPr>
              <a:t>串列元素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48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list slices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423" y="1204251"/>
            <a:ext cx="5572125" cy="50673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03769" y="4024782"/>
            <a:ext cx="3648950" cy="224676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</a:rPr>
              <a:t>[1, 2, 3, 4, 5, 6, 7, 8, 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[4, 5, 6, 7]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[5, 6, 7, 8, 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2, 3, 4]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2, 3, 4, 5, 6, 7, 8]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[9, 10]</a:t>
            </a:r>
          </a:p>
          <a:p>
            <a:r>
              <a:rPr lang="zh-TW" altLang="en-US" sz="2000" dirty="0">
                <a:solidFill>
                  <a:schemeClr val="bg1"/>
                </a:solidFill>
              </a:rPr>
              <a:t>[1, 3, 5, 7, 9]</a:t>
            </a:r>
          </a:p>
        </p:txBody>
      </p:sp>
      <p:sp>
        <p:nvSpPr>
          <p:cNvPr id="7" name="向右箭號 6"/>
          <p:cNvSpPr/>
          <p:nvPr/>
        </p:nvSpPr>
        <p:spPr>
          <a:xfrm>
            <a:off x="7041687" y="4919566"/>
            <a:ext cx="341561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7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二維以上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太極生兩儀，兩儀生四象</a:t>
            </a:r>
            <a:r>
              <a:rPr lang="en-US" altLang="zh-TW" dirty="0" smtClean="0"/>
              <a:t>…..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84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</a:t>
            </a:r>
            <a:r>
              <a:rPr lang="zh-TW" altLang="en-US" dirty="0" smtClean="0"/>
              <a:t>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串列</a:t>
            </a:r>
            <a:r>
              <a:rPr lang="zh-TW" altLang="en-US" dirty="0"/>
              <a:t>若具有兩個索引稱為</a:t>
            </a:r>
            <a:r>
              <a:rPr lang="en-US" altLang="zh-TW" dirty="0"/>
              <a:t>『</a:t>
            </a:r>
            <a:r>
              <a:rPr lang="zh-TW" altLang="en-US" dirty="0"/>
              <a:t>二</a:t>
            </a:r>
            <a:r>
              <a:rPr lang="zh-TW" altLang="en-US" dirty="0" smtClean="0"/>
              <a:t>維串列</a:t>
            </a:r>
            <a:r>
              <a:rPr lang="en-US" altLang="zh-TW" dirty="0"/>
              <a:t>』</a:t>
            </a:r>
            <a:r>
              <a:rPr lang="zh-TW" altLang="en-US" dirty="0"/>
              <a:t>、具有三個索引稱為</a:t>
            </a:r>
            <a:r>
              <a:rPr lang="en-US" altLang="zh-TW" dirty="0"/>
              <a:t>『</a:t>
            </a:r>
            <a:r>
              <a:rPr lang="zh-TW" altLang="en-US" dirty="0"/>
              <a:t>三</a:t>
            </a:r>
            <a:r>
              <a:rPr lang="zh-TW" altLang="en-US" dirty="0" smtClean="0"/>
              <a:t>維串列</a:t>
            </a:r>
            <a:r>
              <a:rPr lang="en-US" altLang="zh-TW" dirty="0"/>
              <a:t>』</a:t>
            </a:r>
            <a:r>
              <a:rPr lang="zh-TW" altLang="en-US" dirty="0"/>
              <a:t>，依此類推。</a:t>
            </a:r>
          </a:p>
          <a:p>
            <a:r>
              <a:rPr lang="zh-TW" altLang="zh-TW" dirty="0"/>
              <a:t>可以將二</a:t>
            </a:r>
            <a:r>
              <a:rPr lang="zh-TW" altLang="zh-TW" dirty="0" smtClean="0"/>
              <a:t>維</a:t>
            </a:r>
            <a:r>
              <a:rPr lang="zh-TW" altLang="en-US" dirty="0" smtClean="0"/>
              <a:t>串</a:t>
            </a:r>
            <a:r>
              <a:rPr lang="zh-TW" altLang="zh-TW" dirty="0" smtClean="0"/>
              <a:t>列</a:t>
            </a:r>
            <a:r>
              <a:rPr lang="zh-TW" altLang="zh-TW" dirty="0"/>
              <a:t>以數學之</a:t>
            </a:r>
            <a:r>
              <a:rPr lang="zh-TW" altLang="zh-TW" b="1" dirty="0"/>
              <a:t>矩陣</a:t>
            </a:r>
            <a:r>
              <a:rPr lang="zh-TW" altLang="zh-TW" dirty="0"/>
              <a:t>來加以</a:t>
            </a:r>
            <a:r>
              <a:rPr lang="zh-TW" altLang="zh-TW" dirty="0" smtClean="0"/>
              <a:t>看待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二</a:t>
            </a:r>
            <a:r>
              <a:rPr lang="zh-TW" altLang="zh-TW" dirty="0"/>
              <a:t>維陣列是由『列（</a:t>
            </a:r>
            <a:r>
              <a:rPr lang="en-US" altLang="zh-TW" b="1" dirty="0"/>
              <a:t>Row</a:t>
            </a:r>
            <a:r>
              <a:rPr lang="zh-TW" altLang="zh-TW" dirty="0"/>
              <a:t>）』與『行（</a:t>
            </a:r>
            <a:r>
              <a:rPr lang="en-US" altLang="zh-TW" b="1" dirty="0"/>
              <a:t>Column</a:t>
            </a:r>
            <a:r>
              <a:rPr lang="zh-TW" altLang="zh-TW" dirty="0"/>
              <a:t>）』組合而成。每一個元素恰恰落在特定之</a:t>
            </a:r>
            <a:r>
              <a:rPr lang="zh-TW" altLang="zh-TW" b="1" dirty="0"/>
              <a:t>某一列的某一行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dirty="0"/>
              <a:t>橫列直行</a:t>
            </a:r>
            <a:endParaRPr lang="zh-TW" altLang="zh-TW" b="1" dirty="0"/>
          </a:p>
          <a:p>
            <a:endParaRPr lang="zh-TW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/>
          </p:nvPr>
        </p:nvGraphicFramePr>
        <p:xfrm>
          <a:off x="2011681" y="4420523"/>
          <a:ext cx="6867143" cy="172540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24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6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1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 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第一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1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第二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2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第三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3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四季</a:t>
                      </a:r>
                      <a:endParaRPr kumimoji="1" lang="en-US" altLang="zh-TW" sz="16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(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第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4</a:t>
                      </a:r>
                      <a:r>
                        <a:rPr kumimoji="1" lang="zh-TW" alt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行</a:t>
                      </a:r>
                      <a:r>
                        <a:rPr kumimoji="1" lang="en-US" altLang="zh-TW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  <a:cs typeface="+mn-cs"/>
                        </a:rPr>
                        <a:t>)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總公司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trades[0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台南分公司</a:t>
                      </a:r>
                      <a:r>
                        <a:rPr kumimoji="1" lang="zh-TW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（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trades[1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高雄分公司（第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1" lang="zh-TW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列）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][0]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][1]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][2]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u="none" strike="noStrike" kern="1200" cap="none" normalizeH="0" baseline="0" dirty="0" smtClean="0">
                          <a:ln>
                            <a:noFill/>
                          </a:ln>
                          <a:effectLst/>
                        </a:rPr>
                        <a:t>trades[2</a:t>
                      </a:r>
                      <a:r>
                        <a:rPr kumimoji="1" lang="en-US" sz="16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][3]</a:t>
                      </a:r>
                      <a:endParaRPr kumimoji="1" lang="zh-TW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  <a:cs typeface="+mn-cs"/>
                      </a:endParaRPr>
                    </a:p>
                  </a:txBody>
                  <a:tcPr marL="17780" marR="177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8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 </a:t>
            </a:r>
            <a:r>
              <a:rPr lang="en-US" altLang="zh-TW" dirty="0" smtClean="0"/>
              <a:t>vs. </a:t>
            </a:r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陣列就像</a:t>
            </a:r>
            <a:r>
              <a:rPr lang="zh-TW" altLang="en-US" b="1" dirty="0" smtClean="0"/>
              <a:t>排椅</a:t>
            </a:r>
            <a:endParaRPr lang="en-US" altLang="zh-TW" dirty="0" smtClean="0"/>
          </a:p>
          <a:p>
            <a:pPr lvl="1"/>
            <a:r>
              <a:rPr lang="zh-TW" altLang="en-US" b="1" dirty="0" smtClean="0"/>
              <a:t>固定容量與順序</a:t>
            </a:r>
            <a:r>
              <a:rPr lang="zh-TW" altLang="en-US" dirty="0" smtClean="0"/>
              <a:t>，要增加刪除都很困難。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串列就像一堆凳子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容量與</a:t>
            </a:r>
            <a:r>
              <a:rPr lang="zh-TW" altLang="en-US" dirty="0"/>
              <a:t>順序都很容易改變</a:t>
            </a:r>
            <a:r>
              <a:rPr lang="zh-TW" altLang="en-US" dirty="0" smtClean="0"/>
              <a:t>，增加刪除修改順序都行！</a:t>
            </a:r>
            <a:endParaRPr lang="zh-TW" altLang="en-US" dirty="0"/>
          </a:p>
        </p:txBody>
      </p:sp>
      <p:pic>
        <p:nvPicPr>
          <p:cNvPr id="1028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90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807" y1="84167" x2="3807" y2="84167"/>
                        <a14:foregroundMark x1="3934" y1="61944" x2="3934" y2="61944"/>
                        <a14:foregroundMark x1="3680" y1="54722" x2="3680" y2="54722"/>
                        <a14:foregroundMark x1="9645" y1="60833" x2="9645" y2="60833"/>
                        <a14:foregroundMark x1="35152" y1="61389" x2="35152" y2="61389"/>
                        <a14:foregroundMark x1="56599" y1="60556" x2="56599" y2="60556"/>
                        <a14:foregroundMark x1="65482" y1="60833" x2="65482" y2="60833"/>
                        <a14:foregroundMark x1="61675" y1="60833" x2="61675" y2="60833"/>
                        <a14:foregroundMark x1="78046" y1="60556" x2="78046" y2="60556"/>
                        <a14:foregroundMark x1="83756" y1="60556" x2="83756" y2="60556"/>
                        <a14:foregroundMark x1="95685" y1="85556" x2="95685" y2="85556"/>
                        <a14:foregroundMark x1="26396" y1="54167" x2="26396" y2="54167"/>
                        <a14:foregroundMark x1="50508" y1="54167" x2="50508" y2="54167"/>
                        <a14:foregroundMark x1="64340" y1="60556" x2="64340" y2="60556"/>
                        <a14:foregroundMark x1="54442" y1="60278" x2="54442" y2="60278"/>
                        <a14:foregroundMark x1="41751" y1="59722" x2="41751" y2="59722"/>
                        <a14:foregroundMark x1="31472" y1="61111" x2="31472" y2="61111"/>
                        <a14:foregroundMark x1="18909" y1="60000" x2="18909" y2="60000"/>
                        <a14:foregroundMark x1="4949" y1="80000" x2="4949" y2="80000"/>
                        <a14:foregroundMark x1="3553" y1="89722" x2="3553" y2="89722"/>
                        <a14:foregroundMark x1="4442" y1="90000" x2="4442" y2="90000"/>
                        <a14:foregroundMark x1="92766" y1="74722" x2="92766" y2="74722"/>
                        <a14:foregroundMark x1="93020" y1="67222" x2="93020" y2="67222"/>
                        <a14:foregroundMark x1="4569" y1="52778" x2="4569" y2="52778"/>
                        <a14:foregroundMark x1="3046" y1="59167" x2="3046" y2="59167"/>
                        <a14:foregroundMark x1="69670" y1="60278" x2="69670" y2="602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2046" y="1943241"/>
            <a:ext cx="4164450" cy="1902541"/>
          </a:xfrm>
          <a:prstGeom prst="rect">
            <a:avLst/>
          </a:prstGeom>
        </p:spPr>
      </p:pic>
      <p:pic>
        <p:nvPicPr>
          <p:cNvPr id="7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16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42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94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462" y="4773168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2677024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3803496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4851263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903140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6945128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809880" y="5010912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45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33333E-6 L 0.03815 -0.0023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11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</a:t>
            </a:r>
            <a:r>
              <a:rPr lang="zh-TW" altLang="en-US" dirty="0" smtClean="0"/>
              <a:t>維串列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二維串列可以使用</a:t>
            </a:r>
            <a:r>
              <a:rPr lang="zh-TW" altLang="en-US" b="1" dirty="0"/>
              <a:t>表格或矩陣</a:t>
            </a:r>
            <a:r>
              <a:rPr lang="zh-TW" altLang="en-US" dirty="0"/>
              <a:t>來加以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三</a:t>
            </a:r>
            <a:r>
              <a:rPr lang="zh-TW" altLang="en-US" dirty="0"/>
              <a:t>維串列則需要使用</a:t>
            </a:r>
            <a:r>
              <a:rPr lang="zh-TW" altLang="en-US" dirty="0" smtClean="0"/>
              <a:t>三度空間立體方塊圖形</a:t>
            </a:r>
            <a:r>
              <a:rPr lang="zh-TW" altLang="en-US" dirty="0"/>
              <a:t>加以</a:t>
            </a:r>
            <a:r>
              <a:rPr lang="zh-TW" altLang="en-US" dirty="0" smtClean="0"/>
              <a:t>示意</a:t>
            </a:r>
            <a:endParaRPr lang="en-US" altLang="zh-TW" dirty="0" smtClean="0"/>
          </a:p>
          <a:p>
            <a:r>
              <a:rPr lang="zh-TW" altLang="en-US" dirty="0" smtClean="0"/>
              <a:t>更</a:t>
            </a:r>
            <a:r>
              <a:rPr lang="zh-TW" altLang="en-US" dirty="0"/>
              <a:t>多維度的串列則無法使用幾何圖形來示意，但存取方法也大同小異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zh-TW" dirty="0" smtClean="0"/>
              <a:t>建議，盡量</a:t>
            </a:r>
            <a:r>
              <a:rPr lang="zh-TW" altLang="en-US" b="1" dirty="0" smtClean="0">
                <a:solidFill>
                  <a:srgbClr val="FF0000"/>
                </a:solidFill>
              </a:rPr>
              <a:t>不超過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zh-TW" b="1" dirty="0" smtClean="0">
                <a:solidFill>
                  <a:srgbClr val="FF0000"/>
                </a:solidFill>
              </a:rPr>
              <a:t>維</a:t>
            </a:r>
            <a:r>
              <a:rPr lang="zh-TW" altLang="en-US" dirty="0"/>
              <a:t>串</a:t>
            </a:r>
            <a:r>
              <a:rPr lang="zh-TW" altLang="zh-TW" b="1" dirty="0" smtClean="0">
                <a:solidFill>
                  <a:srgbClr val="FF0000"/>
                </a:solidFill>
              </a:rPr>
              <a:t>列</a:t>
            </a:r>
            <a:r>
              <a:rPr lang="zh-TW" altLang="zh-TW" dirty="0"/>
              <a:t>來儲存資料</a:t>
            </a:r>
            <a:endParaRPr lang="en-US" altLang="zh-TW" dirty="0"/>
          </a:p>
          <a:p>
            <a:r>
              <a:rPr lang="zh-TW" altLang="en-US" dirty="0" smtClean="0"/>
              <a:t>很多語言有直接提供多</a:t>
            </a:r>
            <a:r>
              <a:rPr lang="zh-TW" altLang="en-US" dirty="0"/>
              <a:t>維串列</a:t>
            </a:r>
            <a:r>
              <a:rPr lang="zh-TW" altLang="en-US" dirty="0" smtClean="0"/>
              <a:t>宣告與配置</a:t>
            </a:r>
            <a:r>
              <a:rPr lang="en-US" altLang="zh-TW" dirty="0" smtClean="0"/>
              <a:t>(row-major/ column-major)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但是！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並未</a:t>
            </a:r>
            <a:r>
              <a:rPr lang="zh-TW" altLang="zh-TW" sz="2800" b="1" dirty="0">
                <a:solidFill>
                  <a:srgbClr val="FF0000"/>
                </a:solidFill>
              </a:rPr>
              <a:t>直接提供二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維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以上串</a:t>
            </a:r>
            <a:r>
              <a:rPr lang="zh-TW" altLang="zh-TW" sz="2800" b="1" dirty="0" smtClean="0">
                <a:solidFill>
                  <a:srgbClr val="FF0000"/>
                </a:solidFill>
              </a:rPr>
              <a:t>列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！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en-US" altLang="zh-TW" sz="2800" b="1" dirty="0" smtClean="0">
                <a:solidFill>
                  <a:srgbClr val="FF0000"/>
                </a:solidFill>
              </a:rPr>
              <a:t>Python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是用串列中的元素是另一個串列。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也可以說是兩層的一維串列。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9125712" y="16361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trades[0][2]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trades[0][3]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trades[1][3]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125712" y="4074597"/>
          <a:ext cx="1289304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856753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12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171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trades[2][2]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10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trades[2][3]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trades[3][0]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trades[3][1]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2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trades[3][2]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9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trades[3][3]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99695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125712" y="1315141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125712" y="1009403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9125712" y="6492825"/>
          <a:ext cx="1289304" cy="3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304">
                  <a:extLst>
                    <a:ext uri="{9D8B030D-6E8A-4147-A177-3AD203B41FA5}">
                      <a16:colId xmlns:a16="http://schemas.microsoft.com/office/drawing/2014/main" val="1743093031"/>
                    </a:ext>
                  </a:extLst>
                </a:gridCol>
              </a:tblGrid>
              <a:tr h="31031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44476"/>
                  </a:ext>
                </a:extLst>
              </a:tr>
            </a:tbl>
          </a:graphicData>
        </a:graphic>
      </p:graphicFrame>
      <p:sp>
        <p:nvSpPr>
          <p:cNvPr id="9" name="乘號 8"/>
          <p:cNvSpPr/>
          <p:nvPr/>
        </p:nvSpPr>
        <p:spPr>
          <a:xfrm>
            <a:off x="8706231" y="2848180"/>
            <a:ext cx="2128266" cy="22098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圓角矩形 38"/>
          <p:cNvSpPr/>
          <p:nvPr/>
        </p:nvSpPr>
        <p:spPr>
          <a:xfrm>
            <a:off x="1038225" y="3743325"/>
            <a:ext cx="9144000" cy="8096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圓角矩形 37"/>
          <p:cNvSpPr/>
          <p:nvPr/>
        </p:nvSpPr>
        <p:spPr>
          <a:xfrm>
            <a:off x="1038225" y="2657476"/>
            <a:ext cx="9144000" cy="8477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圓角矩形 36"/>
          <p:cNvSpPr/>
          <p:nvPr/>
        </p:nvSpPr>
        <p:spPr>
          <a:xfrm>
            <a:off x="1038225" y="1543050"/>
            <a:ext cx="9144000" cy="8239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3293275" y="1724025"/>
            <a:ext cx="6716315" cy="476250"/>
            <a:chOff x="2950375" y="1724025"/>
            <a:chExt cx="6716315" cy="476250"/>
          </a:xfrm>
        </p:grpSpPr>
        <p:sp>
          <p:nvSpPr>
            <p:cNvPr id="4" name="矩形 3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trades[0][0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</a:rPr>
                <a:t>trades[0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線單箭頭接點 8"/>
            <p:cNvCxnSpPr>
              <a:stCxn id="4" idx="3"/>
              <a:endCxn id="5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6" idx="3"/>
              <a:endCxn id="7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3"/>
              <a:endCxn id="6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/>
          <p:cNvGrpSpPr/>
          <p:nvPr/>
        </p:nvGrpSpPr>
        <p:grpSpPr>
          <a:xfrm>
            <a:off x="3293275" y="2824163"/>
            <a:ext cx="6716315" cy="476250"/>
            <a:chOff x="2950375" y="1724025"/>
            <a:chExt cx="6716315" cy="476250"/>
          </a:xfrm>
        </p:grpSpPr>
        <p:sp>
          <p:nvSpPr>
            <p:cNvPr id="19" name="矩形 18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</a:t>
              </a:r>
              <a:r>
                <a:rPr lang="en-US" altLang="zh-TW" sz="1600" dirty="0">
                  <a:solidFill>
                    <a:schemeClr val="tx1"/>
                  </a:solidFill>
                </a:rPr>
                <a:t>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trades[1][3]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單箭頭接點 22"/>
            <p:cNvCxnSpPr>
              <a:stCxn id="19" idx="3"/>
              <a:endCxn id="20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>
              <a:stCxn id="21" idx="3"/>
              <a:endCxn id="22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20" idx="3"/>
              <a:endCxn id="21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/>
          <p:cNvGrpSpPr/>
          <p:nvPr/>
        </p:nvGrpSpPr>
        <p:grpSpPr>
          <a:xfrm>
            <a:off x="3287910" y="3914775"/>
            <a:ext cx="6716315" cy="476250"/>
            <a:chOff x="2950375" y="1724025"/>
            <a:chExt cx="6716315" cy="476250"/>
          </a:xfrm>
        </p:grpSpPr>
        <p:sp>
          <p:nvSpPr>
            <p:cNvPr id="27" name="矩形 26"/>
            <p:cNvSpPr/>
            <p:nvPr/>
          </p:nvSpPr>
          <p:spPr>
            <a:xfrm>
              <a:off x="2950375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</a:t>
              </a:r>
              <a:r>
                <a:rPr lang="en-US" altLang="zh-TW" sz="1600" dirty="0">
                  <a:solidFill>
                    <a:schemeClr val="tx1"/>
                  </a:solidFill>
                </a:rPr>
                <a:t>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82747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trades[2][1]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18692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trades[2][2]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447491" y="1724025"/>
              <a:ext cx="1219199" cy="476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trades[2][3]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單箭頭接點 30"/>
            <p:cNvCxnSpPr>
              <a:stCxn id="27" idx="3"/>
              <a:endCxn id="28" idx="1"/>
            </p:cNvCxnSpPr>
            <p:nvPr/>
          </p:nvCxnSpPr>
          <p:spPr>
            <a:xfrm>
              <a:off x="4169574" y="1962150"/>
              <a:ext cx="613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>
              <a:stCxn id="29" idx="3"/>
              <a:endCxn id="30" idx="1"/>
            </p:cNvCxnSpPr>
            <p:nvPr/>
          </p:nvCxnSpPr>
          <p:spPr>
            <a:xfrm>
              <a:off x="7837891" y="1962150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28" idx="3"/>
              <a:endCxn id="29" idx="1"/>
            </p:cNvCxnSpPr>
            <p:nvPr/>
          </p:nvCxnSpPr>
          <p:spPr>
            <a:xfrm>
              <a:off x="6001946" y="1962150"/>
              <a:ext cx="61674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矩形 33"/>
          <p:cNvSpPr/>
          <p:nvPr/>
        </p:nvSpPr>
        <p:spPr>
          <a:xfrm>
            <a:off x="1156104" y="1724025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trades[0]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54318" y="2824163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trades[1]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154318" y="3914775"/>
            <a:ext cx="1219199" cy="476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trades[2]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4318" y="968930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</a:rPr>
              <a:t>trades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串列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41" name="直線單箭頭接點 40"/>
          <p:cNvCxnSpPr>
            <a:stCxn id="34" idx="2"/>
            <a:endCxn id="35" idx="0"/>
          </p:cNvCxnSpPr>
          <p:nvPr/>
        </p:nvCxnSpPr>
        <p:spPr>
          <a:xfrm flipH="1">
            <a:off x="1763918" y="2200275"/>
            <a:ext cx="1786" cy="623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5" idx="2"/>
            <a:endCxn id="36" idx="0"/>
          </p:cNvCxnSpPr>
          <p:nvPr/>
        </p:nvCxnSpPr>
        <p:spPr>
          <a:xfrm>
            <a:off x="1763918" y="3300413"/>
            <a:ext cx="0" cy="6143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1647825" y="4876026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[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[100,200,300,400]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70C0"/>
                </a:solidFill>
              </a:rPr>
              <a:t>[5,4,3,2]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[11,22,33,44] </a:t>
            </a:r>
            <a:r>
              <a:rPr lang="en-US" altLang="zh-TW" sz="2800" dirty="0" smtClean="0"/>
              <a:t>]</a:t>
            </a:r>
            <a:endParaRPr lang="zh-TW" altLang="en-US" sz="2800" dirty="0"/>
          </a:p>
        </p:txBody>
      </p:sp>
      <p:sp>
        <p:nvSpPr>
          <p:cNvPr id="48" name="矩形 47"/>
          <p:cNvSpPr/>
          <p:nvPr/>
        </p:nvSpPr>
        <p:spPr>
          <a:xfrm>
            <a:off x="2160678" y="5671066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trades[0]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897509" y="5671066"/>
            <a:ext cx="112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trades[1]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303927" y="5671066"/>
            <a:ext cx="112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/>
              <a:t>trades[2]</a:t>
            </a:r>
            <a:endParaRPr lang="zh-TW" altLang="en-US" dirty="0"/>
          </a:p>
        </p:txBody>
      </p:sp>
      <p:sp>
        <p:nvSpPr>
          <p:cNvPr id="51" name="向右箭號 50"/>
          <p:cNvSpPr/>
          <p:nvPr/>
        </p:nvSpPr>
        <p:spPr>
          <a:xfrm rot="16200000">
            <a:off x="2560881" y="5467618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右箭號 51"/>
          <p:cNvSpPr/>
          <p:nvPr/>
        </p:nvSpPr>
        <p:spPr>
          <a:xfrm rot="16200000">
            <a:off x="4188302" y="5467618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右箭號 52"/>
          <p:cNvSpPr/>
          <p:nvPr/>
        </p:nvSpPr>
        <p:spPr>
          <a:xfrm rot="16200000">
            <a:off x="5566468" y="5464642"/>
            <a:ext cx="326826" cy="1696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多維串列的宣告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以二</a:t>
            </a:r>
            <a:r>
              <a:rPr lang="zh-TW" altLang="en-US" dirty="0" smtClean="0"/>
              <a:t>維串列為</a:t>
            </a:r>
            <a:r>
              <a:rPr lang="zh-TW" altLang="en-US" dirty="0"/>
              <a:t>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方法一：</a:t>
            </a:r>
            <a:endParaRPr lang="en-US" altLang="zh-TW" dirty="0" smtClean="0"/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/>
              <a:t>=[ [1,2,3,4], [99,88,77,66], [10,20,30,40] </a:t>
            </a:r>
            <a:r>
              <a:rPr lang="en-US" altLang="zh-TW" dirty="0" smtClean="0"/>
              <a:t>]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方法二：</a:t>
            </a:r>
            <a:endParaRPr lang="en-US" altLang="zh-TW" dirty="0" smtClean="0"/>
          </a:p>
          <a:p>
            <a:pPr lvl="1"/>
            <a:r>
              <a:rPr lang="en-US" altLang="zh-TW" dirty="0" err="1"/>
              <a:t>myList</a:t>
            </a:r>
            <a:r>
              <a:rPr lang="en-US" altLang="zh-TW" dirty="0" smtClean="0"/>
              <a:t>=[]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([1,2,3,4</a:t>
            </a:r>
            <a:r>
              <a:rPr lang="en-US" altLang="zh-TW" dirty="0" smtClean="0"/>
              <a:t>])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([99,88,77,66</a:t>
            </a:r>
            <a:r>
              <a:rPr lang="en-US" altLang="zh-TW" dirty="0" smtClean="0"/>
              <a:t>])</a:t>
            </a:r>
            <a:br>
              <a:rPr lang="en-US" altLang="zh-TW" dirty="0" smtClean="0"/>
            </a:br>
            <a:r>
              <a:rPr lang="en-US" altLang="zh-TW" dirty="0" err="1" smtClean="0"/>
              <a:t>myList.append</a:t>
            </a:r>
            <a:r>
              <a:rPr lang="en-US" altLang="zh-TW" dirty="0"/>
              <a:t>([10,20,30,40</a:t>
            </a:r>
            <a:r>
              <a:rPr lang="en-US" altLang="zh-TW" dirty="0" smtClean="0"/>
              <a:t>])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得到的都是： 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en-US" altLang="zh-TW" dirty="0"/>
              <a:t>1, 2, 3, 4], [99, 88, 77, 66], [10, 20, 30, 40</a:t>
            </a:r>
            <a:r>
              <a:rPr lang="en-US" altLang="zh-TW" dirty="0" smtClean="0"/>
              <a:t>]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0583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成績表輸出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按照前頁二維陣列範例，顯示五位學生的三科成績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兩種方式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資料如右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	</a:t>
            </a:r>
            <a:r>
              <a:rPr lang="zh-TW" altLang="en-US" b="1" dirty="0" smtClean="0">
                <a:solidFill>
                  <a:srgbClr val="FF0000"/>
                </a:solidFill>
              </a:rPr>
              <a:t>注意！</a:t>
            </a:r>
            <a:r>
              <a:rPr lang="en-US" altLang="zh-TW" b="1" dirty="0" smtClean="0">
                <a:solidFill>
                  <a:srgbClr val="FF0000"/>
                </a:solidFill>
              </a:rPr>
              <a:t>Python</a:t>
            </a:r>
            <a:r>
              <a:rPr lang="zh-TW" altLang="en-US" b="1" dirty="0" smtClean="0">
                <a:solidFill>
                  <a:srgbClr val="FF0000"/>
                </a:solidFill>
              </a:rPr>
              <a:t>的</a:t>
            </a:r>
            <a:r>
              <a:rPr lang="zh-TW" altLang="en-US" b="1" dirty="0">
                <a:solidFill>
                  <a:srgbClr val="FF0000"/>
                </a:solidFill>
              </a:rPr>
              <a:t>串列允許不同資料</a:t>
            </a:r>
            <a:r>
              <a:rPr lang="zh-TW" altLang="en-US" b="1" dirty="0" smtClean="0">
                <a:solidFill>
                  <a:srgbClr val="FF0000"/>
                </a:solidFill>
              </a:rPr>
              <a:t>型態及不同</a:t>
            </a:r>
            <a:r>
              <a:rPr lang="zh-TW" altLang="en-US" b="1" dirty="0">
                <a:solidFill>
                  <a:srgbClr val="FF0000"/>
                </a:solidFill>
              </a:rPr>
              <a:t>長度</a:t>
            </a:r>
            <a:r>
              <a:rPr lang="zh-TW" altLang="en-US" b="1" dirty="0" smtClean="0">
                <a:solidFill>
                  <a:srgbClr val="FF0000"/>
                </a:solidFill>
              </a:rPr>
              <a:t>共存</a:t>
            </a:r>
            <a:r>
              <a:rPr lang="zh-TW" altLang="en-US" b="1" dirty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三科目分別是：數學、英文、</a:t>
            </a:r>
            <a:r>
              <a:rPr lang="zh-TW" altLang="en-US" dirty="0" smtClean="0"/>
              <a:t>理化</a:t>
            </a:r>
            <a:endParaRPr lang="en-US" altLang="zh-TW" dirty="0" smtClean="0"/>
          </a:p>
          <a:p>
            <a:r>
              <a:rPr lang="zh-TW" altLang="en-US" dirty="0"/>
              <a:t>請用橫式跟直</a:t>
            </a:r>
            <a:r>
              <a:rPr lang="zh-TW" altLang="en-US" dirty="0" smtClean="0"/>
              <a:t>式兩種方式輸出表格，如右。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26344" y="2596896"/>
            <a:ext cx="3243072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scores</a:t>
            </a:r>
            <a:r>
              <a:rPr lang="en-US" altLang="zh-TW" sz="1600" dirty="0" smtClean="0">
                <a:solidFill>
                  <a:schemeClr val="bg1"/>
                </a:solidFill>
              </a:rPr>
              <a:t>=[</a:t>
            </a:r>
            <a:r>
              <a:rPr lang="zh-TW" altLang="en-US" sz="1600" dirty="0" smtClean="0">
                <a:solidFill>
                  <a:schemeClr val="bg1"/>
                </a:solidFill>
              </a:rPr>
              <a:t>  </a:t>
            </a:r>
            <a:r>
              <a:rPr lang="en-US" altLang="zh-TW" sz="1600" dirty="0" smtClean="0">
                <a:solidFill>
                  <a:schemeClr val="bg1"/>
                </a:solidFill>
              </a:rPr>
              <a:t>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zh-TW" altLang="en-US" sz="1600" dirty="0">
                <a:solidFill>
                  <a:srgbClr val="92D050"/>
                </a:solidFill>
              </a:rPr>
              <a:t>數學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92D050"/>
                </a:solidFill>
              </a:rPr>
              <a:t> "</a:t>
            </a:r>
            <a:r>
              <a:rPr lang="zh-TW" altLang="en-US" sz="1600" dirty="0">
                <a:solidFill>
                  <a:srgbClr val="92D050"/>
                </a:solidFill>
              </a:rPr>
              <a:t>英文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92D050"/>
                </a:solidFill>
              </a:rPr>
              <a:t>"</a:t>
            </a:r>
            <a:r>
              <a:rPr lang="zh-TW" altLang="en-US" sz="1600" dirty="0">
                <a:solidFill>
                  <a:srgbClr val="92D050"/>
                </a:solidFill>
              </a:rPr>
              <a:t>理化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 smtClean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	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Jack"</a:t>
            </a:r>
            <a:r>
              <a:rPr lang="en-US" altLang="zh-TW" sz="1600" dirty="0">
                <a:solidFill>
                  <a:srgbClr val="FFFF00"/>
                </a:solidFill>
              </a:rPr>
              <a:t>,85,78,65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Rose"</a:t>
            </a:r>
            <a:r>
              <a:rPr lang="en-US" altLang="zh-TW" sz="1600" dirty="0">
                <a:solidFill>
                  <a:srgbClr val="FFFF00"/>
                </a:solidFill>
              </a:rPr>
              <a:t>,75,85,69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Peter"</a:t>
            </a:r>
            <a:r>
              <a:rPr lang="en-US" altLang="zh-TW" sz="1600" dirty="0">
                <a:solidFill>
                  <a:srgbClr val="FFFF00"/>
                </a:solidFill>
              </a:rPr>
              <a:t>,63,67,95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 	[</a:t>
            </a:r>
            <a:r>
              <a:rPr lang="en-US" altLang="zh-TW" sz="1600" dirty="0" smtClean="0">
                <a:solidFill>
                  <a:srgbClr val="92D050"/>
                </a:solidFill>
              </a:rPr>
              <a:t>"</a:t>
            </a:r>
            <a:r>
              <a:rPr lang="en-US" altLang="zh-TW" sz="1600" dirty="0">
                <a:solidFill>
                  <a:srgbClr val="92D050"/>
                </a:solidFill>
              </a:rPr>
              <a:t>Paul"</a:t>
            </a:r>
            <a:r>
              <a:rPr lang="en-US" altLang="zh-TW" sz="1600" dirty="0">
                <a:solidFill>
                  <a:srgbClr val="FFFF00"/>
                </a:solidFill>
              </a:rPr>
              <a:t>,94,92,88</a:t>
            </a:r>
            <a:r>
              <a:rPr lang="en-US" altLang="zh-TW" sz="1600" dirty="0">
                <a:solidFill>
                  <a:schemeClr val="bg1"/>
                </a:solidFill>
              </a:rPr>
              <a:t>],</a:t>
            </a:r>
          </a:p>
          <a:p>
            <a:r>
              <a:rPr lang="en-US" altLang="zh-TW" sz="1600" dirty="0">
                <a:solidFill>
                  <a:schemeClr val="bg1"/>
                </a:solidFill>
              </a:rPr>
              <a:t>        </a:t>
            </a:r>
            <a:r>
              <a:rPr lang="en-US" altLang="zh-TW" sz="1600" dirty="0" smtClean="0">
                <a:solidFill>
                  <a:schemeClr val="bg1"/>
                </a:solidFill>
              </a:rPr>
              <a:t>	[</a:t>
            </a:r>
            <a:r>
              <a:rPr lang="en-US" altLang="zh-TW" sz="1600" dirty="0" smtClean="0">
                <a:solidFill>
                  <a:srgbClr val="92D050"/>
                </a:solidFill>
              </a:rPr>
              <a:t>“Sam”</a:t>
            </a:r>
            <a:r>
              <a:rPr lang="en-US" altLang="zh-TW" sz="1600" dirty="0" smtClean="0">
                <a:solidFill>
                  <a:schemeClr val="bg1"/>
                </a:solidFill>
              </a:rPr>
              <a:t>,</a:t>
            </a:r>
            <a:r>
              <a:rPr lang="en-US" altLang="zh-TW" sz="1600" dirty="0">
                <a:solidFill>
                  <a:srgbClr val="FFFF00"/>
                </a:solidFill>
              </a:rPr>
              <a:t>74,65,73</a:t>
            </a:r>
            <a:r>
              <a:rPr lang="en-US" altLang="zh-TW" sz="1600" dirty="0">
                <a:solidFill>
                  <a:schemeClr val="bg1"/>
                </a:solidFill>
              </a:rPr>
              <a:t>] </a:t>
            </a:r>
            <a:r>
              <a:rPr lang="zh-TW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TW" sz="1600" dirty="0" smtClean="0">
                <a:solidFill>
                  <a:schemeClr val="bg1"/>
                </a:solidFill>
              </a:rPr>
              <a:t>]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737" y="3291023"/>
            <a:ext cx="3902029" cy="2391216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 rot="16200000">
            <a:off x="3857994" y="4177289"/>
            <a:ext cx="179772" cy="43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44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" y="1943181"/>
            <a:ext cx="6366722" cy="431558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167" y="1943181"/>
            <a:ext cx="5836805" cy="256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哎哎哎，</a:t>
            </a:r>
            <a:r>
              <a:rPr lang="zh-TW" altLang="en-US" dirty="0"/>
              <a:t>歪</a:t>
            </a:r>
            <a:r>
              <a:rPr lang="zh-TW" altLang="en-US" dirty="0" smtClean="0"/>
              <a:t>歪</a:t>
            </a:r>
            <a:r>
              <a:rPr lang="zh-TW" altLang="en-US" dirty="0"/>
              <a:t>歪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歪樓了～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12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不對稱陣列，不完整陣列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二維以上陣列，不是一定都要方方正正的！</a:t>
            </a:r>
            <a:endParaRPr lang="en-US" altLang="zh-TW" dirty="0" smtClean="0"/>
          </a:p>
          <a:p>
            <a:r>
              <a:rPr lang="zh-TW" altLang="en-US" dirty="0" smtClean="0"/>
              <a:t>舉例：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上面的例子有如右圖那樣的不對稱陣列。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17040"/>
              </p:ext>
            </p:extLst>
          </p:nvPr>
        </p:nvGraphicFramePr>
        <p:xfrm>
          <a:off x="6713728" y="2743238"/>
          <a:ext cx="3536695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339">
                  <a:extLst>
                    <a:ext uri="{9D8B030D-6E8A-4147-A177-3AD203B41FA5}">
                      <a16:colId xmlns:a16="http://schemas.microsoft.com/office/drawing/2014/main" val="3860628805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704570709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1965854247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3237612844"/>
                    </a:ext>
                  </a:extLst>
                </a:gridCol>
                <a:gridCol w="707339">
                  <a:extLst>
                    <a:ext uri="{9D8B030D-6E8A-4147-A177-3AD203B41FA5}">
                      <a16:colId xmlns:a16="http://schemas.microsoft.com/office/drawing/2014/main" val="987049632"/>
                    </a:ext>
                  </a:extLst>
                </a:gridCol>
              </a:tblGrid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[0,0]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38783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[1,1]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04068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[2,2]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36912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[3,2]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[3,3]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9770"/>
                  </a:ext>
                </a:extLst>
              </a:tr>
              <a:tr h="413766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[4,0]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[4,1]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[4,3]</a:t>
                      </a:r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90359"/>
                  </a:ext>
                </a:extLst>
              </a:tr>
            </a:tbl>
          </a:graphicData>
        </a:graphic>
      </p:graphicFrame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53" y="2596515"/>
            <a:ext cx="4609211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不對稱陣列，不完整陣列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使用時機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記憶體受限制時，為減少記憶體消耗，可以把某些特殊情況用不到的矩陣資料省下來。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例如上三角矩陣。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平行處理時，用不到的資料部分可以不要占空間。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稀疏矩陣，某些情況其實陣列中資料大多為空，可以藉此減少空間占用。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搭配</a:t>
            </a:r>
            <a:r>
              <a:rPr lang="en-US" altLang="zh-TW" dirty="0" smtClean="0"/>
              <a:t>tuple</a:t>
            </a:r>
            <a:r>
              <a:rPr lang="zh-TW" altLang="en-US" dirty="0" smtClean="0"/>
              <a:t>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71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Pascal</a:t>
            </a:r>
            <a:r>
              <a:rPr lang="zh-TW" altLang="en-US" dirty="0" smtClean="0"/>
              <a:t>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Pascal</a:t>
            </a:r>
            <a:r>
              <a:rPr lang="zh-TW" altLang="en-US" dirty="0" smtClean="0"/>
              <a:t>三角形定義如下圖：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用程式來產生</a:t>
            </a:r>
            <a:r>
              <a:rPr lang="zh-TW" altLang="en-US" dirty="0" smtClean="0"/>
              <a:t>看看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改用二維陣列呈現：</a:t>
            </a:r>
            <a:endParaRPr lang="zh-TW" altLang="en-US" dirty="0"/>
          </a:p>
        </p:txBody>
      </p:sp>
      <p:pic>
        <p:nvPicPr>
          <p:cNvPr id="1026" name="Picture 2" descr="https://upload.wikimedia.org/wikipedia/commons/0/0d/PascalTriangleAnimated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6" y="2733083"/>
            <a:ext cx="2476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994057" y="2733083"/>
          <a:ext cx="3807760" cy="314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552">
                  <a:extLst>
                    <a:ext uri="{9D8B030D-6E8A-4147-A177-3AD203B41FA5}">
                      <a16:colId xmlns:a16="http://schemas.microsoft.com/office/drawing/2014/main" val="3811867003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439350562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7891095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063649488"/>
                    </a:ext>
                  </a:extLst>
                </a:gridCol>
                <a:gridCol w="761552">
                  <a:extLst>
                    <a:ext uri="{9D8B030D-6E8A-4147-A177-3AD203B41FA5}">
                      <a16:colId xmlns:a16="http://schemas.microsoft.com/office/drawing/2014/main" val="1381512093"/>
                    </a:ext>
                  </a:extLst>
                </a:gridCol>
              </a:tblGrid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52824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10076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84325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98183"/>
                  </a:ext>
                </a:extLst>
              </a:tr>
              <a:tr h="62893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32320"/>
                  </a:ext>
                </a:extLst>
              </a:tr>
            </a:tbl>
          </a:graphicData>
        </a:graphic>
      </p:graphicFrame>
      <p:grpSp>
        <p:nvGrpSpPr>
          <p:cNvPr id="11" name="群組 10"/>
          <p:cNvGrpSpPr/>
          <p:nvPr/>
        </p:nvGrpSpPr>
        <p:grpSpPr>
          <a:xfrm>
            <a:off x="6492240" y="3830363"/>
            <a:ext cx="791126" cy="659721"/>
            <a:chOff x="6492240" y="3830363"/>
            <a:chExt cx="791126" cy="659721"/>
          </a:xfrm>
        </p:grpSpPr>
        <p:cxnSp>
          <p:nvCxnSpPr>
            <p:cNvPr id="7" name="直線單箭頭接點 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492240" y="4467115"/>
            <a:ext cx="791126" cy="659721"/>
            <a:chOff x="6492240" y="3830363"/>
            <a:chExt cx="791126" cy="659721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7255140" y="4471874"/>
            <a:ext cx="791126" cy="659721"/>
            <a:chOff x="6492240" y="3830363"/>
            <a:chExt cx="791126" cy="659721"/>
          </a:xfrm>
        </p:grpSpPr>
        <p:cxnSp>
          <p:nvCxnSpPr>
            <p:cNvPr id="19" name="直線單箭頭接點 18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6492240" y="5069155"/>
            <a:ext cx="791126" cy="659721"/>
            <a:chOff x="6492240" y="3830363"/>
            <a:chExt cx="791126" cy="659721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259882" y="5073803"/>
            <a:ext cx="791126" cy="659721"/>
            <a:chOff x="6492240" y="3830363"/>
            <a:chExt cx="791126" cy="659721"/>
          </a:xfrm>
        </p:grpSpPr>
        <p:cxnSp>
          <p:nvCxnSpPr>
            <p:cNvPr id="27" name="直線單箭頭接點 26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6</a:t>
              </a:r>
              <a:endParaRPr lang="zh-TW" altLang="en-US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8002531" y="5087443"/>
            <a:ext cx="791126" cy="659721"/>
            <a:chOff x="6492240" y="3830363"/>
            <a:chExt cx="791126" cy="659721"/>
          </a:xfrm>
        </p:grpSpPr>
        <p:cxnSp>
          <p:nvCxnSpPr>
            <p:cNvPr id="31" name="直線單箭頭接點 30"/>
            <p:cNvCxnSpPr/>
            <p:nvPr/>
          </p:nvCxnSpPr>
          <p:spPr>
            <a:xfrm>
              <a:off x="6492240" y="3830363"/>
              <a:ext cx="484632" cy="321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7127123" y="3848651"/>
              <a:ext cx="0" cy="3163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6976872" y="41207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677334" y="5958242"/>
            <a:ext cx="1669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Example06_08</a:t>
            </a:r>
            <a:endParaRPr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9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範例六參考程式碼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輸出要改進！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987" y="1831448"/>
            <a:ext cx="3884167" cy="290514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31448"/>
            <a:ext cx="6469544" cy="410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7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的串列更強！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不只可以很容易增減改順序，還可以加進不同的種類型態的椅子！</a:t>
            </a:r>
            <a:endParaRPr lang="zh-TW" altLang="en-US" dirty="0"/>
          </a:p>
        </p:txBody>
      </p:sp>
      <p:pic>
        <p:nvPicPr>
          <p:cNvPr id="4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6" y="3835799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632" y="3835799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48" y="3863231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619" y="4073543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向右箭號 9"/>
          <p:cNvSpPr/>
          <p:nvPr/>
        </p:nvSpPr>
        <p:spPr>
          <a:xfrm>
            <a:off x="1662040" y="4073543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014920" y="4100975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967943" y="4100975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>
            <a:off x="6019820" y="4100975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>
            <a:off x="7615212" y="4100975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3021304" y="4100975"/>
            <a:ext cx="164592" cy="2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083" y="3739505"/>
            <a:ext cx="1390904" cy="1390904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967" y="4100975"/>
            <a:ext cx="791690" cy="79169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400" b="99600" l="0" r="100000">
                        <a14:backgroundMark x1="20800" y1="38400" x2="20800" y2="38400"/>
                        <a14:backgroundMark x1="21600" y1="22800" x2="21600" y2="22800"/>
                        <a14:backgroundMark x1="41600" y1="26000" x2="41600" y2="26000"/>
                        <a14:backgroundMark x1="63600" y1="28800" x2="63600" y2="28800"/>
                        <a14:backgroundMark x1="88000" y1="31600" x2="88000" y2="31600"/>
                        <a14:backgroundMark x1="22800" y1="42400" x2="22800" y2="42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1259" y="3582909"/>
            <a:ext cx="1805178" cy="1805178"/>
          </a:xfrm>
          <a:prstGeom prst="rect">
            <a:avLst/>
          </a:prstGeom>
        </p:spPr>
      </p:pic>
      <p:pic>
        <p:nvPicPr>
          <p:cNvPr id="21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870" y="4367453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MARIUS 椅凳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760" y="4671715"/>
            <a:ext cx="902434" cy="90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1323592" y="569374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串列中還包含別的串列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3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 smtClean="0"/>
                  <a:t>三角形，前面剛剛做過！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/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</a:t>
            </a:r>
            <a:r>
              <a:rPr lang="zh-TW" altLang="en-US" dirty="0"/>
              <a:t>灰</a:t>
            </a:r>
            <a:r>
              <a:rPr lang="zh-TW" altLang="en-US" dirty="0" smtClean="0"/>
              <a:t>色格子為最低成本路線。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挑戰題：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64</a:t>
            </a:r>
            <a:r>
              <a:rPr lang="en-US" altLang="zh-TW" dirty="0"/>
              <a:t>. Minimum Path Sum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3934" y="1729780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/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33" name="五角星形 32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五角星形 33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五角星形 34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五角星形 35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五角星形 36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文字方塊 37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8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挑戰題：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53</a:t>
            </a:r>
            <a:r>
              <a:rPr lang="en-US" altLang="zh-TW" dirty="0"/>
              <a:t>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，再加上蒜總和迴圈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2853606" y="1733710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750486" y="1807751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" name="文字方塊 10"/>
          <p:cNvSpPr txBox="1"/>
          <p:nvPr/>
        </p:nvSpPr>
        <p:spPr>
          <a:xfrm>
            <a:off x="672490" y="6021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challenge_04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5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enumerate(</a:t>
            </a:r>
            <a:r>
              <a:rPr lang="zh-TW" altLang="en-US" dirty="0" smtClean="0"/>
              <a:t>列舉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08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enumerate(</a:t>
            </a:r>
            <a:r>
              <a:rPr lang="zh-TW" altLang="en-US" dirty="0"/>
              <a:t>列舉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enumerate(</a:t>
            </a:r>
            <a:r>
              <a:rPr lang="zh-TW" altLang="en-US" dirty="0"/>
              <a:t>列舉</a:t>
            </a:r>
            <a:r>
              <a:rPr lang="en-US" altLang="zh-TW" dirty="0" smtClean="0"/>
              <a:t>)</a:t>
            </a:r>
            <a:r>
              <a:rPr lang="zh-TW" altLang="en-US" dirty="0" smtClean="0"/>
              <a:t>可以將一個</a:t>
            </a:r>
            <a:r>
              <a:rPr lang="en-US" altLang="zh-TW" dirty="0" err="1" smtClean="0"/>
              <a:t>iterable</a:t>
            </a:r>
            <a:r>
              <a:rPr lang="zh-TW" altLang="en-US" dirty="0" smtClean="0"/>
              <a:t>物件增加編號，方便一些應用。</a:t>
            </a:r>
            <a:endParaRPr lang="en-US" altLang="zh-TW" dirty="0" smtClean="0"/>
          </a:p>
          <a:p>
            <a:r>
              <a:rPr lang="zh-TW" altLang="en-US" dirty="0">
                <a:sym typeface="Wingdings" panose="05000000000000000000" pitchFamily="2" charset="2"/>
              </a:rPr>
              <a:t>語法：</a:t>
            </a:r>
            <a:r>
              <a:rPr lang="en-US" altLang="zh-TW" dirty="0" err="1">
                <a:sym typeface="Wingdings" panose="05000000000000000000" pitchFamily="2" charset="2"/>
              </a:rPr>
              <a:t>obj</a:t>
            </a:r>
            <a:r>
              <a:rPr lang="en-US" altLang="zh-TW" dirty="0">
                <a:sym typeface="Wingdings" panose="05000000000000000000" pitchFamily="2" charset="2"/>
              </a:rPr>
              <a:t> = enumerate( </a:t>
            </a:r>
            <a:r>
              <a:rPr lang="en-US" altLang="zh-TW" dirty="0" err="1">
                <a:sym typeface="Wingdings" panose="05000000000000000000" pitchFamily="2" charset="2"/>
              </a:rPr>
              <a:t>iterable</a:t>
            </a:r>
            <a:r>
              <a:rPr lang="en-US" altLang="zh-TW" dirty="0">
                <a:sym typeface="Wingdings" panose="05000000000000000000" pitchFamily="2" charset="2"/>
              </a:rPr>
              <a:t> [,start=0]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start</a:t>
            </a:r>
            <a:r>
              <a:rPr lang="zh-TW" altLang="en-US" dirty="0">
                <a:sym typeface="Wingdings" panose="05000000000000000000" pitchFamily="2" charset="2"/>
              </a:rPr>
              <a:t>可以改變起始編號，預設是從</a:t>
            </a:r>
            <a:r>
              <a:rPr lang="en-US" altLang="zh-TW" dirty="0">
                <a:sym typeface="Wingdings" panose="05000000000000000000" pitchFamily="2" charset="2"/>
              </a:rPr>
              <a:t>0</a:t>
            </a:r>
            <a:r>
              <a:rPr lang="zh-TW" altLang="en-US" dirty="0">
                <a:sym typeface="Wingdings" panose="05000000000000000000" pitchFamily="2" charset="2"/>
              </a:rPr>
              <a:t>開始編號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 smtClean="0"/>
              <a:t>範例：</a:t>
            </a:r>
            <a:r>
              <a:rPr lang="en-US" altLang="zh-TW" dirty="0" err="1" smtClean="0"/>
              <a:t>myDrinks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smtClean="0"/>
              <a:t>[“coffee”, “tea”, “wine”]</a:t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en-US" altLang="zh-TW" dirty="0" err="1" smtClean="0"/>
              <a:t>enumDrinks</a:t>
            </a:r>
            <a:r>
              <a:rPr lang="en-US" altLang="zh-TW" dirty="0" smtClean="0"/>
              <a:t> = enumerate(</a:t>
            </a:r>
            <a:r>
              <a:rPr lang="en-US" altLang="zh-TW" dirty="0" err="1" smtClean="0"/>
              <a:t>myDrinks</a:t>
            </a:r>
            <a:r>
              <a:rPr lang="en-US" altLang="zh-TW" dirty="0" smtClean="0"/>
              <a:t>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		print(list(</a:t>
            </a:r>
            <a:r>
              <a:rPr lang="en-US" altLang="zh-TW" dirty="0" err="1" smtClean="0"/>
              <a:t>enumDrinks</a:t>
            </a:r>
            <a:r>
              <a:rPr lang="en-US" altLang="zh-TW" dirty="0" smtClean="0"/>
              <a:t>)) </a:t>
            </a:r>
            <a:r>
              <a:rPr lang="en-US" altLang="zh-TW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 [ (0,”coffee”), (1,”tea”), (2,”wine”) ]</a:t>
            </a:r>
          </a:p>
          <a:p>
            <a:r>
              <a:rPr lang="zh-TW" altLang="en-US" smtClean="0">
                <a:sym typeface="Wingdings" panose="05000000000000000000" pitchFamily="2" charset="2"/>
              </a:rPr>
              <a:t>應用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一般</a:t>
            </a:r>
            <a:r>
              <a:rPr lang="en-US" altLang="zh-TW" dirty="0" err="1" smtClean="0">
                <a:sym typeface="Wingdings" panose="05000000000000000000" pitchFamily="2" charset="2"/>
              </a:rPr>
              <a:t>iterable</a:t>
            </a:r>
            <a:r>
              <a:rPr lang="zh-TW" altLang="en-US" dirty="0" smtClean="0">
                <a:sym typeface="Wingdings" panose="05000000000000000000" pitchFamily="2" charset="2"/>
              </a:rPr>
              <a:t>物件用</a:t>
            </a:r>
            <a:r>
              <a:rPr lang="en-US" altLang="zh-TW" dirty="0" smtClean="0">
                <a:sym typeface="Wingdings" panose="05000000000000000000" pitchFamily="2" charset="2"/>
              </a:rPr>
              <a:t>for</a:t>
            </a:r>
            <a:r>
              <a:rPr lang="zh-TW" altLang="en-US" dirty="0" smtClean="0">
                <a:sym typeface="Wingdings" panose="05000000000000000000" pitchFamily="2" charset="2"/>
              </a:rPr>
              <a:t>迴圈進行運算時無法知道每個元素的索引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編號、順序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r>
              <a:rPr lang="zh-TW" altLang="en-US" dirty="0" smtClean="0">
                <a:sym typeface="Wingdings" panose="05000000000000000000" pitchFamily="2" charset="2"/>
              </a:rPr>
              <a:t>的。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用</a:t>
            </a:r>
            <a:r>
              <a:rPr lang="en-US" altLang="zh-TW" dirty="0">
                <a:sym typeface="Wingdings" panose="05000000000000000000" pitchFamily="2" charset="2"/>
              </a:rPr>
              <a:t>enumerate</a:t>
            </a:r>
            <a:r>
              <a:rPr lang="zh-TW" altLang="en-US" dirty="0">
                <a:sym typeface="Wingdings" panose="05000000000000000000" pitchFamily="2" charset="2"/>
              </a:rPr>
              <a:t>可以建立起這樣的資訊</a:t>
            </a:r>
            <a:r>
              <a:rPr lang="zh-TW" altLang="en-US" dirty="0" smtClean="0">
                <a:sym typeface="Wingdings" panose="05000000000000000000" pitchFamily="2" charset="2"/>
              </a:rPr>
              <a:t>，方便應用。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/>
              <a:t>Example06_05</a:t>
            </a:r>
            <a:r>
              <a:rPr lang="zh-TW" altLang="en-US" dirty="0" smtClean="0"/>
              <a:t>可以試著用</a:t>
            </a:r>
            <a:r>
              <a:rPr lang="en-US" altLang="zh-TW" dirty="0" smtClean="0"/>
              <a:t>enumerate</a:t>
            </a:r>
            <a:r>
              <a:rPr lang="zh-TW" altLang="en-US" dirty="0" smtClean="0"/>
              <a:t>取出運算結果。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615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串列應用時機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大量同類型資料</a:t>
            </a:r>
            <a:r>
              <a:rPr lang="zh-TW" altLang="en-US" dirty="0" smtClean="0"/>
              <a:t>，例如字串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姓名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地址</a:t>
            </a:r>
            <a:r>
              <a:rPr lang="en-US" altLang="zh-TW" dirty="0" smtClean="0"/>
              <a:t>,</a:t>
            </a:r>
            <a:r>
              <a:rPr lang="zh-TW" altLang="en-US" dirty="0" smtClean="0"/>
              <a:t>電話號碼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，每日營業額、每小時氣溫、全班成績、交易金額</a:t>
            </a:r>
            <a:r>
              <a:rPr lang="en-US" altLang="zh-TW" dirty="0" smtClean="0"/>
              <a:t>….</a:t>
            </a:r>
          </a:p>
          <a:p>
            <a:pPr lvl="1"/>
            <a:r>
              <a:rPr lang="zh-TW" altLang="en-US" dirty="0"/>
              <a:t>例如：</a:t>
            </a:r>
            <a:r>
              <a:rPr lang="en-US" altLang="zh-TW" dirty="0"/>
              <a:t>100</a:t>
            </a:r>
            <a:r>
              <a:rPr lang="zh-TW" altLang="en-US" dirty="0"/>
              <a:t>位學生的成績、一萬筆人事資料</a:t>
            </a:r>
            <a:endParaRPr lang="en-US" altLang="zh-TW" dirty="0"/>
          </a:p>
          <a:p>
            <a:pPr lvl="1"/>
            <a:r>
              <a:rPr lang="zh-TW" altLang="en-US" dirty="0"/>
              <a:t>不可能一個變數一個變數宣告與使用的情況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r>
              <a:rPr lang="zh-TW" altLang="en-US" dirty="0" smtClean="0"/>
              <a:t>這些大量資料被</a:t>
            </a:r>
            <a:r>
              <a:rPr lang="zh-TW" altLang="en-US" b="1" u="sng" dirty="0" smtClean="0"/>
              <a:t>連續存放</a:t>
            </a:r>
            <a:r>
              <a:rPr lang="zh-TW" altLang="en-US" dirty="0" smtClean="0"/>
              <a:t>在記憶體中。</a:t>
            </a:r>
            <a:endParaRPr lang="en-US" altLang="zh-TW" dirty="0"/>
          </a:p>
          <a:p>
            <a:pPr lvl="1"/>
            <a:r>
              <a:rPr lang="zh-TW" altLang="en-US" dirty="0" smtClean="0"/>
              <a:t>邏輯上連續，事實上不一定。</a:t>
            </a:r>
            <a:endParaRPr lang="en-US" altLang="zh-TW" dirty="0" smtClean="0"/>
          </a:p>
          <a:p>
            <a:r>
              <a:rPr lang="zh-TW" altLang="en-US" dirty="0" smtClean="0"/>
              <a:t>需要時可以很</a:t>
            </a:r>
            <a:r>
              <a:rPr lang="zh-TW" altLang="en-US" b="1" dirty="0" smtClean="0">
                <a:solidFill>
                  <a:schemeClr val="accent1">
                    <a:lumMod val="50000"/>
                  </a:schemeClr>
                </a:solidFill>
              </a:rPr>
              <a:t>方便地</a:t>
            </a:r>
            <a:r>
              <a:rPr lang="zh-TW" altLang="en-US" dirty="0" smtClean="0"/>
              <a:t>取出運用。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統計</a:t>
            </a:r>
            <a:r>
              <a:rPr lang="zh-TW" altLang="en-US" dirty="0" smtClean="0"/>
              <a:t>月</a:t>
            </a:r>
            <a:r>
              <a:rPr lang="en-US" altLang="zh-TW" dirty="0" smtClean="0"/>
              <a:t>/</a:t>
            </a:r>
            <a:r>
              <a:rPr lang="zh-TW" altLang="en-US" dirty="0" smtClean="0"/>
              <a:t>年營業額、平均氣溫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繪製</a:t>
            </a:r>
            <a:r>
              <a:rPr lang="zh-TW" altLang="en-US" dirty="0" smtClean="0"/>
              <a:t>氣溫變化曲線</a:t>
            </a:r>
            <a:endParaRPr lang="en-US" altLang="zh-TW" dirty="0" smtClean="0"/>
          </a:p>
          <a:p>
            <a:pPr lvl="1"/>
            <a:r>
              <a:rPr lang="zh-TW" altLang="en-US" b="1" u="sng" dirty="0" smtClean="0"/>
              <a:t>尋找</a:t>
            </a:r>
            <a:r>
              <a:rPr lang="zh-TW" altLang="en-US" dirty="0" smtClean="0"/>
              <a:t>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低成績、最高</a:t>
            </a:r>
            <a:r>
              <a:rPr lang="en-US" altLang="zh-TW" dirty="0" smtClean="0"/>
              <a:t>/</a:t>
            </a:r>
            <a:r>
              <a:rPr lang="zh-TW" altLang="en-US" dirty="0" smtClean="0"/>
              <a:t>低氣溫</a:t>
            </a:r>
            <a:endParaRPr lang="en-US" altLang="zh-TW" dirty="0" smtClean="0"/>
          </a:p>
          <a:p>
            <a:pPr lvl="1"/>
            <a:r>
              <a:rPr lang="zh-TW" altLang="en-US" dirty="0"/>
              <a:t>依照成績高低</a:t>
            </a:r>
            <a:r>
              <a:rPr lang="zh-TW" altLang="en-US" b="1" u="sng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221627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串列基本概念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串列跟陣列的很大差異是：</a:t>
            </a:r>
            <a:r>
              <a:rPr lang="en-US" altLang="zh-TW" dirty="0"/>
              <a:t>item</a:t>
            </a:r>
            <a:r>
              <a:rPr lang="zh-TW" altLang="en-US" dirty="0"/>
              <a:t>可以有</a:t>
            </a:r>
            <a:r>
              <a:rPr lang="zh-TW" altLang="en-US" sz="2400" b="1" dirty="0">
                <a:solidFill>
                  <a:srgbClr val="FF0000"/>
                </a:solidFill>
              </a:rPr>
              <a:t>不同資料型別！</a:t>
            </a:r>
            <a:endParaRPr lang="en-US" altLang="zh-TW" sz="2400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例如： </a:t>
            </a:r>
            <a:r>
              <a:rPr lang="en-US" altLang="zh-TW" dirty="0"/>
              <a:t>Player=[“</a:t>
            </a:r>
            <a:r>
              <a:rPr lang="en-US" altLang="zh-TW" dirty="0" err="1"/>
              <a:t>Lebrom</a:t>
            </a:r>
            <a:r>
              <a:rPr lang="en-US" altLang="zh-TW" dirty="0"/>
              <a:t> James”, 1984, 206, 113, 4,]</a:t>
            </a:r>
          </a:p>
          <a:p>
            <a:pPr lvl="1"/>
            <a:r>
              <a:rPr lang="zh-TW" altLang="en-US" dirty="0"/>
              <a:t>別的語言，陣列中只能放一樣的資料型別！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中等於是讓使用者用陣列的方式存取，但是卻同時有串列的很多彈性與方便性。</a:t>
            </a:r>
            <a:endParaRPr lang="en-US" altLang="zh-TW" dirty="0" smtClean="0"/>
          </a:p>
          <a:p>
            <a:pPr lvl="1"/>
            <a:r>
              <a:rPr lang="zh-TW" altLang="en-US" dirty="0"/>
              <a:t>陣列：固定大小、同資料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/>
              <a:t>串列：可動態改變大小、可不同資料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…</a:t>
            </a: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宣告</a:t>
            </a:r>
            <a:r>
              <a:rPr lang="zh-TW" altLang="en-US" b="1" dirty="0">
                <a:solidFill>
                  <a:srgbClr val="FF0000"/>
                </a:solidFill>
              </a:rPr>
              <a:t>語法</a:t>
            </a:r>
            <a:r>
              <a:rPr lang="zh-TW" altLang="en-US" dirty="0" smtClean="0"/>
              <a:t>： </a:t>
            </a:r>
            <a:r>
              <a:rPr lang="en-US" altLang="zh-TW" b="1" dirty="0" err="1" smtClean="0"/>
              <a:t>myList</a:t>
            </a:r>
            <a:r>
              <a:rPr lang="en-US" altLang="zh-TW" b="1" dirty="0" smtClean="0"/>
              <a:t> = [item 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en-US" altLang="zh-TW" b="1" dirty="0" smtClean="0"/>
              <a:t>, item 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en-US" altLang="zh-TW" b="1" dirty="0" smtClean="0"/>
              <a:t>, ….., item </a:t>
            </a:r>
            <a:r>
              <a:rPr lang="en-US" altLang="zh-TW" b="1" dirty="0" smtClean="0">
                <a:solidFill>
                  <a:srgbClr val="FF0000"/>
                </a:solidFill>
              </a:rPr>
              <a:t>n,</a:t>
            </a:r>
            <a:r>
              <a:rPr lang="en-US" altLang="zh-TW" b="1" dirty="0" smtClean="0"/>
              <a:t>]</a:t>
            </a:r>
          </a:p>
          <a:p>
            <a:pPr lvl="1"/>
            <a:r>
              <a:rPr lang="en-US" altLang="zh-TW" dirty="0" err="1" smtClean="0"/>
              <a:t>myList</a:t>
            </a:r>
            <a:r>
              <a:rPr lang="zh-TW" altLang="en-US" dirty="0" smtClean="0"/>
              <a:t>是串列名稱，</a:t>
            </a:r>
            <a:r>
              <a:rPr lang="en-US" altLang="zh-TW" dirty="0" smtClean="0"/>
              <a:t>item n</a:t>
            </a:r>
            <a:r>
              <a:rPr lang="zh-TW" altLang="en-US" dirty="0" smtClean="0"/>
              <a:t>是第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項內容。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443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串列的存取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存或取的動作最基本的就是跟陣列一樣。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   </a:t>
            </a:r>
            <a:r>
              <a:rPr lang="zh-TW" altLang="en-US" b="1" dirty="0" smtClean="0"/>
              <a:t>串列名</a:t>
            </a:r>
            <a:r>
              <a:rPr lang="en-US" altLang="zh-TW" b="1" dirty="0" smtClean="0"/>
              <a:t>[</a:t>
            </a:r>
            <a:r>
              <a:rPr lang="zh-TW" altLang="en-US" b="1" dirty="0" smtClean="0"/>
              <a:t>編號</a:t>
            </a:r>
            <a:r>
              <a:rPr lang="en-US" altLang="zh-TW" b="1" dirty="0" smtClean="0"/>
              <a:t>]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即可指定存或取的對象。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例如右邊程式， </a:t>
            </a:r>
            <a:r>
              <a:rPr lang="en-US" altLang="zh-TW" dirty="0" smtClean="0"/>
              <a:t>Player[0]…Player[4]</a:t>
            </a:r>
          </a:p>
          <a:p>
            <a:pPr lvl="1"/>
            <a:r>
              <a:rPr lang="zh-TW" altLang="en-US" dirty="0" smtClean="0"/>
              <a:t>或是：</a:t>
            </a:r>
            <a:endParaRPr lang="en-US" altLang="zh-TW" dirty="0" smtClean="0"/>
          </a:p>
          <a:p>
            <a:r>
              <a:rPr lang="zh-TW" altLang="en-US" dirty="0" smtClean="0"/>
              <a:t>串列的</a:t>
            </a:r>
            <a:r>
              <a:rPr lang="zh-TW" altLang="en-US" b="1" dirty="0" smtClean="0"/>
              <a:t>編號</a:t>
            </a:r>
            <a:r>
              <a:rPr lang="zh-TW" altLang="en-US" dirty="0" smtClean="0"/>
              <a:t>是從</a:t>
            </a:r>
            <a:r>
              <a:rPr lang="en-US" altLang="zh-TW" sz="4000" b="1" dirty="0" smtClean="0">
                <a:solidFill>
                  <a:srgbClr val="FF0000"/>
                </a:solidFill>
              </a:rPr>
              <a:t>0</a:t>
            </a:r>
            <a:r>
              <a:rPr lang="zh-TW" altLang="en-US" dirty="0" smtClean="0"/>
              <a:t>開始！</a:t>
            </a:r>
            <a:endParaRPr lang="en-US" altLang="zh-TW" dirty="0" smtClean="0"/>
          </a:p>
          <a:p>
            <a:r>
              <a:rPr lang="zh-TW" altLang="en-US" dirty="0"/>
              <a:t>神奇的</a:t>
            </a:r>
            <a:r>
              <a:rPr lang="en-US" altLang="zh-TW" dirty="0"/>
              <a:t>Python</a:t>
            </a:r>
            <a:r>
              <a:rPr lang="zh-TW" altLang="en-US" dirty="0"/>
              <a:t>中</a:t>
            </a:r>
            <a:r>
              <a:rPr lang="zh-TW" altLang="en-US" dirty="0" smtClean="0"/>
              <a:t>，串列</a:t>
            </a:r>
            <a:r>
              <a:rPr lang="zh-TW" altLang="en-US" b="1" dirty="0" smtClean="0">
                <a:solidFill>
                  <a:srgbClr val="FF0000"/>
                </a:solidFill>
              </a:rPr>
              <a:t>編號 </a:t>
            </a:r>
            <a:r>
              <a:rPr lang="en-US" altLang="zh-TW" b="1" dirty="0" smtClean="0">
                <a:solidFill>
                  <a:srgbClr val="FF0000"/>
                </a:solidFill>
              </a:rPr>
              <a:t>-1</a:t>
            </a:r>
            <a:r>
              <a:rPr lang="zh-TW" altLang="en-US" dirty="0" smtClean="0"/>
              <a:t>，指的是</a:t>
            </a:r>
            <a:r>
              <a:rPr lang="zh-TW" altLang="en-US" b="1" dirty="0" smtClean="0">
                <a:solidFill>
                  <a:srgbClr val="FF0000"/>
                </a:solidFill>
              </a:rPr>
              <a:t>最後一項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上面的例子</a:t>
            </a:r>
            <a:r>
              <a:rPr lang="zh-TW" altLang="en-US" dirty="0" smtClean="0"/>
              <a:t>中 </a:t>
            </a:r>
            <a:r>
              <a:rPr lang="en-US" altLang="zh-TW" dirty="0" smtClean="0"/>
              <a:t>Player[-1]</a:t>
            </a:r>
            <a:r>
              <a:rPr lang="zh-TW" altLang="en-US" dirty="0" smtClean="0"/>
              <a:t>跟</a:t>
            </a:r>
            <a:r>
              <a:rPr lang="en-US" altLang="zh-TW" dirty="0" smtClean="0"/>
              <a:t>Player[4]</a:t>
            </a:r>
            <a:r>
              <a:rPr lang="zh-TW" altLang="en-US" dirty="0" smtClean="0"/>
              <a:t>是一樣的！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同理類推：</a:t>
            </a:r>
            <a:r>
              <a:rPr lang="en-US" altLang="zh-TW" dirty="0" smtClean="0"/>
              <a:t>-2,-3,-4….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42" y="2160589"/>
            <a:ext cx="4833063" cy="18241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92" y="3321558"/>
            <a:ext cx="31527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串列的使用特色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因為串列可以動態改變大小、增減元素，因此不需像陣列要預先宣告大小。</a:t>
            </a:r>
            <a:endParaRPr lang="en-US" altLang="zh-TW" dirty="0" smtClean="0"/>
          </a:p>
          <a:p>
            <a:pPr lvl="1"/>
            <a:r>
              <a:rPr lang="zh-TW" altLang="en-US" dirty="0"/>
              <a:t>需要多</a:t>
            </a:r>
            <a:r>
              <a:rPr lang="zh-TW" altLang="en-US" dirty="0" smtClean="0"/>
              <a:t>大隨時加多</a:t>
            </a:r>
            <a:r>
              <a:rPr lang="zh-TW" altLang="en-US" dirty="0"/>
              <a:t>大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所以可以宣告串列為 </a:t>
            </a:r>
            <a:r>
              <a:rPr lang="zh-TW" altLang="en-US" dirty="0" smtClean="0"/>
              <a:t>： </a:t>
            </a:r>
            <a:r>
              <a:rPr lang="en-US" altLang="zh-TW" dirty="0" err="1" smtClean="0"/>
              <a:t>myList</a:t>
            </a:r>
            <a:r>
              <a:rPr lang="en-US" altLang="zh-TW" dirty="0" smtClean="0"/>
              <a:t>=[]</a:t>
            </a:r>
            <a:r>
              <a:rPr lang="zh-TW" altLang="en-US" dirty="0" smtClean="0"/>
              <a:t>，空的，以後再增加即可</a:t>
            </a:r>
            <a:endParaRPr lang="en-US" altLang="zh-TW" dirty="0" smtClean="0"/>
          </a:p>
          <a:p>
            <a:r>
              <a:rPr lang="zh-TW" altLang="en-US" b="1" dirty="0"/>
              <a:t>增加</a:t>
            </a:r>
            <a:r>
              <a:rPr lang="zh-TW" altLang="en-US" dirty="0"/>
              <a:t>串列元素的</a:t>
            </a:r>
            <a:r>
              <a:rPr lang="zh-TW" altLang="en-US" dirty="0" smtClean="0"/>
              <a:t>方法：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append()</a:t>
            </a:r>
            <a:r>
              <a:rPr lang="zh-TW" altLang="en-US" dirty="0" smtClean="0"/>
              <a:t>：在尾端增加元素</a:t>
            </a:r>
            <a:endParaRPr lang="en-US" altLang="zh-TW" dirty="0" smtClean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nsert(index, item)</a:t>
            </a:r>
            <a:r>
              <a:rPr lang="zh-TW" altLang="en-US" dirty="0" smtClean="0"/>
              <a:t>：在指定位置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插入元素</a:t>
            </a:r>
            <a:endParaRPr lang="en-US" altLang="zh-TW" dirty="0" smtClean="0"/>
          </a:p>
          <a:p>
            <a:r>
              <a:rPr lang="zh-TW" altLang="en-US" b="1" dirty="0"/>
              <a:t>刪除</a:t>
            </a:r>
            <a:r>
              <a:rPr lang="zh-TW" altLang="en-US" dirty="0"/>
              <a:t>串列元素的方法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op()</a:t>
            </a:r>
            <a:r>
              <a:rPr lang="zh-TW" altLang="en-US" dirty="0" smtClean="0"/>
              <a:t>：刪除尾端元素並傳回該元素內容。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op(index)</a:t>
            </a:r>
            <a:r>
              <a:rPr lang="zh-TW" altLang="en-US" dirty="0" smtClean="0"/>
              <a:t>：刪除指定位置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之元素</a:t>
            </a:r>
            <a:r>
              <a:rPr lang="zh-TW" altLang="en-US" b="1" u="sng" dirty="0"/>
              <a:t>並傳回該元素內容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emove(item)</a:t>
            </a:r>
            <a:r>
              <a:rPr lang="zh-TW" altLang="en-US" dirty="0" smtClean="0"/>
              <a:t>：刪除</a:t>
            </a:r>
            <a:r>
              <a:rPr lang="zh-TW" altLang="en-US" dirty="0"/>
              <a:t>第一個</a:t>
            </a:r>
            <a:r>
              <a:rPr lang="zh-TW" altLang="en-US" dirty="0" smtClean="0"/>
              <a:t>內容為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之元素。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430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記住十個數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67328" cy="3880773"/>
          </a:xfrm>
        </p:spPr>
        <p:txBody>
          <a:bodyPr>
            <a:normAutofit/>
          </a:bodyPr>
          <a:lstStyle/>
          <a:p>
            <a:r>
              <a:rPr lang="zh-TW" altLang="en-US" dirty="0"/>
              <a:t>寫一個程式可以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個數字，然後再次顯示出來。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 10</a:t>
            </a:r>
            <a:r>
              <a:rPr lang="zh-TW" altLang="en-US" dirty="0" smtClean="0"/>
              <a:t>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：如何存放</a:t>
            </a:r>
            <a:r>
              <a:rPr lang="en-US" altLang="zh-TW" dirty="0"/>
              <a:t>10</a:t>
            </a:r>
            <a:r>
              <a:rPr lang="zh-TW" altLang="en-US" dirty="0" smtClean="0"/>
              <a:t>個數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</a:t>
            </a:r>
            <a:r>
              <a:rPr lang="zh-TW" altLang="en-US" dirty="0" smtClean="0"/>
              <a:t>顯示</a:t>
            </a:r>
            <a:r>
              <a:rPr lang="en-US" altLang="zh-TW" dirty="0"/>
              <a:t>10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7598664" y="2670048"/>
            <a:ext cx="4358247" cy="402336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88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70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4=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99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輸入數字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5=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.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100, 88, 70, 99, 100………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677334" y="5788510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Example06_01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3540</TotalTime>
  <Words>3975</Words>
  <Application>Microsoft Office PowerPoint</Application>
  <PresentationFormat>寬螢幕</PresentationFormat>
  <Paragraphs>794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3" baseType="lpstr">
      <vt:lpstr>微軟正黑體</vt:lpstr>
      <vt:lpstr>標楷體</vt:lpstr>
      <vt:lpstr>Arial</vt:lpstr>
      <vt:lpstr>Cambria Math</vt:lpstr>
      <vt:lpstr>Trebuchet MS</vt:lpstr>
      <vt:lpstr>Wingdings</vt:lpstr>
      <vt:lpstr>Wingdings 3</vt:lpstr>
      <vt:lpstr>多面向</vt:lpstr>
      <vt:lpstr>串列(List)一定要認識</vt:lpstr>
      <vt:lpstr>陣列基本說明 (Python是串列)</vt:lpstr>
      <vt:lpstr>陣列 vs. 串列</vt:lpstr>
      <vt:lpstr>Python的串列更強！ </vt:lpstr>
      <vt:lpstr>串列應用時機</vt:lpstr>
      <vt:lpstr>串列基本概念</vt:lpstr>
      <vt:lpstr>串列的存取(使用)</vt:lpstr>
      <vt:lpstr>Python串列的使用特色</vt:lpstr>
      <vt:lpstr>範例一 記住十個數</vt:lpstr>
      <vt:lpstr>範例一參考程式碼</vt:lpstr>
      <vt:lpstr>串列其他功能</vt:lpstr>
      <vt:lpstr>常用list函數</vt:lpstr>
      <vt:lpstr>範例二 計算五個數的總和、平均</vt:lpstr>
      <vt:lpstr>範例二參考程式碼</vt:lpstr>
      <vt:lpstr>範例三 找最大值最小值</vt:lpstr>
      <vt:lpstr>範例三參考程式碼</vt:lpstr>
      <vt:lpstr>練習一 輸入整數求各個位數之倒序</vt:lpstr>
      <vt:lpstr>如何取出各個位數的數字?</vt:lpstr>
      <vt:lpstr>練習一參考程式碼</vt:lpstr>
      <vt:lpstr>挑戰題： 1/19化為小數後的第n位數是多少？</vt:lpstr>
      <vt:lpstr>串列生成式(1/2) list generator</vt:lpstr>
      <vt:lpstr>串列生成式(2/2) list generator</vt:lpstr>
      <vt:lpstr>範例四 用排除法(用陣列)找N以內之質數</vt:lpstr>
      <vt:lpstr>範例四思考提示</vt:lpstr>
      <vt:lpstr>範例四參考程式碼</vt:lpstr>
      <vt:lpstr>串列分割 list slices</vt:lpstr>
      <vt:lpstr>範例五 list slices</vt:lpstr>
      <vt:lpstr>多維串列(二維以上)</vt:lpstr>
      <vt:lpstr>多維串列(一)</vt:lpstr>
      <vt:lpstr>多維串列(二)</vt:lpstr>
      <vt:lpstr>PowerPoint 簡報</vt:lpstr>
      <vt:lpstr>Python多維串列的宣告 以二維串列為例</vt:lpstr>
      <vt:lpstr>練習二 成績表輸出</vt:lpstr>
      <vt:lpstr>練習二參考程式碼</vt:lpstr>
      <vt:lpstr>不對稱陣列</vt:lpstr>
      <vt:lpstr>不對稱陣列，不完整陣列</vt:lpstr>
      <vt:lpstr>不對稱陣列，不完整陣列</vt:lpstr>
      <vt:lpstr>範例六 Pascal三角形</vt:lpstr>
      <vt:lpstr>範例六參考程式碼 輸出要改進！</vt:lpstr>
      <vt:lpstr>挑戰題： 有多少組合？</vt:lpstr>
      <vt:lpstr>挑戰題：  64. Minimum Path Sum</vt:lpstr>
      <vt:lpstr>挑戰題：  53. Maximum Subarray</vt:lpstr>
      <vt:lpstr>53. Maximum Subarray(續) </vt:lpstr>
      <vt:lpstr>enumerate(列舉)</vt:lpstr>
      <vt:lpstr>enumerate(列舉)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流程控制(分支)</dc:title>
  <dc:creator>oldinmo@gmail.com</dc:creator>
  <cp:lastModifiedBy>oldinmo@gmail.com</cp:lastModifiedBy>
  <cp:revision>104</cp:revision>
  <dcterms:created xsi:type="dcterms:W3CDTF">2020-11-15T08:32:50Z</dcterms:created>
  <dcterms:modified xsi:type="dcterms:W3CDTF">2021-12-11T13:47:06Z</dcterms:modified>
</cp:coreProperties>
</file>