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313" r:id="rId2"/>
    <p:sldId id="314" r:id="rId3"/>
    <p:sldId id="315" r:id="rId4"/>
    <p:sldId id="316" r:id="rId5"/>
    <p:sldId id="317" r:id="rId6"/>
    <p:sldId id="318" r:id="rId7"/>
    <p:sldId id="319" r:id="rId8"/>
    <p:sldId id="320" r:id="rId9"/>
    <p:sldId id="384" r:id="rId10"/>
    <p:sldId id="383" r:id="rId11"/>
    <p:sldId id="321" r:id="rId12"/>
    <p:sldId id="322" r:id="rId13"/>
    <p:sldId id="323" r:id="rId14"/>
    <p:sldId id="324" r:id="rId15"/>
    <p:sldId id="325" r:id="rId16"/>
    <p:sldId id="326" r:id="rId17"/>
    <p:sldId id="327" r:id="rId18"/>
    <p:sldId id="328" r:id="rId19"/>
    <p:sldId id="329" r:id="rId20"/>
    <p:sldId id="330" r:id="rId21"/>
    <p:sldId id="331" r:id="rId22"/>
    <p:sldId id="332" r:id="rId23"/>
    <p:sldId id="333" r:id="rId24"/>
    <p:sldId id="334" r:id="rId25"/>
    <p:sldId id="335" r:id="rId26"/>
    <p:sldId id="336" r:id="rId27"/>
    <p:sldId id="337" r:id="rId28"/>
    <p:sldId id="364" r:id="rId29"/>
    <p:sldId id="365" r:id="rId30"/>
    <p:sldId id="366" r:id="rId31"/>
    <p:sldId id="368" r:id="rId32"/>
    <p:sldId id="367" r:id="rId33"/>
    <p:sldId id="369" r:id="rId34"/>
    <p:sldId id="370" r:id="rId35"/>
    <p:sldId id="371" r:id="rId36"/>
    <p:sldId id="372" r:id="rId37"/>
    <p:sldId id="373" r:id="rId38"/>
    <p:sldId id="344" r:id="rId39"/>
    <p:sldId id="345" r:id="rId40"/>
    <p:sldId id="346" r:id="rId41"/>
    <p:sldId id="347" r:id="rId42"/>
    <p:sldId id="348" r:id="rId43"/>
    <p:sldId id="349" r:id="rId44"/>
    <p:sldId id="350" r:id="rId45"/>
    <p:sldId id="351" r:id="rId46"/>
    <p:sldId id="352" r:id="rId47"/>
    <p:sldId id="353" r:id="rId48"/>
    <p:sldId id="354" r:id="rId49"/>
    <p:sldId id="356" r:id="rId50"/>
    <p:sldId id="375" r:id="rId51"/>
    <p:sldId id="376" r:id="rId52"/>
    <p:sldId id="377" r:id="rId53"/>
    <p:sldId id="378" r:id="rId54"/>
    <p:sldId id="379" r:id="rId55"/>
    <p:sldId id="380" r:id="rId56"/>
    <p:sldId id="381" r:id="rId57"/>
    <p:sldId id="382" r:id="rId58"/>
    <p:sldId id="360" r:id="rId59"/>
    <p:sldId id="361" r:id="rId6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97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47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4800">
                <a:solidFill>
                  <a:srgbClr val="0070C0"/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919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576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83522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7349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99560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3669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12/11/2021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2968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211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079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9020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12/11/2021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8962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9913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947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602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955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478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2" descr="upload.wikimedia.org/wikipedia/commons/thumb/f/...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18" y="55853"/>
            <a:ext cx="1271606" cy="377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矩形 29"/>
          <p:cNvSpPr/>
          <p:nvPr userDrawn="1"/>
        </p:nvSpPr>
        <p:spPr>
          <a:xfrm>
            <a:off x="427499" y="6406487"/>
            <a:ext cx="43685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dirty="0" smtClean="0"/>
              <a:t>講義網址：</a:t>
            </a:r>
            <a:r>
              <a:rPr lang="en-US" altLang="zh-TW" sz="2000" dirty="0"/>
              <a:t> </a:t>
            </a:r>
            <a:r>
              <a:rPr lang="en-US" altLang="zh-TW" sz="2000" dirty="0"/>
              <a:t>https://reurl.cc/EZxKbn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19598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70C0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C0000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rgbClr val="0070C0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sz="4800" dirty="0" smtClean="0"/>
              <a:t>函式、方法、程序、副程式</a:t>
            </a:r>
            <a:endParaRPr lang="zh-TW" altLang="en-US" sz="48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398991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大道萬千，殊途同歸，千</a:t>
            </a:r>
            <a:r>
              <a:rPr lang="zh-TW" altLang="en-US" dirty="0"/>
              <a:t>面人再多</a:t>
            </a:r>
            <a:r>
              <a:rPr lang="zh-TW" altLang="en-US" dirty="0" smtClean="0"/>
              <a:t>面，還是千面人一人</a:t>
            </a:r>
            <a:endParaRPr lang="en-US" altLang="zh-TW" dirty="0" smtClean="0"/>
          </a:p>
          <a:p>
            <a:r>
              <a:rPr lang="zh-TW" altLang="en-US" dirty="0"/>
              <a:t>劉崇汎</a:t>
            </a:r>
            <a:endParaRPr lang="en-US" altLang="zh-TW" dirty="0" smtClean="0"/>
          </a:p>
          <a:p>
            <a:fld id="{4805910D-2C61-424F-80CE-807290CF0E1E}" type="datetime4">
              <a:rPr lang="zh-TW" altLang="zh-TW"/>
              <a:pPr/>
              <a:t>110年12月11日星期六</a:t>
            </a:fld>
            <a:endParaRPr lang="zh-TW" altLang="en-US" dirty="0"/>
          </a:p>
        </p:txBody>
      </p:sp>
      <p:pic>
        <p:nvPicPr>
          <p:cNvPr id="5" name="Picture 2" descr="upload.wikimedia.org/wikipedia/commons/thumb/f/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866" y="4993541"/>
            <a:ext cx="4743328" cy="1407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698264" y="488818"/>
            <a:ext cx="51860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 smtClean="0"/>
              <a:t>講義網址：</a:t>
            </a:r>
            <a:r>
              <a:rPr lang="en-US" altLang="zh-TW" sz="2400" dirty="0"/>
              <a:t> </a:t>
            </a:r>
            <a:r>
              <a:rPr lang="en-US" altLang="zh-TW" sz="2400" dirty="0"/>
              <a:t>https://reurl.cc/EZxKbn</a:t>
            </a:r>
            <a:endParaRPr lang="zh-TW" altLang="en-US" sz="2400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692" y="975784"/>
            <a:ext cx="14287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85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範例練習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溫度</a:t>
            </a:r>
            <a:r>
              <a:rPr lang="zh-TW" altLang="en-US" dirty="0" smtClean="0"/>
              <a:t>轉換</a:t>
            </a:r>
            <a:r>
              <a:rPr lang="en-US" altLang="zh-TW" dirty="0" smtClean="0"/>
              <a:t>(</a:t>
            </a:r>
            <a:r>
              <a:rPr lang="zh-TW" altLang="en-US" dirty="0" smtClean="0"/>
              <a:t>有傳回值函式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華氏溫度與攝氏溫度轉換</a:t>
            </a:r>
            <a:endParaRPr lang="en-US" altLang="zh-TW" dirty="0" smtClean="0"/>
          </a:p>
          <a:p>
            <a:r>
              <a:rPr lang="zh-TW" altLang="en-US" dirty="0"/>
              <a:t>兩個</a:t>
            </a:r>
            <a:r>
              <a:rPr lang="zh-TW" altLang="en-US" dirty="0" smtClean="0"/>
              <a:t>函數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F2C(</a:t>
            </a:r>
            <a:r>
              <a:rPr lang="zh-TW" altLang="en-US" dirty="0" smtClean="0"/>
              <a:t>華氏溫度</a:t>
            </a:r>
            <a:r>
              <a:rPr lang="en-US" altLang="zh-TW" dirty="0" smtClean="0"/>
              <a:t>)--&gt;</a:t>
            </a:r>
            <a:r>
              <a:rPr lang="zh-TW" altLang="en-US" dirty="0"/>
              <a:t>傳回攝氏</a:t>
            </a:r>
            <a:r>
              <a:rPr lang="zh-TW" altLang="en-US" dirty="0" smtClean="0"/>
              <a:t>溫度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C2F(</a:t>
            </a:r>
            <a:r>
              <a:rPr lang="zh-TW" altLang="en-US" dirty="0" smtClean="0"/>
              <a:t>攝氏溫度</a:t>
            </a:r>
            <a:r>
              <a:rPr lang="en-US" altLang="zh-TW" dirty="0" smtClean="0"/>
              <a:t>)--&gt;</a:t>
            </a:r>
            <a:r>
              <a:rPr lang="zh-TW" altLang="en-US" dirty="0" smtClean="0"/>
              <a:t>傳回華氏溫度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455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星星幾何再現！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星星方陣，改用函式，簡化程式邏輯！</a:t>
            </a:r>
            <a:endParaRPr lang="en-US" altLang="zh-TW" dirty="0" smtClean="0"/>
          </a:p>
          <a:p>
            <a:r>
              <a:rPr lang="zh-TW" altLang="en-US" dirty="0" smtClean="0"/>
              <a:t>寫一個函是名叫</a:t>
            </a:r>
            <a:r>
              <a:rPr lang="en-US" altLang="zh-TW" dirty="0" err="1" smtClean="0"/>
              <a:t>drawStarN</a:t>
            </a:r>
            <a:r>
              <a:rPr lang="zh-TW" altLang="en-US" dirty="0" smtClean="0"/>
              <a:t>，功能是依照給的參數值</a:t>
            </a:r>
            <a:r>
              <a:rPr lang="en-US" altLang="zh-TW" dirty="0" smtClean="0"/>
              <a:t>N</a:t>
            </a:r>
            <a:r>
              <a:rPr lang="zh-TW" altLang="en-US" dirty="0" smtClean="0"/>
              <a:t>畫出一行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個星星。</a:t>
            </a:r>
            <a:endParaRPr lang="en-US" altLang="zh-TW" dirty="0" smtClean="0"/>
          </a:p>
          <a:p>
            <a:r>
              <a:rPr lang="zh-TW" altLang="en-US" dirty="0"/>
              <a:t>再用這個函式，畫</a:t>
            </a:r>
            <a:r>
              <a:rPr lang="zh-TW" altLang="en-US" dirty="0" smtClean="0"/>
              <a:t>出星星直角三角形。</a:t>
            </a:r>
            <a:endParaRPr lang="en-US" altLang="zh-TW" dirty="0" smtClean="0"/>
          </a:p>
          <a:p>
            <a:r>
              <a:rPr lang="zh-TW" altLang="en-US" dirty="0" smtClean="0"/>
              <a:t>函式寫法</a:t>
            </a:r>
            <a:r>
              <a:rPr lang="zh-TW" altLang="en-US" dirty="0"/>
              <a:t>思考關鍵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名稱：取個有意義的名稱。</a:t>
            </a:r>
            <a:endParaRPr lang="en-US" altLang="zh-TW" dirty="0" smtClean="0"/>
          </a:p>
          <a:p>
            <a:pPr lvl="1"/>
            <a:r>
              <a:rPr lang="zh-TW" altLang="en-US" dirty="0"/>
              <a:t>引數：函式需要知道甚麼才能</a:t>
            </a:r>
            <a:r>
              <a:rPr lang="zh-TW" altLang="en-US" dirty="0" smtClean="0"/>
              <a:t>做？</a:t>
            </a:r>
            <a:endParaRPr lang="en-US" altLang="zh-TW" dirty="0" smtClean="0"/>
          </a:p>
          <a:p>
            <a:pPr lvl="1"/>
            <a:r>
              <a:rPr lang="zh-TW" altLang="en-US" dirty="0"/>
              <a:t>回傳值：有沒有需要回傳運算結果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dirty="0"/>
              <a:t>運算方法：怎麼做才能符合需要？</a:t>
            </a:r>
          </a:p>
        </p:txBody>
      </p:sp>
      <p:grpSp>
        <p:nvGrpSpPr>
          <p:cNvPr id="4" name="群組 3"/>
          <p:cNvGrpSpPr/>
          <p:nvPr/>
        </p:nvGrpSpPr>
        <p:grpSpPr>
          <a:xfrm>
            <a:off x="6729602" y="3351784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</a:t>
              </a:r>
              <a:r>
                <a:rPr lang="zh-TW" altLang="en-US" dirty="0">
                  <a:solidFill>
                    <a:schemeClr val="tx1"/>
                  </a:solidFill>
                </a:rPr>
                <a:t>＊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856696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Example07_02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36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範例二參考程式碼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4982802" cy="3880773"/>
          </a:xfrm>
        </p:spPr>
        <p:txBody>
          <a:bodyPr/>
          <a:lstStyle/>
          <a:p>
            <a:r>
              <a:rPr lang="zh-TW" altLang="en-US" dirty="0" smtClean="0"/>
              <a:t>把畫一行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個星號變成一個函式，主程式中原本的雙重</a:t>
            </a:r>
            <a:r>
              <a:rPr lang="en-US" altLang="zh-TW" dirty="0" smtClean="0"/>
              <a:t>for</a:t>
            </a:r>
            <a:r>
              <a:rPr lang="zh-TW" altLang="en-US" dirty="0" smtClean="0"/>
              <a:t>迴圈變成只有一層。</a:t>
            </a:r>
            <a:endParaRPr lang="en-US" altLang="zh-TW" dirty="0" smtClean="0"/>
          </a:p>
          <a:p>
            <a:r>
              <a:rPr lang="zh-TW" altLang="en-US" dirty="0" smtClean="0"/>
              <a:t>這一層迴圈中只做一件事，就是畫一行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個星號，變成一行清楚的指令。</a:t>
            </a:r>
            <a:endParaRPr lang="en-US" altLang="zh-TW" dirty="0" smtClean="0"/>
          </a:p>
          <a:p>
            <a:r>
              <a:rPr lang="zh-TW" altLang="en-US" dirty="0"/>
              <a:t>函式</a:t>
            </a:r>
            <a:r>
              <a:rPr lang="zh-TW" altLang="en-US" dirty="0" smtClean="0"/>
              <a:t>中也簡單的只有一個</a:t>
            </a:r>
            <a:r>
              <a:rPr lang="en-US" altLang="zh-TW" dirty="0" smtClean="0"/>
              <a:t>for</a:t>
            </a:r>
            <a:r>
              <a:rPr lang="zh-TW" altLang="en-US" dirty="0" smtClean="0"/>
              <a:t>迴圈，依照參數給的數值，畫出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個星號。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b="1" dirty="0" smtClean="0">
                <a:solidFill>
                  <a:srgbClr val="C00000"/>
                </a:solidFill>
              </a:rPr>
              <a:t>思考邏輯是否簡化了呢？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4072" y="1270000"/>
            <a:ext cx="5210175" cy="46482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807963" y="2962656"/>
            <a:ext cx="5422392" cy="13959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左大括弧 5"/>
          <p:cNvSpPr/>
          <p:nvPr/>
        </p:nvSpPr>
        <p:spPr>
          <a:xfrm>
            <a:off x="6583680" y="5116576"/>
            <a:ext cx="338328" cy="548640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565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練習一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星星三角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如右圖所示，輸入一個數字</a:t>
            </a:r>
            <a:r>
              <a:rPr lang="en-US" altLang="zh-TW" dirty="0" smtClean="0"/>
              <a:t>N</a:t>
            </a:r>
            <a:r>
              <a:rPr lang="zh-TW" altLang="en-US" dirty="0" smtClean="0"/>
              <a:t>，產生如圖所示的三角形星號陣。</a:t>
            </a:r>
            <a:endParaRPr lang="en-US" altLang="zh-TW" dirty="0" smtClean="0"/>
          </a:p>
          <a:p>
            <a:r>
              <a:rPr lang="zh-TW" altLang="en-US" dirty="0"/>
              <a:t>利用前面範例的函式，簡化思考。</a:t>
            </a:r>
          </a:p>
        </p:txBody>
      </p:sp>
      <p:grpSp>
        <p:nvGrpSpPr>
          <p:cNvPr id="4" name="群組 3"/>
          <p:cNvGrpSpPr/>
          <p:nvPr/>
        </p:nvGrpSpPr>
        <p:grpSpPr>
          <a:xfrm>
            <a:off x="6729602" y="3351784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</a:t>
              </a:r>
              <a:r>
                <a:rPr lang="zh-TW" altLang="en-US" dirty="0">
                  <a:solidFill>
                    <a:schemeClr val="tx1"/>
                  </a:solidFill>
                </a:rPr>
                <a:t>＊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856696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Example07_03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50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zh-TW" altLang="en-US" dirty="0" smtClean="0"/>
              <a:t>一參考程式碼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019378" cy="3880773"/>
          </a:xfrm>
        </p:spPr>
        <p:txBody>
          <a:bodyPr/>
          <a:lstStyle/>
          <a:p>
            <a:r>
              <a:rPr lang="zh-TW" altLang="en-US" dirty="0" smtClean="0"/>
              <a:t>應該可以發現，主程式這邊</a:t>
            </a:r>
            <a:r>
              <a:rPr lang="zh-TW" altLang="en-US" dirty="0"/>
              <a:t>避開了雙重迴</a:t>
            </a:r>
            <a:r>
              <a:rPr lang="zh-TW" altLang="en-US" dirty="0" smtClean="0"/>
              <a:t>圈後，邏輯思考會變簡單。</a:t>
            </a:r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4907" y="609600"/>
            <a:ext cx="5810250" cy="5648325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4774168" y="484244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上半三角</a:t>
            </a:r>
            <a:endParaRPr lang="zh-TW" altLang="en-US" dirty="0"/>
          </a:p>
        </p:txBody>
      </p:sp>
      <p:sp>
        <p:nvSpPr>
          <p:cNvPr id="6" name="左大括弧 5"/>
          <p:cNvSpPr/>
          <p:nvPr/>
        </p:nvSpPr>
        <p:spPr>
          <a:xfrm>
            <a:off x="6100359" y="4745736"/>
            <a:ext cx="585216" cy="466040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4774168" y="55458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下半三角</a:t>
            </a:r>
            <a:endParaRPr lang="zh-TW" altLang="en-US" dirty="0"/>
          </a:p>
        </p:txBody>
      </p:sp>
      <p:sp>
        <p:nvSpPr>
          <p:cNvPr id="10" name="左大括弧 9"/>
          <p:cNvSpPr/>
          <p:nvPr/>
        </p:nvSpPr>
        <p:spPr>
          <a:xfrm>
            <a:off x="6100359" y="5494508"/>
            <a:ext cx="585216" cy="466040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709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星星靠右直角三角形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183970" cy="3880773"/>
          </a:xfrm>
        </p:spPr>
        <p:txBody>
          <a:bodyPr/>
          <a:lstStyle/>
          <a:p>
            <a:r>
              <a:rPr lang="zh-TW" altLang="en-US" dirty="0"/>
              <a:t>程式顯示“請輸入整數</a:t>
            </a:r>
            <a:r>
              <a:rPr lang="en-US" altLang="zh-TW" dirty="0"/>
              <a:t>N=</a:t>
            </a:r>
            <a:r>
              <a:rPr lang="zh-TW" altLang="en-US" dirty="0"/>
              <a:t>”，然後依照輸入的整數顯示一個＊號靠右直角三角形。</a:t>
            </a:r>
            <a:endParaRPr lang="en-US" altLang="zh-TW" dirty="0"/>
          </a:p>
          <a:p>
            <a:r>
              <a:rPr lang="zh-TW" altLang="en-US" dirty="0" smtClean="0"/>
              <a:t>思考重點：</a:t>
            </a:r>
            <a:endParaRPr lang="en-US" altLang="zh-TW" dirty="0" smtClean="0"/>
          </a:p>
          <a:p>
            <a:pPr lvl="1"/>
            <a:r>
              <a:rPr lang="zh-TW" altLang="en-US" dirty="0"/>
              <a:t>如何利用函式簡化程式</a:t>
            </a:r>
            <a:r>
              <a:rPr lang="zh-TW" altLang="en-US" dirty="0" smtClean="0"/>
              <a:t>思考</a:t>
            </a:r>
            <a:endParaRPr lang="en-US" altLang="zh-TW" dirty="0" smtClean="0"/>
          </a:p>
          <a:p>
            <a:pPr lvl="1"/>
            <a:r>
              <a:rPr lang="zh-TW" altLang="en-US" dirty="0"/>
              <a:t>已經有</a:t>
            </a:r>
            <a:r>
              <a:rPr lang="en-US" altLang="zh-TW" dirty="0" err="1"/>
              <a:t>drawStarN</a:t>
            </a:r>
            <a:r>
              <a:rPr lang="zh-TW" altLang="en-US" dirty="0"/>
              <a:t>函式了，我們還缺甚麼函式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dirty="0"/>
              <a:t>或是說，如果有甚麼函式的話，問題會變簡單？</a:t>
            </a:r>
          </a:p>
        </p:txBody>
      </p:sp>
      <p:grpSp>
        <p:nvGrpSpPr>
          <p:cNvPr id="4" name="群組 3"/>
          <p:cNvGrpSpPr/>
          <p:nvPr/>
        </p:nvGrpSpPr>
        <p:grpSpPr>
          <a:xfrm>
            <a:off x="6510146" y="330200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　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　　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　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＊＊＊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856696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Example07_04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73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圖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6613" y="2355898"/>
            <a:ext cx="5348115" cy="2383972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思考方式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內容版面配置區 3"/>
              <p:cNvGraphicFramePr>
                <a:graphicFrameLocks noGrp="1"/>
              </p:cNvGraphicFramePr>
              <p:nvPr>
                <p:ph idx="1"/>
                <p:extLst/>
              </p:nvPr>
            </p:nvGraphicFramePr>
            <p:xfrm>
              <a:off x="897317" y="2333022"/>
              <a:ext cx="5183443" cy="277107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74283">
                      <a:extLst>
                        <a:ext uri="{9D8B030D-6E8A-4147-A177-3AD203B41FA5}">
                          <a16:colId xmlns:a16="http://schemas.microsoft.com/office/drawing/2014/main" val="900407445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1686147459"/>
                        </a:ext>
                      </a:extLst>
                    </a:gridCol>
                    <a:gridCol w="493776">
                      <a:extLst>
                        <a:ext uri="{9D8B030D-6E8A-4147-A177-3AD203B41FA5}">
                          <a16:colId xmlns:a16="http://schemas.microsoft.com/office/drawing/2014/main" val="3805994828"/>
                        </a:ext>
                      </a:extLst>
                    </a:gridCol>
                    <a:gridCol w="832104">
                      <a:extLst>
                        <a:ext uri="{9D8B030D-6E8A-4147-A177-3AD203B41FA5}">
                          <a16:colId xmlns:a16="http://schemas.microsoft.com/office/drawing/2014/main" val="119540309"/>
                        </a:ext>
                      </a:extLst>
                    </a:gridCol>
                    <a:gridCol w="283464">
                      <a:extLst>
                        <a:ext uri="{9D8B030D-6E8A-4147-A177-3AD203B41FA5}">
                          <a16:colId xmlns:a16="http://schemas.microsoft.com/office/drawing/2014/main" val="3582880592"/>
                        </a:ext>
                      </a:extLst>
                    </a:gridCol>
                    <a:gridCol w="521208">
                      <a:extLst>
                        <a:ext uri="{9D8B030D-6E8A-4147-A177-3AD203B41FA5}">
                          <a16:colId xmlns:a16="http://schemas.microsoft.com/office/drawing/2014/main" val="2049097316"/>
                        </a:ext>
                      </a:extLst>
                    </a:gridCol>
                    <a:gridCol w="1078992">
                      <a:extLst>
                        <a:ext uri="{9D8B030D-6E8A-4147-A177-3AD203B41FA5}">
                          <a16:colId xmlns:a16="http://schemas.microsoft.com/office/drawing/2014/main" val="1829631013"/>
                        </a:ext>
                      </a:extLst>
                    </a:gridCol>
                    <a:gridCol w="1042416">
                      <a:extLst>
                        <a:ext uri="{9D8B030D-6E8A-4147-A177-3AD203B41FA5}">
                          <a16:colId xmlns:a16="http://schemas.microsoft.com/office/drawing/2014/main" val="1628810145"/>
                        </a:ext>
                      </a:extLst>
                    </a:gridCol>
                  </a:tblGrid>
                  <a:tr h="547989"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err="1" smtClean="0">
                              <a:solidFill>
                                <a:schemeClr val="tx1"/>
                              </a:solidFill>
                            </a:rPr>
                            <a:t>i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800" dirty="0" smtClean="0">
                              <a:solidFill>
                                <a:schemeClr val="tx1"/>
                              </a:solidFill>
                            </a:rPr>
                            <a:t>空白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32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53316110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14:m>
                            <m:oMath xmlns:m="http://schemas.openxmlformats.org/officeDocument/2006/math">
                              <m:r>
                                <a:rPr lang="zh-TW" altLang="en-US" sz="160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↩</m:t>
                              </m:r>
                            </m:oMath>
                          </a14:m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5513186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14:m>
                            <m:oMath xmlns:m="http://schemas.openxmlformats.org/officeDocument/2006/math">
                              <m:r>
                                <a:rPr lang="zh-TW" altLang="en-US" sz="160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↩</m:t>
                              </m:r>
                            </m:oMath>
                          </a14:m>
                          <a:endParaRPr lang="zh-TW" alt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5120381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14:m>
                            <m:oMath xmlns:m="http://schemas.openxmlformats.org/officeDocument/2006/math">
                              <m:r>
                                <a:rPr lang="zh-TW" altLang="en-US" sz="160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↩</m:t>
                              </m:r>
                            </m:oMath>
                          </a14:m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43165938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14:m>
                            <m:oMath xmlns:m="http://schemas.openxmlformats.org/officeDocument/2006/math">
                              <m:r>
                                <a:rPr lang="zh-TW" altLang="en-US" sz="160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↩</m:t>
                              </m:r>
                            </m:oMath>
                          </a14:m>
                          <a:endParaRPr lang="zh-TW" altLang="en-US" sz="2800" b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5536668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內容版面配置區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513724951"/>
                  </p:ext>
                </p:extLst>
              </p:nvPr>
            </p:nvGraphicFramePr>
            <p:xfrm>
              <a:off x="897317" y="2333022"/>
              <a:ext cx="5183443" cy="277107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74283">
                      <a:extLst>
                        <a:ext uri="{9D8B030D-6E8A-4147-A177-3AD203B41FA5}">
                          <a16:colId xmlns:a16="http://schemas.microsoft.com/office/drawing/2014/main" val="900407445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1686147459"/>
                        </a:ext>
                      </a:extLst>
                    </a:gridCol>
                    <a:gridCol w="493776">
                      <a:extLst>
                        <a:ext uri="{9D8B030D-6E8A-4147-A177-3AD203B41FA5}">
                          <a16:colId xmlns:a16="http://schemas.microsoft.com/office/drawing/2014/main" val="3805994828"/>
                        </a:ext>
                      </a:extLst>
                    </a:gridCol>
                    <a:gridCol w="832104">
                      <a:extLst>
                        <a:ext uri="{9D8B030D-6E8A-4147-A177-3AD203B41FA5}">
                          <a16:colId xmlns:a16="http://schemas.microsoft.com/office/drawing/2014/main" val="119540309"/>
                        </a:ext>
                      </a:extLst>
                    </a:gridCol>
                    <a:gridCol w="283464">
                      <a:extLst>
                        <a:ext uri="{9D8B030D-6E8A-4147-A177-3AD203B41FA5}">
                          <a16:colId xmlns:a16="http://schemas.microsoft.com/office/drawing/2014/main" val="3582880592"/>
                        </a:ext>
                      </a:extLst>
                    </a:gridCol>
                    <a:gridCol w="521208">
                      <a:extLst>
                        <a:ext uri="{9D8B030D-6E8A-4147-A177-3AD203B41FA5}">
                          <a16:colId xmlns:a16="http://schemas.microsoft.com/office/drawing/2014/main" val="2049097316"/>
                        </a:ext>
                      </a:extLst>
                    </a:gridCol>
                    <a:gridCol w="1078992">
                      <a:extLst>
                        <a:ext uri="{9D8B030D-6E8A-4147-A177-3AD203B41FA5}">
                          <a16:colId xmlns:a16="http://schemas.microsoft.com/office/drawing/2014/main" val="1829631013"/>
                        </a:ext>
                      </a:extLst>
                    </a:gridCol>
                    <a:gridCol w="1042416">
                      <a:extLst>
                        <a:ext uri="{9D8B030D-6E8A-4147-A177-3AD203B41FA5}">
                          <a16:colId xmlns:a16="http://schemas.microsoft.com/office/drawing/2014/main" val="1628810145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err="1" smtClean="0">
                              <a:solidFill>
                                <a:schemeClr val="tx1"/>
                              </a:solidFill>
                            </a:rPr>
                            <a:t>i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800" dirty="0" smtClean="0">
                              <a:solidFill>
                                <a:schemeClr val="tx1"/>
                              </a:solidFill>
                            </a:rPr>
                            <a:t>空白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32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53316110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0803" t="-118889" r="-351825" b="-3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5513186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0803" t="-216484" r="-351825" b="-2263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5120381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0803" t="-320000" r="-351825" b="-12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43165938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0803" t="-420000" r="-351825" b="-2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5536668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文字方塊 4"/>
          <p:cNvSpPr txBox="1"/>
          <p:nvPr/>
        </p:nvSpPr>
        <p:spPr>
          <a:xfrm>
            <a:off x="2240280" y="222300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C00000"/>
                </a:solidFill>
              </a:rPr>
              <a:t>N=4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157357" y="5104098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N-i-1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5366276" y="5104098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i</a:t>
            </a:r>
            <a:r>
              <a:rPr lang="en-US" altLang="zh-TW" dirty="0">
                <a:solidFill>
                  <a:srgbClr val="C00000"/>
                </a:solidFill>
              </a:rPr>
              <a:t>+</a:t>
            </a:r>
            <a:r>
              <a:rPr lang="en-US" altLang="zh-TW" dirty="0" smtClean="0">
                <a:solidFill>
                  <a:srgbClr val="C00000"/>
                </a:solidFill>
              </a:rPr>
              <a:t>1</a:t>
            </a:r>
            <a:endParaRPr lang="zh-TW" altLang="en-US" dirty="0">
              <a:solidFill>
                <a:srgbClr val="C00000"/>
              </a:solidFill>
            </a:endParaRPr>
          </a:p>
        </p:txBody>
      </p:sp>
      <p:cxnSp>
        <p:nvCxnSpPr>
          <p:cNvPr id="11" name="直線單箭頭接點 10"/>
          <p:cNvCxnSpPr>
            <a:stCxn id="6" idx="3"/>
          </p:cNvCxnSpPr>
          <p:nvPr/>
        </p:nvCxnSpPr>
        <p:spPr>
          <a:xfrm flipV="1">
            <a:off x="4846969" y="3447288"/>
            <a:ext cx="2504807" cy="184147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stCxn id="7" idx="3"/>
          </p:cNvCxnSpPr>
          <p:nvPr/>
        </p:nvCxnSpPr>
        <p:spPr>
          <a:xfrm flipV="1">
            <a:off x="5860322" y="4215384"/>
            <a:ext cx="1491454" cy="10733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7150608" y="3712464"/>
            <a:ext cx="4425696" cy="6918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3" name="群組 12"/>
          <p:cNvGrpSpPr/>
          <p:nvPr/>
        </p:nvGrpSpPr>
        <p:grpSpPr>
          <a:xfrm>
            <a:off x="8117950" y="4471416"/>
            <a:ext cx="1927131" cy="1261951"/>
            <a:chOff x="8117950" y="4471416"/>
            <a:chExt cx="1927131" cy="1261951"/>
          </a:xfrm>
        </p:grpSpPr>
        <p:sp>
          <p:nvSpPr>
            <p:cNvPr id="9" name="文字方塊 8"/>
            <p:cNvSpPr txBox="1"/>
            <p:nvPr/>
          </p:nvSpPr>
          <p:spPr>
            <a:xfrm>
              <a:off x="8117950" y="5364035"/>
              <a:ext cx="19271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err="1" smtClean="0"/>
                <a:t>drawStarN</a:t>
              </a:r>
              <a:r>
                <a:rPr lang="en-US" altLang="zh-TW" dirty="0" smtClean="0"/>
                <a:t>(</a:t>
              </a:r>
              <a:r>
                <a:rPr lang="en-US" altLang="zh-TW" dirty="0" err="1" smtClean="0"/>
                <a:t>int</a:t>
              </a:r>
              <a:r>
                <a:rPr lang="en-US" altLang="zh-TW" dirty="0" smtClean="0"/>
                <a:t> N)</a:t>
              </a:r>
              <a:endParaRPr lang="zh-TW" altLang="en-US" dirty="0"/>
            </a:p>
          </p:txBody>
        </p:sp>
        <p:sp>
          <p:nvSpPr>
            <p:cNvPr id="10" name="向下箭號 9"/>
            <p:cNvSpPr/>
            <p:nvPr/>
          </p:nvSpPr>
          <p:spPr>
            <a:xfrm>
              <a:off x="8906256" y="4471416"/>
              <a:ext cx="201168" cy="1002014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4" name="矩形 13"/>
          <p:cNvSpPr/>
          <p:nvPr/>
        </p:nvSpPr>
        <p:spPr>
          <a:xfrm>
            <a:off x="7150608" y="3052310"/>
            <a:ext cx="4425696" cy="6555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5" name="群組 14"/>
          <p:cNvGrpSpPr/>
          <p:nvPr/>
        </p:nvGrpSpPr>
        <p:grpSpPr>
          <a:xfrm>
            <a:off x="9520578" y="1695380"/>
            <a:ext cx="524503" cy="1275284"/>
            <a:chOff x="8774306" y="5402269"/>
            <a:chExt cx="524503" cy="1275284"/>
          </a:xfrm>
        </p:grpSpPr>
        <p:sp>
          <p:nvSpPr>
            <p:cNvPr id="16" name="文字方塊 15"/>
            <p:cNvSpPr txBox="1"/>
            <p:nvPr/>
          </p:nvSpPr>
          <p:spPr>
            <a:xfrm>
              <a:off x="8774306" y="5402269"/>
              <a:ext cx="5245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????</a:t>
              </a:r>
              <a:endParaRPr lang="zh-TW" altLang="en-US" dirty="0"/>
            </a:p>
          </p:txBody>
        </p:sp>
        <p:sp>
          <p:nvSpPr>
            <p:cNvPr id="17" name="向下箭號 16"/>
            <p:cNvSpPr/>
            <p:nvPr/>
          </p:nvSpPr>
          <p:spPr>
            <a:xfrm flipV="1">
              <a:off x="8944356" y="5809436"/>
              <a:ext cx="184404" cy="868117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1" name="文字方塊 20"/>
          <p:cNvSpPr txBox="1"/>
          <p:nvPr/>
        </p:nvSpPr>
        <p:spPr>
          <a:xfrm>
            <a:off x="10030412" y="4722987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Example04_11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294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3" grpId="0" animBg="1"/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練習二參考</a:t>
            </a:r>
            <a:r>
              <a:rPr lang="zh-TW" altLang="en-US" dirty="0"/>
              <a:t>程式碼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注意</a:t>
            </a:r>
            <a:r>
              <a:rPr lang="en-US" altLang="zh-TW" dirty="0" err="1" smtClean="0"/>
              <a:t>drawSpaceN</a:t>
            </a:r>
            <a:r>
              <a:rPr lang="zh-TW" altLang="en-US" dirty="0" smtClean="0"/>
              <a:t>後面不換行的！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6632" y="609600"/>
            <a:ext cx="5381625" cy="5667375"/>
          </a:xfrm>
          <a:prstGeom prst="rect">
            <a:avLst/>
          </a:prstGeom>
        </p:spPr>
      </p:pic>
      <p:sp>
        <p:nvSpPr>
          <p:cNvPr id="9" name="弧形 8"/>
          <p:cNvSpPr/>
          <p:nvPr/>
        </p:nvSpPr>
        <p:spPr>
          <a:xfrm>
            <a:off x="3511296" y="758952"/>
            <a:ext cx="5056632" cy="3602736"/>
          </a:xfrm>
          <a:prstGeom prst="arc">
            <a:avLst>
              <a:gd name="adj1" fmla="val 5668544"/>
              <a:gd name="adj2" fmla="val 10800000"/>
            </a:avLst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5158" y="3345180"/>
            <a:ext cx="2029016" cy="2760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276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</a:t>
            </a:r>
            <a:r>
              <a:rPr lang="zh-TW" altLang="en-US" dirty="0"/>
              <a:t>三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星星峽谷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183970" cy="3880773"/>
          </a:xfrm>
        </p:spPr>
        <p:txBody>
          <a:bodyPr/>
          <a:lstStyle/>
          <a:p>
            <a:r>
              <a:rPr lang="zh-TW" altLang="en-US" dirty="0"/>
              <a:t>程式顯示“請輸入整數</a:t>
            </a:r>
            <a:r>
              <a:rPr lang="en-US" altLang="zh-TW" dirty="0"/>
              <a:t>N=</a:t>
            </a:r>
            <a:r>
              <a:rPr lang="zh-TW" altLang="en-US" dirty="0"/>
              <a:t>”，然後依照輸入的整數顯示一個＊</a:t>
            </a:r>
            <a:r>
              <a:rPr lang="zh-TW" altLang="en-US" dirty="0" smtClean="0"/>
              <a:t>號峽谷。</a:t>
            </a:r>
            <a:endParaRPr lang="en-US" altLang="zh-TW" dirty="0"/>
          </a:p>
          <a:p>
            <a:r>
              <a:rPr lang="zh-TW" altLang="en-US" dirty="0" smtClean="0"/>
              <a:t>思考重點：</a:t>
            </a:r>
            <a:endParaRPr lang="en-US" altLang="zh-TW" dirty="0" smtClean="0"/>
          </a:p>
          <a:p>
            <a:pPr lvl="1"/>
            <a:r>
              <a:rPr lang="zh-TW" altLang="en-US" dirty="0"/>
              <a:t>如何利用函式簡化程式</a:t>
            </a:r>
            <a:r>
              <a:rPr lang="zh-TW" altLang="en-US" dirty="0" smtClean="0"/>
              <a:t>思考</a:t>
            </a:r>
            <a:endParaRPr lang="en-US" altLang="zh-TW" dirty="0" smtClean="0"/>
          </a:p>
          <a:p>
            <a:pPr lvl="1"/>
            <a:r>
              <a:rPr lang="zh-TW" altLang="en-US" dirty="0"/>
              <a:t>已經有</a:t>
            </a:r>
            <a:r>
              <a:rPr lang="en-US" altLang="zh-TW" dirty="0" err="1" smtClean="0"/>
              <a:t>drawStarN</a:t>
            </a:r>
            <a:r>
              <a:rPr lang="zh-TW" altLang="en-US" dirty="0" smtClean="0"/>
              <a:t>及</a:t>
            </a:r>
            <a:r>
              <a:rPr lang="en-US" altLang="zh-TW" dirty="0" err="1" smtClean="0"/>
              <a:t>drawSpaceN</a:t>
            </a:r>
            <a:r>
              <a:rPr lang="zh-TW" altLang="en-US" dirty="0" smtClean="0"/>
              <a:t>函</a:t>
            </a:r>
            <a:r>
              <a:rPr lang="zh-TW" altLang="en-US" dirty="0"/>
              <a:t>式</a:t>
            </a:r>
            <a:r>
              <a:rPr lang="zh-TW" altLang="en-US" dirty="0" smtClean="0"/>
              <a:t>了，可是好用嗎？夠用嗎？</a:t>
            </a:r>
            <a:endParaRPr lang="en-US" altLang="zh-TW" dirty="0" smtClean="0"/>
          </a:p>
          <a:p>
            <a:pPr lvl="1"/>
            <a:r>
              <a:rPr lang="zh-TW" altLang="en-US" dirty="0"/>
              <a:t>或是說，如果有甚麼函式的話，問題會變簡單？</a:t>
            </a:r>
          </a:p>
        </p:txBody>
      </p:sp>
      <p:grpSp>
        <p:nvGrpSpPr>
          <p:cNvPr id="4" name="群組 3"/>
          <p:cNvGrpSpPr/>
          <p:nvPr/>
        </p:nvGrpSpPr>
        <p:grpSpPr>
          <a:xfrm>
            <a:off x="6510146" y="330200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＊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　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＊＊＊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＊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　</a:t>
              </a:r>
              <a:r>
                <a:rPr lang="zh-TW" altLang="en-US" dirty="0">
                  <a:solidFill>
                    <a:schemeClr val="tx1"/>
                  </a:solidFill>
                </a:rPr>
                <a:t>　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　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</a:t>
              </a:r>
              <a:r>
                <a:rPr lang="zh-TW" altLang="en-US" dirty="0">
                  <a:solidFill>
                    <a:schemeClr val="tx1"/>
                  </a:solidFill>
                </a:rPr>
                <a:t>＊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　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</a:t>
              </a:r>
              <a:r>
                <a:rPr lang="zh-TW" altLang="en-US" dirty="0">
                  <a:solidFill>
                    <a:schemeClr val="tx1"/>
                  </a:solidFill>
                </a:rPr>
                <a:t>＊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＊＊＊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856696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Example07_05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4581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再練習一次思考方法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內容版面配置區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476743354"/>
                  </p:ext>
                </p:extLst>
              </p:nvPr>
            </p:nvGraphicFramePr>
            <p:xfrm>
              <a:off x="897315" y="2333022"/>
              <a:ext cx="6097845" cy="277107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8972">
                      <a:extLst>
                        <a:ext uri="{9D8B030D-6E8A-4147-A177-3AD203B41FA5}">
                          <a16:colId xmlns:a16="http://schemas.microsoft.com/office/drawing/2014/main" val="1235059582"/>
                        </a:ext>
                      </a:extLst>
                    </a:gridCol>
                    <a:gridCol w="348972">
                      <a:extLst>
                        <a:ext uri="{9D8B030D-6E8A-4147-A177-3AD203B41FA5}">
                          <a16:colId xmlns:a16="http://schemas.microsoft.com/office/drawing/2014/main" val="3818587300"/>
                        </a:ext>
                      </a:extLst>
                    </a:gridCol>
                    <a:gridCol w="348972">
                      <a:extLst>
                        <a:ext uri="{9D8B030D-6E8A-4147-A177-3AD203B41FA5}">
                          <a16:colId xmlns:a16="http://schemas.microsoft.com/office/drawing/2014/main" val="1593260975"/>
                        </a:ext>
                      </a:extLst>
                    </a:gridCol>
                    <a:gridCol w="348972">
                      <a:extLst>
                        <a:ext uri="{9D8B030D-6E8A-4147-A177-3AD203B41FA5}">
                          <a16:colId xmlns:a16="http://schemas.microsoft.com/office/drawing/2014/main" val="111422071"/>
                        </a:ext>
                      </a:extLst>
                    </a:gridCol>
                    <a:gridCol w="348972">
                      <a:extLst>
                        <a:ext uri="{9D8B030D-6E8A-4147-A177-3AD203B41FA5}">
                          <a16:colId xmlns:a16="http://schemas.microsoft.com/office/drawing/2014/main" val="900407445"/>
                        </a:ext>
                      </a:extLst>
                    </a:gridCol>
                    <a:gridCol w="336400">
                      <a:extLst>
                        <a:ext uri="{9D8B030D-6E8A-4147-A177-3AD203B41FA5}">
                          <a16:colId xmlns:a16="http://schemas.microsoft.com/office/drawing/2014/main" val="1686147459"/>
                        </a:ext>
                      </a:extLst>
                    </a:gridCol>
                    <a:gridCol w="363314">
                      <a:extLst>
                        <a:ext uri="{9D8B030D-6E8A-4147-A177-3AD203B41FA5}">
                          <a16:colId xmlns:a16="http://schemas.microsoft.com/office/drawing/2014/main" val="3805994828"/>
                        </a:ext>
                      </a:extLst>
                    </a:gridCol>
                    <a:gridCol w="383499">
                      <a:extLst>
                        <a:ext uri="{9D8B030D-6E8A-4147-A177-3AD203B41FA5}">
                          <a16:colId xmlns:a16="http://schemas.microsoft.com/office/drawing/2014/main" val="119540309"/>
                        </a:ext>
                      </a:extLst>
                    </a:gridCol>
                    <a:gridCol w="437322">
                      <a:extLst>
                        <a:ext uri="{9D8B030D-6E8A-4147-A177-3AD203B41FA5}">
                          <a16:colId xmlns:a16="http://schemas.microsoft.com/office/drawing/2014/main" val="3582880592"/>
                        </a:ext>
                      </a:extLst>
                    </a:gridCol>
                    <a:gridCol w="383499">
                      <a:extLst>
                        <a:ext uri="{9D8B030D-6E8A-4147-A177-3AD203B41FA5}">
                          <a16:colId xmlns:a16="http://schemas.microsoft.com/office/drawing/2014/main" val="2049097316"/>
                        </a:ext>
                      </a:extLst>
                    </a:gridCol>
                    <a:gridCol w="894471">
                      <a:extLst>
                        <a:ext uri="{9D8B030D-6E8A-4147-A177-3AD203B41FA5}">
                          <a16:colId xmlns:a16="http://schemas.microsoft.com/office/drawing/2014/main" val="1963558996"/>
                        </a:ext>
                      </a:extLst>
                    </a:gridCol>
                    <a:gridCol w="662964">
                      <a:extLst>
                        <a:ext uri="{9D8B030D-6E8A-4147-A177-3AD203B41FA5}">
                          <a16:colId xmlns:a16="http://schemas.microsoft.com/office/drawing/2014/main" val="1829631013"/>
                        </a:ext>
                      </a:extLst>
                    </a:gridCol>
                    <a:gridCol w="891516">
                      <a:extLst>
                        <a:ext uri="{9D8B030D-6E8A-4147-A177-3AD203B41FA5}">
                          <a16:colId xmlns:a16="http://schemas.microsoft.com/office/drawing/2014/main" val="1628810145"/>
                        </a:ext>
                      </a:extLst>
                    </a:gridCol>
                  </a:tblGrid>
                  <a:tr h="547989"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err="1" smtClean="0">
                              <a:solidFill>
                                <a:schemeClr val="tx1"/>
                              </a:solidFill>
                            </a:rPr>
                            <a:t>i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800" b="1" dirty="0" smtClean="0">
                              <a:solidFill>
                                <a:schemeClr val="tx1"/>
                              </a:solidFill>
                            </a:rPr>
                            <a:t>左</a:t>
                          </a:r>
                          <a:r>
                            <a:rPr lang="zh-TW" altLang="en-US" sz="32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1800" b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800" dirty="0" smtClean="0">
                              <a:solidFill>
                                <a:schemeClr val="tx1"/>
                              </a:solidFill>
                            </a:rPr>
                            <a:t>空白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000" b="1" dirty="0" smtClean="0">
                              <a:solidFill>
                                <a:schemeClr val="tx1"/>
                              </a:solidFill>
                            </a:rPr>
                            <a:t>右</a:t>
                          </a:r>
                          <a:r>
                            <a:rPr lang="zh-TW" altLang="en-US" sz="32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000" b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53316110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40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↩</m:t>
                                </m:r>
                              </m:oMath>
                            </m:oMathPara>
                          </a14:m>
                          <a:endParaRPr lang="zh-TW" altLang="en-US" sz="14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5513186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40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↩</m:t>
                                </m:r>
                              </m:oMath>
                            </m:oMathPara>
                          </a14:m>
                          <a:endParaRPr lang="zh-TW" altLang="en-US" sz="14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5120381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40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↩</m:t>
                                </m:r>
                              </m:oMath>
                            </m:oMathPara>
                          </a14:m>
                          <a:endParaRPr lang="zh-TW" altLang="en-US" sz="14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43165938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140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↩</m:t>
                                </m:r>
                              </m:oMath>
                            </m:oMathPara>
                          </a14:m>
                          <a:endParaRPr lang="zh-TW" altLang="en-US" sz="14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5536668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內容版面配置區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476743354"/>
                  </p:ext>
                </p:extLst>
              </p:nvPr>
            </p:nvGraphicFramePr>
            <p:xfrm>
              <a:off x="897315" y="2333022"/>
              <a:ext cx="6097845" cy="277107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8972">
                      <a:extLst>
                        <a:ext uri="{9D8B030D-6E8A-4147-A177-3AD203B41FA5}">
                          <a16:colId xmlns:a16="http://schemas.microsoft.com/office/drawing/2014/main" val="1235059582"/>
                        </a:ext>
                      </a:extLst>
                    </a:gridCol>
                    <a:gridCol w="348972">
                      <a:extLst>
                        <a:ext uri="{9D8B030D-6E8A-4147-A177-3AD203B41FA5}">
                          <a16:colId xmlns:a16="http://schemas.microsoft.com/office/drawing/2014/main" val="3818587300"/>
                        </a:ext>
                      </a:extLst>
                    </a:gridCol>
                    <a:gridCol w="348972">
                      <a:extLst>
                        <a:ext uri="{9D8B030D-6E8A-4147-A177-3AD203B41FA5}">
                          <a16:colId xmlns:a16="http://schemas.microsoft.com/office/drawing/2014/main" val="1593260975"/>
                        </a:ext>
                      </a:extLst>
                    </a:gridCol>
                    <a:gridCol w="348972">
                      <a:extLst>
                        <a:ext uri="{9D8B030D-6E8A-4147-A177-3AD203B41FA5}">
                          <a16:colId xmlns:a16="http://schemas.microsoft.com/office/drawing/2014/main" val="111422071"/>
                        </a:ext>
                      </a:extLst>
                    </a:gridCol>
                    <a:gridCol w="348972">
                      <a:extLst>
                        <a:ext uri="{9D8B030D-6E8A-4147-A177-3AD203B41FA5}">
                          <a16:colId xmlns:a16="http://schemas.microsoft.com/office/drawing/2014/main" val="900407445"/>
                        </a:ext>
                      </a:extLst>
                    </a:gridCol>
                    <a:gridCol w="336400">
                      <a:extLst>
                        <a:ext uri="{9D8B030D-6E8A-4147-A177-3AD203B41FA5}">
                          <a16:colId xmlns:a16="http://schemas.microsoft.com/office/drawing/2014/main" val="1686147459"/>
                        </a:ext>
                      </a:extLst>
                    </a:gridCol>
                    <a:gridCol w="363314">
                      <a:extLst>
                        <a:ext uri="{9D8B030D-6E8A-4147-A177-3AD203B41FA5}">
                          <a16:colId xmlns:a16="http://schemas.microsoft.com/office/drawing/2014/main" val="3805994828"/>
                        </a:ext>
                      </a:extLst>
                    </a:gridCol>
                    <a:gridCol w="383499">
                      <a:extLst>
                        <a:ext uri="{9D8B030D-6E8A-4147-A177-3AD203B41FA5}">
                          <a16:colId xmlns:a16="http://schemas.microsoft.com/office/drawing/2014/main" val="119540309"/>
                        </a:ext>
                      </a:extLst>
                    </a:gridCol>
                    <a:gridCol w="437322">
                      <a:extLst>
                        <a:ext uri="{9D8B030D-6E8A-4147-A177-3AD203B41FA5}">
                          <a16:colId xmlns:a16="http://schemas.microsoft.com/office/drawing/2014/main" val="3582880592"/>
                        </a:ext>
                      </a:extLst>
                    </a:gridCol>
                    <a:gridCol w="383499">
                      <a:extLst>
                        <a:ext uri="{9D8B030D-6E8A-4147-A177-3AD203B41FA5}">
                          <a16:colId xmlns:a16="http://schemas.microsoft.com/office/drawing/2014/main" val="2049097316"/>
                        </a:ext>
                      </a:extLst>
                    </a:gridCol>
                    <a:gridCol w="894471">
                      <a:extLst>
                        <a:ext uri="{9D8B030D-6E8A-4147-A177-3AD203B41FA5}">
                          <a16:colId xmlns:a16="http://schemas.microsoft.com/office/drawing/2014/main" val="1963558996"/>
                        </a:ext>
                      </a:extLst>
                    </a:gridCol>
                    <a:gridCol w="662964">
                      <a:extLst>
                        <a:ext uri="{9D8B030D-6E8A-4147-A177-3AD203B41FA5}">
                          <a16:colId xmlns:a16="http://schemas.microsoft.com/office/drawing/2014/main" val="1829631013"/>
                        </a:ext>
                      </a:extLst>
                    </a:gridCol>
                    <a:gridCol w="891516">
                      <a:extLst>
                        <a:ext uri="{9D8B030D-6E8A-4147-A177-3AD203B41FA5}">
                          <a16:colId xmlns:a16="http://schemas.microsoft.com/office/drawing/2014/main" val="1628810145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err="1" smtClean="0">
                              <a:solidFill>
                                <a:schemeClr val="tx1"/>
                              </a:solidFill>
                            </a:rPr>
                            <a:t>i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800" b="1" dirty="0" smtClean="0">
                              <a:solidFill>
                                <a:schemeClr val="tx1"/>
                              </a:solidFill>
                            </a:rPr>
                            <a:t>左</a:t>
                          </a:r>
                          <a:r>
                            <a:rPr lang="zh-TW" altLang="en-US" sz="32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1800" b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1800" dirty="0" smtClean="0">
                              <a:solidFill>
                                <a:schemeClr val="tx1"/>
                              </a:solidFill>
                            </a:rPr>
                            <a:t>空白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000" b="1" dirty="0" smtClean="0">
                              <a:solidFill>
                                <a:schemeClr val="tx1"/>
                              </a:solidFill>
                            </a:rPr>
                            <a:t>右</a:t>
                          </a:r>
                          <a:r>
                            <a:rPr lang="zh-TW" altLang="en-US" sz="32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000" b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53316110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44444" t="-118889" r="-648611" b="-3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5513186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44444" t="-216484" r="-648611" b="-2263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5120381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  <a:latin typeface="新細明體" panose="02020500000000000000" pitchFamily="18" charset="-120"/>
                              <a:ea typeface="新細明體" panose="02020500000000000000" pitchFamily="18" charset="-120"/>
                            </a:rPr>
                            <a:t>□</a:t>
                          </a:r>
                          <a:endParaRPr lang="zh-TW" altLang="en-US" sz="28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44444" t="-320000" r="-648611" b="-12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43165938"/>
                      </a:ext>
                    </a:extLst>
                  </a:tr>
                  <a:tr h="5479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  <a:endParaRPr lang="zh-TW" alt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2800" b="1" dirty="0" smtClean="0">
                              <a:solidFill>
                                <a:schemeClr val="tx1"/>
                              </a:solidFill>
                            </a:rPr>
                            <a:t>＊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44444" t="-420000" r="-648611" b="-2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5536668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文字方塊 6"/>
          <p:cNvSpPr txBox="1"/>
          <p:nvPr/>
        </p:nvSpPr>
        <p:spPr>
          <a:xfrm>
            <a:off x="2130552" y="241531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C00000"/>
                </a:solidFill>
              </a:rPr>
              <a:t>N=4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728645" y="5072967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i</a:t>
            </a:r>
            <a:r>
              <a:rPr lang="en-US" altLang="zh-TW" dirty="0">
                <a:solidFill>
                  <a:srgbClr val="C00000"/>
                </a:solidFill>
              </a:rPr>
              <a:t>+</a:t>
            </a:r>
            <a:r>
              <a:rPr lang="en-US" altLang="zh-TW" dirty="0" smtClean="0">
                <a:solidFill>
                  <a:srgbClr val="C00000"/>
                </a:solidFill>
              </a:rPr>
              <a:t>1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403465" y="5072967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i</a:t>
            </a:r>
            <a:r>
              <a:rPr lang="en-US" altLang="zh-TW" dirty="0">
                <a:solidFill>
                  <a:srgbClr val="C00000"/>
                </a:solidFill>
              </a:rPr>
              <a:t>+</a:t>
            </a:r>
            <a:r>
              <a:rPr lang="en-US" altLang="zh-TW" dirty="0" smtClean="0">
                <a:solidFill>
                  <a:srgbClr val="C00000"/>
                </a:solidFill>
              </a:rPr>
              <a:t>1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5264690" y="5189159"/>
            <a:ext cx="109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(N-i-1)x2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897315" y="5611951"/>
            <a:ext cx="44734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C00000"/>
                </a:solidFill>
              </a:rPr>
              <a:t>有一個麻煩！我們的</a:t>
            </a:r>
            <a:r>
              <a:rPr lang="en-US" altLang="zh-TW" b="1" dirty="0" err="1" smtClean="0">
                <a:solidFill>
                  <a:srgbClr val="C00000"/>
                </a:solidFill>
              </a:rPr>
              <a:t>drawStarN</a:t>
            </a:r>
            <a:r>
              <a:rPr lang="en-US" altLang="zh-TW" b="1" dirty="0" smtClean="0">
                <a:solidFill>
                  <a:srgbClr val="C00000"/>
                </a:solidFill>
              </a:rPr>
              <a:t>()</a:t>
            </a:r>
            <a:r>
              <a:rPr lang="zh-TW" altLang="en-US" b="1" dirty="0" smtClean="0">
                <a:solidFill>
                  <a:srgbClr val="C00000"/>
                </a:solidFill>
              </a:rPr>
              <a:t>會換行！</a:t>
            </a:r>
            <a:endParaRPr lang="en-US" altLang="zh-TW" b="1" dirty="0" smtClean="0">
              <a:solidFill>
                <a:srgbClr val="C00000"/>
              </a:solidFill>
            </a:endParaRPr>
          </a:p>
          <a:p>
            <a:r>
              <a:rPr lang="zh-TW" altLang="en-US" b="1" dirty="0">
                <a:solidFill>
                  <a:srgbClr val="C00000"/>
                </a:solidFill>
              </a:rPr>
              <a:t>這裡怎麼辦？</a:t>
            </a:r>
          </a:p>
        </p:txBody>
      </p:sp>
      <p:cxnSp>
        <p:nvCxnSpPr>
          <p:cNvPr id="13" name="直線單箭頭接點 12"/>
          <p:cNvCxnSpPr/>
          <p:nvPr/>
        </p:nvCxnSpPr>
        <p:spPr>
          <a:xfrm flipH="1" flipV="1">
            <a:off x="1207008" y="3255264"/>
            <a:ext cx="9144" cy="23682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V="1">
            <a:off x="1525845" y="3725854"/>
            <a:ext cx="0" cy="18860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H="1" flipV="1">
            <a:off x="1908048" y="4258151"/>
            <a:ext cx="3048" cy="13538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 flipV="1">
            <a:off x="2293298" y="4740474"/>
            <a:ext cx="14202" cy="8973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5116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函式是甚麼？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函式與數學的函數概念很類似，</a:t>
            </a:r>
            <a:endParaRPr lang="en-US" altLang="zh-TW" dirty="0" smtClean="0"/>
          </a:p>
          <a:p>
            <a:pPr lvl="1"/>
            <a:r>
              <a:rPr lang="zh-TW" altLang="zh-TW" dirty="0"/>
              <a:t>在數學函數中，我們輸入函數的</a:t>
            </a:r>
            <a:r>
              <a:rPr lang="zh-TW" altLang="zh-TW" b="1" dirty="0"/>
              <a:t>參數</a:t>
            </a:r>
            <a:r>
              <a:rPr lang="zh-TW" altLang="zh-TW" dirty="0"/>
              <a:t>並經過函數處理後，將可以得到函數的</a:t>
            </a:r>
            <a:r>
              <a:rPr lang="zh-TW" altLang="zh-TW" b="1" dirty="0"/>
              <a:t>輸出結果</a:t>
            </a:r>
            <a:r>
              <a:rPr lang="zh-TW" altLang="zh-TW" dirty="0" smtClean="0"/>
              <a:t>。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例如：</a:t>
            </a:r>
            <a:r>
              <a:rPr lang="en-US" altLang="zh-TW" dirty="0" smtClean="0"/>
              <a:t>f(x)=x+5 </a:t>
            </a:r>
            <a:r>
              <a:rPr lang="en-US" altLang="zh-TW" dirty="0" smtClean="0">
                <a:sym typeface="Wingdings" panose="05000000000000000000" pitchFamily="2" charset="2"/>
              </a:rPr>
              <a:t> f(5)=5+5=10  </a:t>
            </a:r>
            <a:r>
              <a:rPr lang="zh-TW" altLang="en-US" dirty="0" smtClean="0">
                <a:sym typeface="Wingdings" panose="05000000000000000000" pitchFamily="2" charset="2"/>
              </a:rPr>
              <a:t>所以</a:t>
            </a:r>
            <a:r>
              <a:rPr lang="en-US" altLang="zh-TW" dirty="0" smtClean="0">
                <a:sym typeface="Wingdings" panose="05000000000000000000" pitchFamily="2" charset="2"/>
              </a:rPr>
              <a:t>f(5)</a:t>
            </a:r>
            <a:r>
              <a:rPr lang="zh-TW" altLang="en-US" dirty="0" smtClean="0">
                <a:sym typeface="Wingdings" panose="05000000000000000000" pitchFamily="2" charset="2"/>
              </a:rPr>
              <a:t>為</a:t>
            </a:r>
            <a:r>
              <a:rPr lang="en-US" altLang="zh-TW" dirty="0" smtClean="0">
                <a:sym typeface="Wingdings" panose="05000000000000000000" pitchFamily="2" charset="2"/>
              </a:rPr>
              <a:t>10</a:t>
            </a:r>
            <a:endParaRPr lang="en-US" altLang="zh-TW" dirty="0"/>
          </a:p>
          <a:p>
            <a:pPr lvl="1"/>
            <a:r>
              <a:rPr lang="zh-TW" altLang="en-US" dirty="0" smtClean="0"/>
              <a:t>在</a:t>
            </a:r>
            <a:r>
              <a:rPr lang="en-US" altLang="zh-TW" dirty="0" smtClean="0"/>
              <a:t>Python</a:t>
            </a:r>
            <a:r>
              <a:rPr lang="zh-TW" altLang="en-US" dirty="0" smtClean="0"/>
              <a:t>的</a:t>
            </a:r>
            <a:r>
              <a:rPr lang="zh-TW" altLang="en-US" dirty="0"/>
              <a:t>函式中</a:t>
            </a:r>
            <a:r>
              <a:rPr lang="zh-TW" altLang="en-US" dirty="0" smtClean="0"/>
              <a:t>，我們可以傳遞</a:t>
            </a:r>
            <a:r>
              <a:rPr lang="zh-TW" altLang="en-US" b="1" dirty="0"/>
              <a:t>引數</a:t>
            </a:r>
            <a:r>
              <a:rPr lang="en-US" altLang="zh-TW" b="1" dirty="0"/>
              <a:t>(Argument)</a:t>
            </a:r>
            <a:r>
              <a:rPr lang="zh-TW" altLang="en-US" dirty="0"/>
              <a:t>給函式處理，經過函式的處理之後，可以獲得一個</a:t>
            </a:r>
            <a:r>
              <a:rPr lang="zh-TW" altLang="en-US" b="1" dirty="0"/>
              <a:t>輸出結果（即函式回傳值</a:t>
            </a:r>
            <a:r>
              <a:rPr lang="zh-TW" altLang="en-US" b="1" dirty="0" smtClean="0"/>
              <a:t>）</a:t>
            </a:r>
            <a:endParaRPr lang="en-US" altLang="zh-TW" b="1" dirty="0" smtClean="0"/>
          </a:p>
          <a:p>
            <a:pPr lvl="1"/>
            <a:r>
              <a:rPr lang="zh-TW" altLang="en-US" dirty="0"/>
              <a:t>程式語言的函</a:t>
            </a:r>
            <a:r>
              <a:rPr lang="zh-TW" altLang="en-US" dirty="0" smtClean="0"/>
              <a:t>式其實是</a:t>
            </a:r>
            <a:r>
              <a:rPr lang="en-US" altLang="zh-TW" dirty="0" smtClean="0">
                <a:solidFill>
                  <a:srgbClr val="FF0000"/>
                </a:solidFill>
              </a:rPr>
              <a:t>【</a:t>
            </a:r>
            <a:r>
              <a:rPr lang="zh-TW" altLang="en-US" b="1" dirty="0">
                <a:solidFill>
                  <a:srgbClr val="FF0000"/>
                </a:solidFill>
              </a:rPr>
              <a:t>一群敘述的集合</a:t>
            </a:r>
            <a:r>
              <a:rPr lang="en-US" altLang="zh-TW" dirty="0" smtClean="0">
                <a:solidFill>
                  <a:srgbClr val="FF0000"/>
                </a:solidFill>
              </a:rPr>
              <a:t>】</a:t>
            </a:r>
            <a:r>
              <a:rPr lang="zh-TW" altLang="en-US" dirty="0" smtClean="0"/>
              <a:t>，執行後</a:t>
            </a:r>
            <a:r>
              <a:rPr lang="zh-TW" altLang="en-US" b="1" dirty="0" smtClean="0"/>
              <a:t>不一定有回傳值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函式的規劃設計，有很大部分是</a:t>
            </a:r>
            <a:r>
              <a:rPr lang="zh-TW" altLang="en-US" b="1" u="sng" dirty="0" smtClean="0"/>
              <a:t>把一個大問題拆解成明確的小步驟</a:t>
            </a:r>
            <a:r>
              <a:rPr lang="zh-TW" altLang="en-US" dirty="0" smtClean="0"/>
              <a:t>，且這些小步驟還有可能以後可以再重複利用。這些小步驟就適合發展為函式</a:t>
            </a:r>
            <a:r>
              <a:rPr lang="en-US" altLang="zh-TW" dirty="0" smtClean="0"/>
              <a:t>`.</a:t>
            </a:r>
            <a:endParaRPr lang="zh-TW" altLang="en-US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5837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9401" y="2696558"/>
            <a:ext cx="5676765" cy="3129092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zh-TW" altLang="en-US" dirty="0" smtClean="0"/>
              <a:t>三部分參考程式碼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兩個解決問題的方案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另外寫一個函式，一個會換行，一個不會換行。</a:t>
            </a:r>
            <a:endParaRPr lang="en-US" altLang="zh-TW" dirty="0" smtClean="0"/>
          </a:p>
          <a:p>
            <a:pPr lvl="1"/>
            <a:r>
              <a:rPr lang="zh-TW" altLang="en-US" dirty="0"/>
              <a:t>加一個布林參數</a:t>
            </a:r>
            <a:r>
              <a:rPr lang="zh-TW" altLang="en-US" dirty="0" smtClean="0"/>
              <a:t>，決定要不要換行。</a:t>
            </a:r>
            <a:endParaRPr lang="en-US" altLang="zh-TW" dirty="0" smtClean="0"/>
          </a:p>
          <a:p>
            <a:r>
              <a:rPr lang="zh-TW" altLang="en-US" dirty="0"/>
              <a:t>參照右邊的兩個函式</a:t>
            </a:r>
            <a:r>
              <a:rPr lang="zh-TW" altLang="en-US" dirty="0" smtClean="0"/>
              <a:t>寫法。</a:t>
            </a:r>
            <a:endParaRPr lang="en-US" altLang="zh-TW" dirty="0" smtClean="0"/>
          </a:p>
          <a:p>
            <a:r>
              <a:rPr lang="zh-TW" altLang="en-US" dirty="0"/>
              <a:t>主程式自己寫啦！</a:t>
            </a:r>
          </a:p>
        </p:txBody>
      </p:sp>
      <p:sp>
        <p:nvSpPr>
          <p:cNvPr id="5" name="矩形 4"/>
          <p:cNvSpPr/>
          <p:nvPr/>
        </p:nvSpPr>
        <p:spPr>
          <a:xfrm>
            <a:off x="8131002" y="2696558"/>
            <a:ext cx="1881678" cy="3941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5785104" y="3627810"/>
            <a:ext cx="3404616" cy="3626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8285954" y="4220667"/>
            <a:ext cx="1827310" cy="3372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5785104" y="5095031"/>
            <a:ext cx="3404616" cy="3626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017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三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來算算</a:t>
            </a:r>
            <a:r>
              <a:rPr lang="en-US" altLang="zh-TW" dirty="0"/>
              <a:t>BMI</a:t>
            </a:r>
            <a:r>
              <a:rPr lang="zh-TW" altLang="en-US" dirty="0"/>
              <a:t>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13326" y="2105725"/>
                <a:ext cx="8596668" cy="3880773"/>
              </a:xfrm>
            </p:spPr>
            <p:txBody>
              <a:bodyPr/>
              <a:lstStyle/>
              <a:p>
                <a:r>
                  <a:rPr lang="en-US" altLang="zh-TW" dirty="0" smtClean="0"/>
                  <a:t>BMI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=</a:t>
                </a:r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i="1" dirty="0">
                            <a:latin typeface="Cambria Math" panose="02040503050406030204" pitchFamily="18" charset="0"/>
                          </a:rPr>
                          <m:t>體重</m:t>
                        </m:r>
                      </m:num>
                      <m:den>
                        <m:sSup>
                          <m:sSupPr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zh-TW" altLang="en-US" dirty="0"/>
                              <m:t>身高</m:t>
                            </m:r>
                          </m:e>
                          <m:sup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zh-TW" altLang="en-US" dirty="0"/>
                          <m:t> </m:t>
                        </m:r>
                      </m:den>
                    </m:f>
                  </m:oMath>
                </a14:m>
                <a:endParaRPr lang="en-US" altLang="zh-TW" dirty="0" smtClean="0"/>
              </a:p>
              <a:p>
                <a:r>
                  <a:rPr lang="zh-TW" altLang="en-US" dirty="0"/>
                  <a:t>把計算</a:t>
                </a:r>
                <a:r>
                  <a:rPr lang="en-US" altLang="zh-TW" dirty="0"/>
                  <a:t>BMI</a:t>
                </a:r>
                <a:r>
                  <a:rPr lang="zh-TW" altLang="en-US" dirty="0"/>
                  <a:t>的部分寫成函式</a:t>
                </a:r>
                <a:r>
                  <a:rPr lang="zh-TW" altLang="en-US" dirty="0" smtClean="0"/>
                  <a:t>。</a:t>
                </a:r>
                <a:endParaRPr lang="en-US" altLang="zh-TW" dirty="0" smtClean="0"/>
              </a:p>
              <a:p>
                <a:r>
                  <a:rPr lang="zh-TW" altLang="en-US" dirty="0"/>
                  <a:t>參數</a:t>
                </a:r>
                <a:r>
                  <a:rPr lang="zh-TW" altLang="en-US" dirty="0" smtClean="0"/>
                  <a:t>：</a:t>
                </a:r>
                <a:endParaRPr lang="en-US" altLang="zh-TW" dirty="0" smtClean="0"/>
              </a:p>
              <a:p>
                <a:pPr lvl="1"/>
                <a:r>
                  <a:rPr lang="zh-TW" altLang="en-US" dirty="0"/>
                  <a:t>身高：浮點</a:t>
                </a:r>
                <a:r>
                  <a:rPr lang="zh-TW" altLang="en-US" dirty="0" smtClean="0"/>
                  <a:t>數</a:t>
                </a:r>
                <a:endParaRPr lang="en-US" altLang="zh-TW" dirty="0" smtClean="0"/>
              </a:p>
              <a:p>
                <a:pPr lvl="1"/>
                <a:r>
                  <a:rPr lang="zh-TW" altLang="en-US" dirty="0"/>
                  <a:t>體重：浮點數</a:t>
                </a:r>
                <a:endParaRPr lang="en-US" altLang="zh-TW" dirty="0" smtClean="0"/>
              </a:p>
              <a:p>
                <a:r>
                  <a:rPr lang="zh-TW" altLang="en-US" dirty="0" smtClean="0"/>
                  <a:t>傳回值：浮點數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3326" y="2105725"/>
                <a:ext cx="8596668" cy="3880773"/>
              </a:xfrm>
              <a:blipFill>
                <a:blip r:embed="rId2"/>
                <a:stretch>
                  <a:fillRect l="-2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群組 4"/>
          <p:cNvGrpSpPr/>
          <p:nvPr/>
        </p:nvGrpSpPr>
        <p:grpSpPr>
          <a:xfrm>
            <a:off x="6510146" y="3302000"/>
            <a:ext cx="4908613" cy="3332480"/>
            <a:chOff x="8833104" y="502920"/>
            <a:chExt cx="2587752" cy="1427480"/>
          </a:xfrm>
        </p:grpSpPr>
        <p:sp>
          <p:nvSpPr>
            <p:cNvPr id="6" name="圓角矩形 5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輸入身高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(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公尺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)=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1.75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請輸入體重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(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公斤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)=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66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您的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BMI=21.6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======================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請輸入身高</a:t>
              </a:r>
              <a:r>
                <a:rPr lang="en-US" altLang="zh-TW" dirty="0">
                  <a:solidFill>
                    <a:schemeClr val="tx1"/>
                  </a:solidFill>
                </a:rPr>
                <a:t>(</a:t>
              </a:r>
              <a:r>
                <a:rPr lang="zh-TW" altLang="en-US" dirty="0">
                  <a:solidFill>
                    <a:schemeClr val="tx1"/>
                  </a:solidFill>
                </a:rPr>
                <a:t>公尺</a:t>
              </a:r>
              <a:r>
                <a:rPr lang="en-US" altLang="zh-TW" dirty="0">
                  <a:solidFill>
                    <a:schemeClr val="tx1"/>
                  </a:solidFill>
                </a:rPr>
                <a:t>)=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8" name="梯形 7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9" name="文字方塊 8"/>
          <p:cNvSpPr txBox="1"/>
          <p:nvPr/>
        </p:nvSpPr>
        <p:spPr>
          <a:xfrm>
            <a:off x="677334" y="5856696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Example07_06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589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三參考程式碼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814" y="1621326"/>
            <a:ext cx="6173993" cy="463317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700784" y="5586984"/>
            <a:ext cx="3959352" cy="3291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439590" y="3451334"/>
            <a:ext cx="6628722" cy="9731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782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練習四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計算</a:t>
            </a:r>
            <a:r>
              <a:rPr lang="zh-TW" altLang="en-US" dirty="0" smtClean="0"/>
              <a:t>次</a:t>
            </a:r>
            <a:r>
              <a:rPr lang="zh-TW" altLang="en-US" dirty="0"/>
              <a:t>方</a:t>
            </a:r>
            <a:r>
              <a:rPr lang="zh-TW" altLang="en-US" dirty="0" smtClean="0"/>
              <a:t>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寫一個函式，計算</a:t>
            </a:r>
            <a:r>
              <a:rPr lang="en-US" altLang="zh-TW" dirty="0" err="1" smtClean="0"/>
              <a:t>X</a:t>
            </a:r>
            <a:r>
              <a:rPr lang="en-US" altLang="zh-TW" baseline="30000" dirty="0" err="1" smtClean="0"/>
              <a:t>n</a:t>
            </a:r>
            <a:r>
              <a:rPr lang="zh-TW" altLang="en-US" dirty="0" smtClean="0"/>
              <a:t>值，其中</a:t>
            </a:r>
            <a:r>
              <a:rPr lang="en-US" altLang="zh-TW" dirty="0" smtClean="0"/>
              <a:t>X</a:t>
            </a:r>
            <a:r>
              <a:rPr lang="zh-TW" altLang="en-US" dirty="0" smtClean="0"/>
              <a:t>為浮點數，</a:t>
            </a:r>
            <a:r>
              <a:rPr lang="en-US" altLang="zh-TW" dirty="0" smtClean="0"/>
              <a:t>n</a:t>
            </a:r>
            <a:r>
              <a:rPr lang="zh-TW" altLang="en-US" dirty="0" smtClean="0"/>
              <a:t>為整數。並簡單驗證。</a:t>
            </a:r>
            <a:endParaRPr lang="en-US" altLang="zh-TW" dirty="0" smtClean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 smtClean="0"/>
              <a:t>函式名稱：</a:t>
            </a:r>
            <a:r>
              <a:rPr lang="en-US" altLang="zh-TW" dirty="0" smtClean="0"/>
              <a:t>pow</a:t>
            </a:r>
          </a:p>
          <a:p>
            <a:pPr lvl="1"/>
            <a:r>
              <a:rPr lang="zh-TW" altLang="en-US" dirty="0" smtClean="0"/>
              <a:t>引數：</a:t>
            </a:r>
            <a:r>
              <a:rPr lang="en-US" altLang="zh-TW" dirty="0"/>
              <a:t> X</a:t>
            </a:r>
            <a:r>
              <a:rPr lang="zh-TW" altLang="en-US" dirty="0"/>
              <a:t>為浮點數，</a:t>
            </a:r>
            <a:r>
              <a:rPr lang="en-US" altLang="zh-TW" dirty="0"/>
              <a:t>n</a:t>
            </a:r>
            <a:r>
              <a:rPr lang="zh-TW" altLang="en-US" dirty="0"/>
              <a:t>為</a:t>
            </a:r>
            <a:r>
              <a:rPr lang="zh-TW" altLang="en-US" dirty="0" smtClean="0"/>
              <a:t>整數</a:t>
            </a:r>
            <a:endParaRPr lang="en-US" altLang="zh-TW" dirty="0" smtClean="0"/>
          </a:p>
          <a:p>
            <a:pPr lvl="1"/>
            <a:r>
              <a:rPr lang="zh-TW" altLang="en-US" dirty="0"/>
              <a:t>傳回值：浮點</a:t>
            </a:r>
            <a:r>
              <a:rPr lang="zh-TW" altLang="en-US" dirty="0" smtClean="0"/>
              <a:t>數</a:t>
            </a:r>
            <a:endParaRPr lang="en-US" altLang="zh-TW" dirty="0" smtClean="0"/>
          </a:p>
          <a:p>
            <a:pPr lvl="1"/>
            <a:r>
              <a:rPr lang="zh-TW" altLang="en-US" dirty="0"/>
              <a:t>次方計算</a:t>
            </a:r>
            <a:r>
              <a:rPr lang="zh-TW" altLang="en-US" dirty="0" smtClean="0"/>
              <a:t>法：用</a:t>
            </a:r>
            <a:r>
              <a:rPr lang="en-US" altLang="zh-TW" dirty="0" smtClean="0"/>
              <a:t>for</a:t>
            </a:r>
            <a:r>
              <a:rPr lang="zh-TW" altLang="en-US" dirty="0" smtClean="0"/>
              <a:t>迴圈？</a:t>
            </a:r>
            <a:endParaRPr lang="en-US" altLang="zh-TW" dirty="0" smtClean="0"/>
          </a:p>
          <a:p>
            <a:pPr lvl="1"/>
            <a:r>
              <a:rPr lang="zh-TW" altLang="en-US" dirty="0"/>
              <a:t>主程式驗證的輸入輸出？</a:t>
            </a: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30200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smtClean="0">
                  <a:solidFill>
                    <a:schemeClr val="tx1"/>
                  </a:solidFill>
                </a:rPr>
                <a:t>==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 計算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X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的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次方 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==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請輸入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X=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請輸入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>
                  <a:solidFill>
                    <a:srgbClr val="0070C0"/>
                  </a:solidFill>
                </a:rPr>
                <a:t>3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2.000000^3=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8</a:t>
              </a:r>
            </a:p>
            <a:p>
              <a:r>
                <a:rPr lang="en-US" altLang="zh-TW" dirty="0">
                  <a:solidFill>
                    <a:schemeClr val="tx1"/>
                  </a:solidFill>
                </a:rPr>
                <a:t>==</a:t>
              </a:r>
              <a:r>
                <a:rPr lang="zh-TW" altLang="en-US" dirty="0">
                  <a:solidFill>
                    <a:schemeClr val="tx1"/>
                  </a:solidFill>
                </a:rPr>
                <a:t> 計算</a:t>
              </a:r>
              <a:r>
                <a:rPr lang="en-US" altLang="zh-TW" dirty="0">
                  <a:solidFill>
                    <a:schemeClr val="tx1"/>
                  </a:solidFill>
                </a:rPr>
                <a:t>X</a:t>
              </a:r>
              <a:r>
                <a:rPr lang="zh-TW" altLang="en-US" dirty="0">
                  <a:solidFill>
                    <a:schemeClr val="tx1"/>
                  </a:solidFill>
                </a:rPr>
                <a:t>的</a:t>
              </a:r>
              <a:r>
                <a:rPr lang="en-US" altLang="zh-TW" dirty="0">
                  <a:solidFill>
                    <a:schemeClr val="tx1"/>
                  </a:solidFill>
                </a:rPr>
                <a:t>n</a:t>
              </a:r>
              <a:r>
                <a:rPr lang="zh-TW" altLang="en-US" dirty="0">
                  <a:solidFill>
                    <a:schemeClr val="tx1"/>
                  </a:solidFill>
                </a:rPr>
                <a:t>次方 </a:t>
              </a:r>
              <a:r>
                <a:rPr lang="en-US" altLang="zh-TW" dirty="0">
                  <a:solidFill>
                    <a:schemeClr val="tx1"/>
                  </a:solidFill>
                </a:rPr>
                <a:t>==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</a:t>
              </a:r>
              <a:r>
                <a:rPr lang="en-US" altLang="zh-TW" dirty="0">
                  <a:solidFill>
                    <a:schemeClr val="tx1"/>
                  </a:solidFill>
                </a:rPr>
                <a:t>X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856696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Example07_07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99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zh-TW" altLang="en-US" dirty="0" smtClean="0"/>
              <a:t>四參考程式碼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只看函式部分如下：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846" y="2778823"/>
            <a:ext cx="5685336" cy="2341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53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關於</a:t>
            </a:r>
            <a:r>
              <a:rPr lang="en-US" altLang="zh-TW" dirty="0" smtClean="0"/>
              <a:t>return</a:t>
            </a:r>
            <a:r>
              <a:rPr lang="zh-TW" altLang="en-US" dirty="0" smtClean="0"/>
              <a:t>的用法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return</a:t>
            </a:r>
            <a:r>
              <a:rPr lang="zh-TW" altLang="en-US" dirty="0" smtClean="0"/>
              <a:t>的語法有兩種：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/>
              <a:t>Python</a:t>
            </a:r>
            <a:r>
              <a:rPr lang="zh-TW" altLang="en-US" dirty="0"/>
              <a:t>很方便的地方是，</a:t>
            </a:r>
            <a:r>
              <a:rPr lang="zh-TW" altLang="en-US" b="1" dirty="0" smtClean="0">
                <a:solidFill>
                  <a:srgbClr val="FF0000"/>
                </a:solidFill>
              </a:rPr>
              <a:t>回傳值可以</a:t>
            </a:r>
            <a:r>
              <a:rPr lang="zh-TW" altLang="en-US" b="1" dirty="0">
                <a:solidFill>
                  <a:srgbClr val="FF0000"/>
                </a:solidFill>
              </a:rPr>
              <a:t>有多個！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zh-TW" altLang="en-US" dirty="0" smtClean="0"/>
              <a:t>使用時機：</a:t>
            </a:r>
            <a:endParaRPr lang="en-US" altLang="zh-TW" dirty="0" smtClean="0"/>
          </a:p>
          <a:p>
            <a:pPr lvl="1"/>
            <a:r>
              <a:rPr lang="zh-TW" altLang="en-US" b="1" dirty="0">
                <a:solidFill>
                  <a:srgbClr val="FF0000"/>
                </a:solidFill>
              </a:rPr>
              <a:t>任何</a:t>
            </a:r>
            <a:r>
              <a:rPr lang="zh-TW" altLang="en-US" dirty="0"/>
              <a:t>函式想要結束時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pPr lvl="1"/>
            <a:r>
              <a:rPr lang="zh-TW" altLang="en-US" dirty="0"/>
              <a:t>也就是說，不一定是在函式最</a:t>
            </a:r>
            <a:r>
              <a:rPr lang="zh-TW" altLang="en-US" dirty="0" smtClean="0"/>
              <a:t>後面。</a:t>
            </a:r>
            <a:endParaRPr lang="en-US" altLang="zh-TW" dirty="0" smtClean="0"/>
          </a:p>
          <a:p>
            <a:pPr lvl="1"/>
            <a:r>
              <a:rPr lang="zh-TW" altLang="en-US" dirty="0"/>
              <a:t>也</a:t>
            </a:r>
            <a:r>
              <a:rPr lang="zh-TW" altLang="en-US" b="1" dirty="0">
                <a:solidFill>
                  <a:srgbClr val="FF0000"/>
                </a:solidFill>
              </a:rPr>
              <a:t>不限定</a:t>
            </a:r>
            <a:r>
              <a:rPr lang="zh-TW" altLang="en-US" dirty="0"/>
              <a:t>一個函式只有</a:t>
            </a:r>
            <a:r>
              <a:rPr lang="zh-TW" altLang="en-US" dirty="0" smtClean="0"/>
              <a:t>一個</a:t>
            </a:r>
            <a:r>
              <a:rPr lang="en-US" altLang="zh-TW" dirty="0" smtClean="0"/>
              <a:t>return </a:t>
            </a:r>
            <a:r>
              <a:rPr lang="en-US" altLang="zh-TW" dirty="0" smtClean="0">
                <a:sym typeface="Wingdings" panose="05000000000000000000" pitchFamily="2" charset="2"/>
              </a:rPr>
              <a:t> </a:t>
            </a:r>
            <a:r>
              <a:rPr lang="zh-TW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可以有多個</a:t>
            </a:r>
            <a:r>
              <a:rPr lang="en-US" altLang="zh-TW" dirty="0" smtClean="0">
                <a:solidFill>
                  <a:srgbClr val="FF0000"/>
                </a:solidFill>
                <a:sym typeface="Wingdings" panose="05000000000000000000" pitchFamily="2" charset="2"/>
              </a:rPr>
              <a:t>return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zh-TW" altLang="en-US" dirty="0" smtClean="0"/>
              <a:t>注意！</a:t>
            </a:r>
            <a:r>
              <a:rPr lang="zh-TW" altLang="en-US" dirty="0" smtClean="0">
                <a:solidFill>
                  <a:schemeClr val="accent4"/>
                </a:solidFill>
              </a:rPr>
              <a:t>放在</a:t>
            </a:r>
            <a:r>
              <a:rPr lang="en-US" altLang="zh-TW" dirty="0" smtClean="0">
                <a:solidFill>
                  <a:schemeClr val="accent4"/>
                </a:solidFill>
              </a:rPr>
              <a:t>return</a:t>
            </a:r>
            <a:r>
              <a:rPr lang="zh-TW" altLang="en-US" dirty="0" smtClean="0">
                <a:solidFill>
                  <a:schemeClr val="accent4"/>
                </a:solidFill>
              </a:rPr>
              <a:t>之後</a:t>
            </a:r>
            <a:r>
              <a:rPr lang="en-US" altLang="zh-TW" dirty="0" smtClean="0">
                <a:solidFill>
                  <a:schemeClr val="accent4"/>
                </a:solidFill>
              </a:rPr>
              <a:t>(</a:t>
            </a:r>
            <a:r>
              <a:rPr lang="zh-TW" altLang="en-US" dirty="0">
                <a:solidFill>
                  <a:schemeClr val="accent4"/>
                </a:solidFill>
              </a:rPr>
              <a:t>指</a:t>
            </a:r>
            <a:r>
              <a:rPr lang="zh-TW" altLang="en-US" dirty="0" smtClean="0">
                <a:solidFill>
                  <a:schemeClr val="accent4"/>
                </a:solidFill>
              </a:rPr>
              <a:t>下一行</a:t>
            </a:r>
            <a:r>
              <a:rPr lang="en-US" altLang="zh-TW" dirty="0" smtClean="0">
                <a:solidFill>
                  <a:schemeClr val="accent4"/>
                </a:solidFill>
              </a:rPr>
              <a:t>)</a:t>
            </a:r>
            <a:r>
              <a:rPr lang="zh-TW" altLang="en-US" dirty="0" smtClean="0">
                <a:solidFill>
                  <a:schemeClr val="accent4"/>
                </a:solidFill>
              </a:rPr>
              <a:t>的指令不會被執行到</a:t>
            </a:r>
            <a:r>
              <a:rPr lang="zh-TW" altLang="en-US" dirty="0" smtClean="0"/>
              <a:t>，編譯器通常會給警告。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2743200" y="2596896"/>
            <a:ext cx="402706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4"/>
                </a:solidFill>
              </a:rPr>
              <a:t>return</a:t>
            </a:r>
            <a:endParaRPr lang="en-US" altLang="zh-TW" dirty="0" smtClean="0">
              <a:solidFill>
                <a:schemeClr val="bg1"/>
              </a:solidFill>
            </a:endParaRPr>
          </a:p>
          <a:p>
            <a:r>
              <a:rPr lang="en-US" altLang="zh-TW" dirty="0">
                <a:solidFill>
                  <a:schemeClr val="accent4"/>
                </a:solidFill>
              </a:rPr>
              <a:t>r</a:t>
            </a:r>
            <a:r>
              <a:rPr lang="en-US" altLang="zh-TW" dirty="0" smtClean="0">
                <a:solidFill>
                  <a:schemeClr val="accent4"/>
                </a:solidFill>
              </a:rPr>
              <a:t>eturn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zh-TW" altLang="en-US" dirty="0" smtClean="0">
                <a:solidFill>
                  <a:schemeClr val="bg1"/>
                </a:solidFill>
              </a:rPr>
              <a:t>傳回值</a:t>
            </a:r>
            <a:r>
              <a:rPr lang="en-US" altLang="zh-TW" dirty="0" smtClean="0">
                <a:solidFill>
                  <a:schemeClr val="bg1"/>
                </a:solidFill>
              </a:rPr>
              <a:t>1[,</a:t>
            </a:r>
            <a:r>
              <a:rPr lang="zh-TW" altLang="en-US" dirty="0">
                <a:solidFill>
                  <a:schemeClr val="bg1"/>
                </a:solidFill>
              </a:rPr>
              <a:t>傳回</a:t>
            </a:r>
            <a:r>
              <a:rPr lang="zh-TW" altLang="en-US" dirty="0" smtClean="0">
                <a:solidFill>
                  <a:schemeClr val="bg1"/>
                </a:solidFill>
              </a:rPr>
              <a:t>值</a:t>
            </a:r>
            <a:r>
              <a:rPr lang="en-US" altLang="zh-TW" dirty="0" smtClean="0">
                <a:solidFill>
                  <a:schemeClr val="bg1"/>
                </a:solidFill>
              </a:rPr>
              <a:t>2,</a:t>
            </a:r>
            <a:r>
              <a:rPr lang="zh-TW" altLang="en-US" dirty="0">
                <a:solidFill>
                  <a:schemeClr val="bg1"/>
                </a:solidFill>
              </a:rPr>
              <a:t>傳回</a:t>
            </a:r>
            <a:r>
              <a:rPr lang="zh-TW" altLang="en-US" dirty="0" smtClean="0">
                <a:solidFill>
                  <a:schemeClr val="bg1"/>
                </a:solidFill>
              </a:rPr>
              <a:t>值</a:t>
            </a:r>
            <a:r>
              <a:rPr lang="en-US" altLang="zh-TW" dirty="0" smtClean="0">
                <a:solidFill>
                  <a:schemeClr val="bg1"/>
                </a:solidFill>
              </a:rPr>
              <a:t>3,…]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9669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範例四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max</a:t>
            </a:r>
            <a:r>
              <a:rPr lang="zh-TW" altLang="en-US" dirty="0" smtClean="0"/>
              <a:t>函式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寫一個函式，給兩個浮點數</a:t>
            </a:r>
            <a:r>
              <a:rPr lang="en-US" altLang="zh-TW" dirty="0" smtClean="0"/>
              <a:t>(double)</a:t>
            </a:r>
            <a:r>
              <a:rPr lang="zh-TW" altLang="en-US" dirty="0" smtClean="0"/>
              <a:t>，回傳較大者。</a:t>
            </a:r>
            <a:endParaRPr lang="en-US" altLang="zh-TW" dirty="0" smtClean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函式名稱</a:t>
            </a:r>
            <a:r>
              <a:rPr lang="zh-TW" altLang="en-US" dirty="0" smtClean="0"/>
              <a:t>：</a:t>
            </a:r>
            <a:r>
              <a:rPr lang="en-US" altLang="zh-TW" dirty="0" err="1" smtClean="0"/>
              <a:t>myMax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引數</a:t>
            </a:r>
            <a:r>
              <a:rPr lang="zh-TW" altLang="en-US" dirty="0"/>
              <a:t>：</a:t>
            </a:r>
            <a:r>
              <a:rPr lang="en-US" altLang="zh-TW" dirty="0"/>
              <a:t> </a:t>
            </a:r>
            <a:r>
              <a:rPr lang="en-US" altLang="zh-TW" dirty="0" err="1" smtClean="0"/>
              <a:t>a,b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傳回</a:t>
            </a:r>
            <a:r>
              <a:rPr lang="zh-TW" altLang="en-US" dirty="0"/>
              <a:t>值</a:t>
            </a:r>
            <a:r>
              <a:rPr lang="zh-TW" altLang="en-US" dirty="0" smtClean="0"/>
              <a:t>：</a:t>
            </a:r>
            <a:r>
              <a:rPr lang="en-US" altLang="zh-TW" dirty="0" smtClean="0"/>
              <a:t>a</a:t>
            </a:r>
            <a:r>
              <a:rPr lang="zh-TW" altLang="en-US" dirty="0" smtClean="0"/>
              <a:t>或</a:t>
            </a:r>
            <a:r>
              <a:rPr lang="en-US" altLang="zh-TW" dirty="0" smtClean="0"/>
              <a:t>b</a:t>
            </a:r>
            <a:endParaRPr lang="en-US" altLang="zh-TW" dirty="0"/>
          </a:p>
          <a:p>
            <a:pPr lvl="1"/>
            <a:r>
              <a:rPr lang="zh-TW" altLang="en-US" dirty="0" smtClean="0"/>
              <a:t>運算方法：用</a:t>
            </a:r>
            <a:r>
              <a:rPr lang="en-US" altLang="zh-TW" dirty="0" smtClean="0"/>
              <a:t>if…else</a:t>
            </a:r>
            <a:r>
              <a:rPr lang="zh-TW" altLang="en-US" dirty="0" smtClean="0"/>
              <a:t>即可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04133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四參考程式碼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函式寫作如右：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關鍵注意，函式中有</a:t>
            </a:r>
            <a:r>
              <a:rPr lang="zh-TW" altLang="en-US" b="1" dirty="0" smtClean="0">
                <a:solidFill>
                  <a:schemeClr val="accent4"/>
                </a:solidFill>
              </a:rPr>
              <a:t>兩個</a:t>
            </a:r>
            <a:r>
              <a:rPr lang="en-US" altLang="zh-TW" b="1" dirty="0" smtClean="0">
                <a:solidFill>
                  <a:schemeClr val="accent4"/>
                </a:solidFill>
              </a:rPr>
              <a:t>return</a:t>
            </a:r>
            <a:r>
              <a:rPr lang="zh-TW" altLang="en-US" dirty="0" smtClean="0"/>
              <a:t>，分別傳回</a:t>
            </a:r>
            <a:r>
              <a:rPr lang="en-US" altLang="zh-TW" dirty="0" smtClean="0"/>
              <a:t>a</a:t>
            </a:r>
            <a:r>
              <a:rPr lang="zh-TW" altLang="en-US" dirty="0" smtClean="0"/>
              <a:t>或</a:t>
            </a:r>
            <a:r>
              <a:rPr lang="en-US" altLang="zh-TW" dirty="0" smtClean="0"/>
              <a:t>b</a:t>
            </a:r>
            <a:r>
              <a:rPr lang="zh-TW" altLang="en-US" dirty="0" smtClean="0"/>
              <a:t>，依照</a:t>
            </a:r>
            <a:r>
              <a:rPr lang="en-US" altLang="zh-TW" dirty="0" smtClean="0"/>
              <a:t>if</a:t>
            </a:r>
            <a:r>
              <a:rPr lang="zh-TW" altLang="en-US" dirty="0" smtClean="0"/>
              <a:t>判斷結果而定。</a:t>
            </a:r>
            <a:endParaRPr lang="en-US" altLang="zh-TW" dirty="0" smtClean="0"/>
          </a:p>
          <a:p>
            <a:r>
              <a:rPr lang="zh-TW" altLang="en-US" dirty="0">
                <a:solidFill>
                  <a:srgbClr val="FF0000"/>
                </a:solidFill>
              </a:rPr>
              <a:t>函式名</a:t>
            </a:r>
            <a:r>
              <a:rPr lang="zh-TW" altLang="en-US" dirty="0" smtClean="0">
                <a:solidFill>
                  <a:srgbClr val="FF0000"/>
                </a:solidFill>
              </a:rPr>
              <a:t>不要取</a:t>
            </a:r>
            <a:r>
              <a:rPr lang="en-US" altLang="zh-TW" dirty="0" smtClean="0">
                <a:solidFill>
                  <a:srgbClr val="FF0000"/>
                </a:solidFill>
              </a:rPr>
              <a:t>max()</a:t>
            </a:r>
            <a:r>
              <a:rPr lang="zh-TW" altLang="en-US" dirty="0" smtClean="0">
                <a:solidFill>
                  <a:srgbClr val="FF0000"/>
                </a:solidFill>
              </a:rPr>
              <a:t>，因為內建函數已有</a:t>
            </a:r>
            <a:r>
              <a:rPr lang="en-US" altLang="zh-TW" dirty="0" smtClean="0">
                <a:solidFill>
                  <a:srgbClr val="FF0000"/>
                </a:solidFill>
              </a:rPr>
              <a:t>max()</a:t>
            </a:r>
            <a:r>
              <a:rPr lang="zh-TW" altLang="en-US" dirty="0" smtClean="0">
                <a:solidFill>
                  <a:srgbClr val="FF0000"/>
                </a:solidFill>
              </a:rPr>
              <a:t>，會混淆！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2160" y="2233231"/>
            <a:ext cx="4703761" cy="1314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227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關鍵字參數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神奇的可以不照順序給參數！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函式定義中，參數名稱最好都有意義。</a:t>
            </a:r>
            <a:endParaRPr lang="en-US" altLang="zh-TW" dirty="0" smtClean="0"/>
          </a:p>
          <a:p>
            <a:r>
              <a:rPr lang="zh-TW" altLang="en-US" dirty="0" smtClean="0"/>
              <a:t>呼叫函式的時候，參數指定名稱，可以不依照宣告順序填入。</a:t>
            </a:r>
            <a:endParaRPr lang="en-US" altLang="zh-TW" dirty="0" smtClean="0"/>
          </a:p>
          <a:p>
            <a:r>
              <a:rPr lang="zh-TW" altLang="en-US" dirty="0"/>
              <a:t>例如：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893" y="3014853"/>
            <a:ext cx="6305550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82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參數可以有預設值！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208006"/>
            <a:ext cx="8596668" cy="3880773"/>
          </a:xfrm>
        </p:spPr>
        <p:txBody>
          <a:bodyPr/>
          <a:lstStyle/>
          <a:p>
            <a:r>
              <a:rPr lang="zh-TW" altLang="en-US" dirty="0" smtClean="0"/>
              <a:t>語法：在參數後面用等號宣告預設值，有預設值的需在最右邊</a:t>
            </a:r>
            <a:r>
              <a:rPr lang="en-US" altLang="zh-TW" dirty="0" smtClean="0"/>
              <a:t>(</a:t>
            </a:r>
            <a:r>
              <a:rPr lang="zh-TW" altLang="en-US" dirty="0" smtClean="0"/>
              <a:t>最後面</a:t>
            </a:r>
            <a:r>
              <a:rPr lang="en-US" altLang="zh-TW" dirty="0" smtClean="0"/>
              <a:t>)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呼叫時，省略的順序由右到左。如上例子。</a:t>
            </a:r>
            <a:endParaRPr lang="en-US" altLang="zh-TW" dirty="0" smtClean="0"/>
          </a:p>
          <a:p>
            <a:r>
              <a:rPr lang="zh-TW" altLang="en-US" dirty="0"/>
              <a:t>可是想省略中間的怎麼辦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dirty="0"/>
              <a:t>用關鍵字參數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661" y="2594991"/>
            <a:ext cx="6257925" cy="192405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0405" y="3156585"/>
            <a:ext cx="3024652" cy="1362456"/>
          </a:xfrm>
          <a:prstGeom prst="rect">
            <a:avLst/>
          </a:prstGeom>
        </p:spPr>
      </p:pic>
      <p:sp>
        <p:nvSpPr>
          <p:cNvPr id="6" name="左大括弧 5"/>
          <p:cNvSpPr/>
          <p:nvPr/>
        </p:nvSpPr>
        <p:spPr>
          <a:xfrm>
            <a:off x="6804468" y="3191256"/>
            <a:ext cx="291276" cy="484632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左大括弧 6"/>
          <p:cNvSpPr/>
          <p:nvPr/>
        </p:nvSpPr>
        <p:spPr>
          <a:xfrm>
            <a:off x="6768273" y="3906077"/>
            <a:ext cx="291276" cy="484632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/>
          <p:cNvCxnSpPr/>
          <p:nvPr/>
        </p:nvCxnSpPr>
        <p:spPr>
          <a:xfrm flipV="1">
            <a:off x="3557016" y="3433572"/>
            <a:ext cx="3072384" cy="54016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 flipV="1">
            <a:off x="4361688" y="4148393"/>
            <a:ext cx="2267712" cy="8686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圖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9620" y="5357622"/>
            <a:ext cx="4067175" cy="400050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9657" y="5249799"/>
            <a:ext cx="2565400" cy="615696"/>
          </a:xfrm>
          <a:prstGeom prst="rect">
            <a:avLst/>
          </a:prstGeom>
        </p:spPr>
      </p:pic>
      <p:sp>
        <p:nvSpPr>
          <p:cNvPr id="15" name="左大括弧 14"/>
          <p:cNvSpPr/>
          <p:nvPr/>
        </p:nvSpPr>
        <p:spPr>
          <a:xfrm>
            <a:off x="7126795" y="5315331"/>
            <a:ext cx="291276" cy="484632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843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萬變不離其宗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名字不同，道理一樣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函式在物件導向中，由於隸屬於某一</a:t>
            </a:r>
            <a:r>
              <a:rPr lang="zh-TW" altLang="en-US" b="1" dirty="0"/>
              <a:t>類別</a:t>
            </a:r>
            <a:r>
              <a:rPr lang="zh-TW" altLang="en-US" dirty="0" smtClean="0"/>
              <a:t>，可稱為</a:t>
            </a:r>
            <a:r>
              <a:rPr lang="zh-TW" altLang="en-US" b="1" dirty="0"/>
              <a:t>成員函式</a:t>
            </a:r>
            <a:r>
              <a:rPr lang="en-US" altLang="zh-TW" dirty="0"/>
              <a:t>(member function)</a:t>
            </a:r>
            <a:r>
              <a:rPr lang="zh-TW" altLang="en-US" dirty="0"/>
              <a:t>，又稱為</a:t>
            </a:r>
            <a:r>
              <a:rPr lang="zh-TW" altLang="en-US" b="1" dirty="0"/>
              <a:t>方法</a:t>
            </a:r>
            <a:r>
              <a:rPr lang="en-US" altLang="zh-TW" dirty="0"/>
              <a:t>(method)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zh-TW" dirty="0" smtClean="0"/>
              <a:t>函</a:t>
            </a:r>
            <a:r>
              <a:rPr lang="zh-TW" altLang="zh-TW" dirty="0"/>
              <a:t>式、成員函式、方法、成員方法等</a:t>
            </a:r>
            <a:r>
              <a:rPr lang="zh-TW" altLang="zh-TW" dirty="0" smtClean="0"/>
              <a:t>名詞其實</a:t>
            </a:r>
            <a:r>
              <a:rPr lang="zh-TW" altLang="zh-TW" dirty="0"/>
              <a:t>指的都是</a:t>
            </a:r>
            <a:r>
              <a:rPr lang="en-US" altLang="zh-TW" b="1" dirty="0">
                <a:solidFill>
                  <a:srgbClr val="FF0000"/>
                </a:solidFill>
              </a:rPr>
              <a:t>method</a:t>
            </a:r>
            <a:r>
              <a:rPr lang="zh-TW" altLang="zh-TW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在別的語言中，相同概念的說法還有程序、副程式等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目的：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有些程式碼</a:t>
            </a:r>
            <a:r>
              <a:rPr lang="zh-TW" altLang="en-US" b="1" dirty="0" smtClean="0"/>
              <a:t>經常會被重複使用</a:t>
            </a:r>
            <a:r>
              <a:rPr lang="zh-TW" altLang="en-US" dirty="0" smtClean="0"/>
              <a:t>，或是這段程式碼</a:t>
            </a:r>
            <a:r>
              <a:rPr lang="zh-TW" altLang="en-US" b="1" dirty="0" smtClean="0"/>
              <a:t>有特殊目的</a:t>
            </a:r>
            <a:r>
              <a:rPr lang="zh-TW" altLang="en-US" dirty="0" smtClean="0"/>
              <a:t>，我們常把這樣一段</a:t>
            </a:r>
            <a:r>
              <a:rPr lang="zh-TW" altLang="en-US" dirty="0"/>
              <a:t>程式碼集中起來成為一個區塊叫做</a:t>
            </a:r>
            <a:r>
              <a:rPr lang="zh-TW" altLang="en-US" b="1" dirty="0"/>
              <a:t>函式</a:t>
            </a:r>
            <a:r>
              <a:rPr lang="zh-TW" altLang="en-US" dirty="0" smtClean="0"/>
              <a:t>，並且賦予名稱。</a:t>
            </a:r>
            <a:endParaRPr lang="en-US" altLang="zh-TW" dirty="0" smtClean="0"/>
          </a:p>
          <a:p>
            <a:r>
              <a:rPr lang="zh-TW" altLang="en-US" dirty="0"/>
              <a:t>功用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減少重複撰寫</a:t>
            </a:r>
            <a:r>
              <a:rPr lang="zh-TW" altLang="en-US" dirty="0" smtClean="0"/>
              <a:t>程式碼的辛苦與減少錯誤發生的機會。</a:t>
            </a:r>
            <a:endParaRPr lang="en-US" altLang="zh-TW" dirty="0" smtClean="0"/>
          </a:p>
          <a:p>
            <a:pPr lvl="1"/>
            <a:r>
              <a:rPr lang="zh-TW" altLang="en-US" dirty="0"/>
              <a:t>提高程式的可閱讀</a:t>
            </a:r>
            <a:r>
              <a:rPr lang="zh-TW" altLang="en-US" dirty="0" smtClean="0"/>
              <a:t>性。</a:t>
            </a:r>
            <a:endParaRPr lang="en-US" altLang="zh-TW" dirty="0" smtClean="0"/>
          </a:p>
          <a:p>
            <a:pPr lvl="1"/>
            <a:r>
              <a:rPr lang="zh-TW" altLang="en-US" dirty="0"/>
              <a:t>降低程式的複雜度以避免</a:t>
            </a:r>
            <a:r>
              <a:rPr lang="zh-TW" altLang="en-US" dirty="0" smtClean="0"/>
              <a:t>錯誤。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3806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關於函式的其他知識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Python</a:t>
            </a:r>
            <a:r>
              <a:rPr lang="zh-TW" altLang="en-US" dirty="0" smtClean="0"/>
              <a:t>的特殊傳參數方式</a:t>
            </a:r>
            <a:endParaRPr lang="en-US" altLang="zh-TW" dirty="0" smtClean="0"/>
          </a:p>
          <a:p>
            <a:r>
              <a:rPr lang="zh-TW" altLang="en-US" dirty="0"/>
              <a:t>留</a:t>
            </a:r>
            <a:r>
              <a:rPr lang="zh-TW" altLang="en-US" dirty="0" smtClean="0"/>
              <a:t>到</a:t>
            </a:r>
            <a:r>
              <a:rPr lang="en-US" altLang="zh-TW" dirty="0" smtClean="0"/>
              <a:t>class</a:t>
            </a:r>
            <a:r>
              <a:rPr lang="zh-TW" altLang="en-US" dirty="0" smtClean="0"/>
              <a:t>講過再講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9303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Call by Value? Reference?</a:t>
            </a:r>
            <a:br>
              <a:rPr lang="en-US" altLang="zh-TW" dirty="0"/>
            </a:br>
            <a:r>
              <a:rPr lang="en-US" altLang="zh-TW" dirty="0" smtClean="0"/>
              <a:t>Python</a:t>
            </a:r>
            <a:r>
              <a:rPr lang="zh-TW" altLang="en-US" dirty="0" smtClean="0"/>
              <a:t>是</a:t>
            </a:r>
            <a:r>
              <a:rPr lang="en-US" altLang="zh-TW" dirty="0" smtClean="0"/>
              <a:t>Call by Sharing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677333" y="2160589"/>
            <a:ext cx="9295341" cy="3880773"/>
          </a:xfrm>
        </p:spPr>
        <p:txBody>
          <a:bodyPr/>
          <a:lstStyle/>
          <a:p>
            <a:r>
              <a:rPr lang="zh-TW" altLang="en-US" dirty="0" smtClean="0"/>
              <a:t>其他語言大多是</a:t>
            </a:r>
            <a:r>
              <a:rPr lang="en-US" altLang="zh-TW" dirty="0" smtClean="0"/>
              <a:t>Call(Pass) by Value</a:t>
            </a:r>
            <a:r>
              <a:rPr lang="zh-TW" altLang="en-US" dirty="0" smtClean="0"/>
              <a:t>、</a:t>
            </a:r>
            <a:r>
              <a:rPr lang="en-US" altLang="zh-TW" dirty="0" smtClean="0"/>
              <a:t>Call(Pass) by Reference</a:t>
            </a:r>
            <a:r>
              <a:rPr lang="zh-TW" altLang="en-US" dirty="0" smtClean="0"/>
              <a:t>或</a:t>
            </a:r>
            <a:r>
              <a:rPr lang="en-US" altLang="zh-TW" dirty="0" smtClean="0"/>
              <a:t>Call(Pass) by address</a:t>
            </a:r>
            <a:r>
              <a:rPr lang="zh-TW" altLang="en-US" dirty="0" smtClean="0"/>
              <a:t>等</a:t>
            </a:r>
            <a:endParaRPr lang="en-US" altLang="zh-TW" dirty="0" smtClean="0"/>
          </a:p>
          <a:p>
            <a:r>
              <a:rPr lang="zh-TW" altLang="en-US" dirty="0"/>
              <a:t>大多需要記憶體位址的概念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smtClean="0"/>
              <a:t>Python</a:t>
            </a:r>
            <a:r>
              <a:rPr lang="zh-TW" altLang="en-US" dirty="0" smtClean="0"/>
              <a:t>則是另一套規則，</a:t>
            </a:r>
            <a:r>
              <a:rPr lang="en-US" altLang="zh-TW" dirty="0" smtClean="0"/>
              <a:t>Call by Sharing</a:t>
            </a:r>
          </a:p>
          <a:p>
            <a:r>
              <a:rPr lang="zh-TW" altLang="en-US" dirty="0"/>
              <a:t>在</a:t>
            </a:r>
            <a:r>
              <a:rPr lang="en-US" altLang="zh-TW" dirty="0"/>
              <a:t>Python</a:t>
            </a:r>
            <a:r>
              <a:rPr lang="zh-TW" altLang="en-US" dirty="0"/>
              <a:t>中即使一個</a:t>
            </a:r>
            <a:r>
              <a:rPr lang="zh-TW" altLang="en-US" dirty="0" smtClean="0"/>
              <a:t>加法，只要改變了內容，其實就會改變參考。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6" name="圓角矩形 5"/>
          <p:cNvSpPr/>
          <p:nvPr/>
        </p:nvSpPr>
        <p:spPr>
          <a:xfrm>
            <a:off x="942974" y="3841087"/>
            <a:ext cx="4514850" cy="220027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rgbClr val="FF0000"/>
                </a:solidFill>
              </a:rPr>
              <a:t>其他程式語言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pPr algn="ctr"/>
            <a:endParaRPr lang="en-US" altLang="zh-TW" b="1" dirty="0" smtClean="0">
              <a:solidFill>
                <a:srgbClr val="FF0000"/>
              </a:solidFill>
            </a:endParaRPr>
          </a:p>
          <a:p>
            <a:pPr algn="ctr"/>
            <a:endParaRPr lang="en-US" altLang="zh-TW" b="1" dirty="0">
              <a:solidFill>
                <a:srgbClr val="FF0000"/>
              </a:solidFill>
            </a:endParaRPr>
          </a:p>
          <a:p>
            <a:pPr algn="ctr"/>
            <a:endParaRPr lang="en-US" altLang="zh-TW" b="1" dirty="0">
              <a:solidFill>
                <a:srgbClr val="FF0000"/>
              </a:solidFill>
            </a:endParaRPr>
          </a:p>
          <a:p>
            <a:pPr algn="ctr"/>
            <a:endParaRPr lang="en-US" altLang="zh-TW" b="1" dirty="0" smtClean="0">
              <a:solidFill>
                <a:srgbClr val="FF0000"/>
              </a:solidFill>
            </a:endParaRPr>
          </a:p>
          <a:p>
            <a:pPr algn="ctr"/>
            <a:endParaRPr lang="en-US" altLang="zh-TW" b="1" dirty="0">
              <a:solidFill>
                <a:srgbClr val="FF0000"/>
              </a:solidFill>
            </a:endParaRPr>
          </a:p>
          <a:p>
            <a:pPr algn="ctr"/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38450" y="4258360"/>
            <a:ext cx="9620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4"/>
            <a:r>
              <a:rPr lang="en-US" altLang="zh-TW" b="1" dirty="0" err="1" smtClean="0"/>
              <a:t>i</a:t>
            </a:r>
            <a:r>
              <a:rPr lang="en-US" altLang="zh-TW" b="1" dirty="0" smtClean="0"/>
              <a:t>=0;</a:t>
            </a:r>
            <a:endParaRPr lang="en-US" altLang="zh-TW" b="1" dirty="0"/>
          </a:p>
        </p:txBody>
      </p:sp>
      <p:sp>
        <p:nvSpPr>
          <p:cNvPr id="9" name="矩形 8"/>
          <p:cNvSpPr/>
          <p:nvPr/>
        </p:nvSpPr>
        <p:spPr>
          <a:xfrm>
            <a:off x="2838450" y="4540153"/>
            <a:ext cx="9620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4"/>
            <a:r>
              <a:rPr lang="en-US" altLang="zh-TW" b="1" dirty="0" err="1" smtClean="0"/>
              <a:t>i</a:t>
            </a:r>
            <a:r>
              <a:rPr lang="en-US" altLang="zh-TW" b="1" dirty="0" smtClean="0"/>
              <a:t>=i+1</a:t>
            </a:r>
            <a:r>
              <a:rPr lang="en-US" altLang="zh-TW" b="1" dirty="0"/>
              <a:t>;</a:t>
            </a:r>
          </a:p>
        </p:txBody>
      </p:sp>
      <p:sp>
        <p:nvSpPr>
          <p:cNvPr id="11" name="矩形 10"/>
          <p:cNvSpPr/>
          <p:nvPr/>
        </p:nvSpPr>
        <p:spPr>
          <a:xfrm>
            <a:off x="2804847" y="4941218"/>
            <a:ext cx="791104" cy="5048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rgbClr val="FF0000"/>
                </a:solidFill>
              </a:rPr>
              <a:t>0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2" name="圓角矩形 11"/>
          <p:cNvSpPr/>
          <p:nvPr/>
        </p:nvSpPr>
        <p:spPr>
          <a:xfrm>
            <a:off x="5810249" y="3863654"/>
            <a:ext cx="4514850" cy="2200275"/>
          </a:xfrm>
          <a:prstGeom prst="roundRect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Python</a:t>
            </a:r>
          </a:p>
          <a:p>
            <a:pPr algn="ctr"/>
            <a:endParaRPr lang="en-US" altLang="zh-TW" b="1" dirty="0" smtClean="0">
              <a:solidFill>
                <a:srgbClr val="FF0000"/>
              </a:solidFill>
            </a:endParaRPr>
          </a:p>
          <a:p>
            <a:pPr algn="ctr"/>
            <a:endParaRPr lang="en-US" altLang="zh-TW" b="1" dirty="0">
              <a:solidFill>
                <a:srgbClr val="FF0000"/>
              </a:solidFill>
            </a:endParaRPr>
          </a:p>
          <a:p>
            <a:pPr algn="ctr"/>
            <a:endParaRPr lang="en-US" altLang="zh-TW" b="1" dirty="0">
              <a:solidFill>
                <a:srgbClr val="FF0000"/>
              </a:solidFill>
            </a:endParaRPr>
          </a:p>
          <a:p>
            <a:pPr algn="ctr"/>
            <a:endParaRPr lang="en-US" altLang="zh-TW" b="1" dirty="0" smtClean="0">
              <a:solidFill>
                <a:srgbClr val="FF0000"/>
              </a:solidFill>
            </a:endParaRPr>
          </a:p>
          <a:p>
            <a:pPr algn="ctr"/>
            <a:endParaRPr lang="en-US" altLang="zh-TW" b="1" dirty="0">
              <a:solidFill>
                <a:srgbClr val="FF0000"/>
              </a:solidFill>
            </a:endParaRPr>
          </a:p>
          <a:p>
            <a:pPr algn="ctr"/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705725" y="4280927"/>
            <a:ext cx="9620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4"/>
            <a:r>
              <a:rPr lang="en-US" altLang="zh-TW" b="1" dirty="0" err="1" smtClean="0"/>
              <a:t>i</a:t>
            </a:r>
            <a:r>
              <a:rPr lang="en-US" altLang="zh-TW" b="1" dirty="0" smtClean="0"/>
              <a:t>=0;</a:t>
            </a:r>
            <a:endParaRPr lang="en-US" altLang="zh-TW" b="1" dirty="0"/>
          </a:p>
        </p:txBody>
      </p:sp>
      <p:sp>
        <p:nvSpPr>
          <p:cNvPr id="14" name="矩形 13"/>
          <p:cNvSpPr/>
          <p:nvPr/>
        </p:nvSpPr>
        <p:spPr>
          <a:xfrm>
            <a:off x="7705725" y="4562720"/>
            <a:ext cx="9620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4"/>
            <a:r>
              <a:rPr lang="en-US" altLang="zh-TW" b="1" dirty="0" err="1" smtClean="0"/>
              <a:t>i</a:t>
            </a:r>
            <a:r>
              <a:rPr lang="en-US" altLang="zh-TW" b="1" dirty="0" smtClean="0"/>
              <a:t>=i+1</a:t>
            </a:r>
            <a:r>
              <a:rPr lang="en-US" altLang="zh-TW" b="1" dirty="0"/>
              <a:t>;</a:t>
            </a:r>
          </a:p>
        </p:txBody>
      </p:sp>
      <p:sp>
        <p:nvSpPr>
          <p:cNvPr id="15" name="文字方塊 14"/>
          <p:cNvSpPr txBox="1"/>
          <p:nvPr/>
        </p:nvSpPr>
        <p:spPr>
          <a:xfrm>
            <a:off x="6479576" y="4941218"/>
            <a:ext cx="261610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000" b="1" dirty="0" err="1" smtClean="0">
                <a:solidFill>
                  <a:srgbClr val="7030A0"/>
                </a:solidFill>
              </a:rPr>
              <a:t>i</a:t>
            </a:r>
            <a:endParaRPr lang="zh-TW" altLang="en-US" sz="2000" b="1" dirty="0">
              <a:solidFill>
                <a:srgbClr val="7030A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672122" y="4932052"/>
            <a:ext cx="791104" cy="5048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rgbClr val="FF0000"/>
                </a:solidFill>
              </a:rPr>
              <a:t>0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672122" y="5536537"/>
            <a:ext cx="791104" cy="5048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rgbClr val="FF0000"/>
                </a:solidFill>
              </a:rPr>
              <a:t>1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1612301" y="4932052"/>
            <a:ext cx="261610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000" b="1" dirty="0" err="1" smtClean="0">
                <a:solidFill>
                  <a:srgbClr val="7030A0"/>
                </a:solidFill>
              </a:rPr>
              <a:t>i</a:t>
            </a:r>
            <a:endParaRPr lang="zh-TW" altLang="en-US" sz="2000" b="1" dirty="0">
              <a:solidFill>
                <a:srgbClr val="7030A0"/>
              </a:solidFill>
            </a:endParaRPr>
          </a:p>
        </p:txBody>
      </p:sp>
      <p:cxnSp>
        <p:nvCxnSpPr>
          <p:cNvPr id="20" name="直線單箭頭接點 19"/>
          <p:cNvCxnSpPr>
            <a:stCxn id="18" idx="3"/>
          </p:cNvCxnSpPr>
          <p:nvPr/>
        </p:nvCxnSpPr>
        <p:spPr>
          <a:xfrm>
            <a:off x="1873911" y="5132107"/>
            <a:ext cx="930936" cy="916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stCxn id="15" idx="3"/>
            <a:endCxn id="16" idx="1"/>
          </p:cNvCxnSpPr>
          <p:nvPr/>
        </p:nvCxnSpPr>
        <p:spPr>
          <a:xfrm>
            <a:off x="6741186" y="5141273"/>
            <a:ext cx="930936" cy="431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15" idx="3"/>
            <a:endCxn id="17" idx="1"/>
          </p:cNvCxnSpPr>
          <p:nvPr/>
        </p:nvCxnSpPr>
        <p:spPr>
          <a:xfrm>
            <a:off x="6741186" y="5141273"/>
            <a:ext cx="930936" cy="64767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2804847" y="4948503"/>
            <a:ext cx="791104" cy="5048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rgbClr val="FF0000"/>
                </a:solidFill>
              </a:rPr>
              <a:t>1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352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 animBg="1"/>
      <p:bldP spid="13" grpId="0"/>
      <p:bldP spid="14" grpId="0"/>
      <p:bldP spid="16" grpId="0" animBg="1"/>
      <p:bldP spid="17" grpId="0" animBg="1"/>
      <p:bldP spid="2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矩形 57"/>
          <p:cNvSpPr/>
          <p:nvPr/>
        </p:nvSpPr>
        <p:spPr>
          <a:xfrm>
            <a:off x="10545146" y="3081455"/>
            <a:ext cx="556791" cy="25947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96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以下的例子說明 </a:t>
            </a:r>
            <a:r>
              <a:rPr lang="en-US" altLang="zh-TW" dirty="0" smtClean="0"/>
              <a:t>call by sharing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526542" y="2041780"/>
            <a:ext cx="3246120" cy="375487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chemeClr val="bg1"/>
                </a:solidFill>
              </a:rPr>
              <a:t>class </a:t>
            </a:r>
            <a:r>
              <a:rPr lang="en-US" altLang="zh-TW" sz="1400" dirty="0">
                <a:solidFill>
                  <a:schemeClr val="bg1"/>
                </a:solidFill>
              </a:rPr>
              <a:t>Count:</a:t>
            </a:r>
          </a:p>
          <a:p>
            <a:r>
              <a:rPr lang="en-US" altLang="zh-TW" sz="1400" dirty="0">
                <a:solidFill>
                  <a:schemeClr val="bg1"/>
                </a:solidFill>
              </a:rPr>
              <a:t>    </a:t>
            </a:r>
            <a:r>
              <a:rPr lang="en-US" altLang="zh-TW" sz="1400" dirty="0" err="1">
                <a:solidFill>
                  <a:schemeClr val="bg1"/>
                </a:solidFill>
              </a:rPr>
              <a:t>def</a:t>
            </a:r>
            <a:r>
              <a:rPr lang="en-US" altLang="zh-TW" sz="1400" dirty="0">
                <a:solidFill>
                  <a:schemeClr val="bg1"/>
                </a:solidFill>
              </a:rPr>
              <a:t> __</a:t>
            </a:r>
            <a:r>
              <a:rPr lang="en-US" altLang="zh-TW" sz="1400" dirty="0" err="1">
                <a:solidFill>
                  <a:schemeClr val="bg1"/>
                </a:solidFill>
              </a:rPr>
              <a:t>init</a:t>
            </a:r>
            <a:r>
              <a:rPr lang="en-US" altLang="zh-TW" sz="1400" dirty="0">
                <a:solidFill>
                  <a:schemeClr val="bg1"/>
                </a:solidFill>
              </a:rPr>
              <a:t>__(self, count=0):</a:t>
            </a:r>
          </a:p>
          <a:p>
            <a:r>
              <a:rPr lang="en-US" altLang="zh-TW" sz="1400" dirty="0">
                <a:solidFill>
                  <a:schemeClr val="bg1"/>
                </a:solidFill>
              </a:rPr>
              <a:t>        </a:t>
            </a:r>
            <a:r>
              <a:rPr lang="en-US" altLang="zh-TW" sz="1400" dirty="0" err="1">
                <a:solidFill>
                  <a:schemeClr val="bg1"/>
                </a:solidFill>
              </a:rPr>
              <a:t>self.count</a:t>
            </a:r>
            <a:r>
              <a:rPr lang="en-US" altLang="zh-TW" sz="1400" dirty="0">
                <a:solidFill>
                  <a:schemeClr val="bg1"/>
                </a:solidFill>
              </a:rPr>
              <a:t> = count</a:t>
            </a:r>
          </a:p>
          <a:p>
            <a:endParaRPr lang="en-US" altLang="zh-TW" sz="1400" dirty="0">
              <a:solidFill>
                <a:schemeClr val="bg1"/>
              </a:solidFill>
            </a:endParaRPr>
          </a:p>
          <a:p>
            <a:r>
              <a:rPr lang="en-US" altLang="zh-TW" sz="1400" dirty="0" err="1">
                <a:solidFill>
                  <a:schemeClr val="bg1"/>
                </a:solidFill>
              </a:rPr>
              <a:t>def</a:t>
            </a:r>
            <a:r>
              <a:rPr lang="en-US" altLang="zh-TW" sz="1400" dirty="0">
                <a:solidFill>
                  <a:schemeClr val="bg1"/>
                </a:solidFill>
              </a:rPr>
              <a:t> increment(c, times):</a:t>
            </a:r>
          </a:p>
          <a:p>
            <a:r>
              <a:rPr lang="en-US" altLang="zh-TW" sz="1400" dirty="0">
                <a:solidFill>
                  <a:schemeClr val="bg1"/>
                </a:solidFill>
              </a:rPr>
              <a:t>    </a:t>
            </a:r>
            <a:r>
              <a:rPr lang="en-US" altLang="zh-TW" sz="1400" dirty="0" err="1">
                <a:solidFill>
                  <a:schemeClr val="bg1"/>
                </a:solidFill>
              </a:rPr>
              <a:t>c.count</a:t>
            </a:r>
            <a:r>
              <a:rPr lang="en-US" altLang="zh-TW" sz="1400" dirty="0">
                <a:solidFill>
                  <a:schemeClr val="bg1"/>
                </a:solidFill>
              </a:rPr>
              <a:t> += 1</a:t>
            </a:r>
          </a:p>
          <a:p>
            <a:r>
              <a:rPr lang="en-US" altLang="zh-TW" sz="1400" dirty="0">
                <a:solidFill>
                  <a:schemeClr val="bg1"/>
                </a:solidFill>
              </a:rPr>
              <a:t>    print('c:', </a:t>
            </a:r>
            <a:r>
              <a:rPr lang="en-US" altLang="zh-TW" sz="1400" dirty="0" err="1">
                <a:solidFill>
                  <a:schemeClr val="bg1"/>
                </a:solidFill>
              </a:rPr>
              <a:t>c.count</a:t>
            </a:r>
            <a:r>
              <a:rPr lang="en-US" altLang="zh-TW" sz="1400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sz="1400" dirty="0">
                <a:solidFill>
                  <a:schemeClr val="bg1"/>
                </a:solidFill>
              </a:rPr>
              <a:t>    times += 1</a:t>
            </a:r>
          </a:p>
          <a:p>
            <a:r>
              <a:rPr lang="en-US" altLang="zh-TW" sz="1400" dirty="0">
                <a:solidFill>
                  <a:schemeClr val="bg1"/>
                </a:solidFill>
              </a:rPr>
              <a:t>    print('t:', times)</a:t>
            </a:r>
          </a:p>
          <a:p>
            <a:endParaRPr lang="en-US" altLang="zh-TW" sz="1400" dirty="0">
              <a:solidFill>
                <a:schemeClr val="bg1"/>
              </a:solidFill>
            </a:endParaRPr>
          </a:p>
          <a:p>
            <a:r>
              <a:rPr lang="en-US" altLang="zh-TW" sz="1400" dirty="0" err="1">
                <a:solidFill>
                  <a:schemeClr val="bg1"/>
                </a:solidFill>
              </a:rPr>
              <a:t>def</a:t>
            </a:r>
            <a:r>
              <a:rPr lang="en-US" altLang="zh-TW" sz="1400" dirty="0">
                <a:solidFill>
                  <a:schemeClr val="bg1"/>
                </a:solidFill>
              </a:rPr>
              <a:t> main():</a:t>
            </a:r>
          </a:p>
          <a:p>
            <a:r>
              <a:rPr lang="en-US" altLang="zh-TW" sz="1400" dirty="0">
                <a:solidFill>
                  <a:schemeClr val="bg1"/>
                </a:solidFill>
              </a:rPr>
              <a:t>    c = Count()</a:t>
            </a:r>
          </a:p>
          <a:p>
            <a:r>
              <a:rPr lang="en-US" altLang="zh-TW" sz="1400" dirty="0">
                <a:solidFill>
                  <a:schemeClr val="bg1"/>
                </a:solidFill>
              </a:rPr>
              <a:t>    times = 0</a:t>
            </a:r>
          </a:p>
          <a:p>
            <a:r>
              <a:rPr lang="en-US" altLang="zh-TW" sz="1400" dirty="0">
                <a:solidFill>
                  <a:schemeClr val="bg1"/>
                </a:solidFill>
              </a:rPr>
              <a:t>    for </a:t>
            </a:r>
            <a:r>
              <a:rPr lang="en-US" altLang="zh-TW" sz="1400" dirty="0" err="1">
                <a:solidFill>
                  <a:schemeClr val="bg1"/>
                </a:solidFill>
              </a:rPr>
              <a:t>i</a:t>
            </a:r>
            <a:r>
              <a:rPr lang="en-US" altLang="zh-TW" sz="1400" dirty="0">
                <a:solidFill>
                  <a:schemeClr val="bg1"/>
                </a:solidFill>
              </a:rPr>
              <a:t> in range(100):</a:t>
            </a:r>
          </a:p>
          <a:p>
            <a:r>
              <a:rPr lang="en-US" altLang="zh-TW" sz="1400" dirty="0">
                <a:solidFill>
                  <a:schemeClr val="bg1"/>
                </a:solidFill>
              </a:rPr>
              <a:t>        increment(c, times)</a:t>
            </a:r>
          </a:p>
          <a:p>
            <a:endParaRPr lang="en-US" altLang="zh-TW" sz="1400" dirty="0">
              <a:solidFill>
                <a:schemeClr val="bg1"/>
              </a:solidFill>
            </a:endParaRPr>
          </a:p>
          <a:p>
            <a:r>
              <a:rPr lang="en-US" altLang="zh-TW" sz="1400" dirty="0">
                <a:solidFill>
                  <a:schemeClr val="bg1"/>
                </a:solidFill>
              </a:rPr>
              <a:t>main()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924482" y="2488056"/>
            <a:ext cx="1654620" cy="286232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其執行結果為</a:t>
            </a:r>
            <a:r>
              <a:rPr lang="en-US" altLang="zh-TW" dirty="0">
                <a:solidFill>
                  <a:schemeClr val="bg1"/>
                </a:solidFill>
              </a:rPr>
              <a:t>:</a:t>
            </a:r>
          </a:p>
          <a:p>
            <a:endParaRPr lang="en-US" altLang="zh-TW" dirty="0">
              <a:solidFill>
                <a:schemeClr val="bg1"/>
              </a:solidFill>
            </a:endParaRPr>
          </a:p>
          <a:p>
            <a:r>
              <a:rPr lang="en-US" altLang="zh-TW" dirty="0">
                <a:solidFill>
                  <a:schemeClr val="bg1"/>
                </a:solidFill>
              </a:rPr>
              <a:t>c: 97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t: 1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c: 98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t: 1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c: 99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t: 1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c: 100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t: 1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9161763" y="2737244"/>
            <a:ext cx="1080978" cy="742443"/>
          </a:xfrm>
          <a:prstGeom prst="roundRect">
            <a:avLst>
              <a:gd name="adj" fmla="val 369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Count</a:t>
            </a:r>
          </a:p>
        </p:txBody>
      </p:sp>
      <p:sp>
        <p:nvSpPr>
          <p:cNvPr id="8" name="矩形 7"/>
          <p:cNvSpPr/>
          <p:nvPr/>
        </p:nvSpPr>
        <p:spPr>
          <a:xfrm>
            <a:off x="10542931" y="3083145"/>
            <a:ext cx="556791" cy="25947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96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5812750" y="2235797"/>
            <a:ext cx="2132923" cy="14996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Main()</a:t>
            </a:r>
            <a:r>
              <a:rPr lang="zh-TW" altLang="en-US" dirty="0" smtClean="0"/>
              <a:t>中的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C</a:t>
            </a:r>
          </a:p>
          <a:p>
            <a:pPr algn="ctr"/>
            <a:r>
              <a:rPr lang="en-US" altLang="zh-TW" dirty="0" smtClean="0"/>
              <a:t>times</a:t>
            </a:r>
            <a:endParaRPr lang="zh-TW" altLang="en-US" dirty="0"/>
          </a:p>
        </p:txBody>
      </p:sp>
      <p:sp>
        <p:nvSpPr>
          <p:cNvPr id="12" name="圓角矩形 11"/>
          <p:cNvSpPr/>
          <p:nvPr/>
        </p:nvSpPr>
        <p:spPr>
          <a:xfrm>
            <a:off x="5878659" y="4109830"/>
            <a:ext cx="2132923" cy="14996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increment()</a:t>
            </a:r>
            <a:r>
              <a:rPr lang="zh-TW" altLang="en-US" dirty="0" smtClean="0"/>
              <a:t>中的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C</a:t>
            </a:r>
          </a:p>
          <a:p>
            <a:pPr algn="ctr"/>
            <a:r>
              <a:rPr lang="en-US" altLang="zh-TW" dirty="0" smtClean="0"/>
              <a:t>times</a:t>
            </a:r>
            <a:endParaRPr lang="zh-TW" altLang="en-US" dirty="0"/>
          </a:p>
        </p:txBody>
      </p:sp>
      <p:sp>
        <p:nvSpPr>
          <p:cNvPr id="13" name="圓角矩形 12"/>
          <p:cNvSpPr/>
          <p:nvPr/>
        </p:nvSpPr>
        <p:spPr>
          <a:xfrm>
            <a:off x="9161763" y="3738608"/>
            <a:ext cx="1080978" cy="742443"/>
          </a:xfrm>
          <a:prstGeom prst="roundRect">
            <a:avLst>
              <a:gd name="adj" fmla="val 36964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9161763" y="4631898"/>
            <a:ext cx="1080978" cy="742443"/>
          </a:xfrm>
          <a:prstGeom prst="roundRect">
            <a:avLst>
              <a:gd name="adj" fmla="val 36964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線單箭頭接點 15"/>
          <p:cNvCxnSpPr>
            <a:endCxn id="9" idx="1"/>
          </p:cNvCxnSpPr>
          <p:nvPr/>
        </p:nvCxnSpPr>
        <p:spPr>
          <a:xfrm>
            <a:off x="7093911" y="2983442"/>
            <a:ext cx="2067852" cy="1250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>
            <a:endCxn id="13" idx="1"/>
          </p:cNvCxnSpPr>
          <p:nvPr/>
        </p:nvCxnSpPr>
        <p:spPr>
          <a:xfrm>
            <a:off x="7299687" y="3302986"/>
            <a:ext cx="1862076" cy="80684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endCxn id="9" idx="1"/>
          </p:cNvCxnSpPr>
          <p:nvPr/>
        </p:nvCxnSpPr>
        <p:spPr>
          <a:xfrm flipV="1">
            <a:off x="7132464" y="3108466"/>
            <a:ext cx="2029299" cy="1718076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10542931" y="3445006"/>
            <a:ext cx="556791" cy="25947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97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6" name="直線單箭頭接點 25"/>
          <p:cNvCxnSpPr>
            <a:endCxn id="14" idx="1"/>
          </p:cNvCxnSpPr>
          <p:nvPr/>
        </p:nvCxnSpPr>
        <p:spPr>
          <a:xfrm flipV="1">
            <a:off x="7338240" y="5003120"/>
            <a:ext cx="1823523" cy="13335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714375" y="4443985"/>
            <a:ext cx="1143000" cy="4156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/>
          <p:cNvSpPr/>
          <p:nvPr/>
        </p:nvSpPr>
        <p:spPr>
          <a:xfrm>
            <a:off x="714375" y="3166737"/>
            <a:ext cx="1695298" cy="6527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2" name="直線單箭頭接點 31"/>
          <p:cNvCxnSpPr>
            <a:endCxn id="13" idx="1"/>
          </p:cNvCxnSpPr>
          <p:nvPr/>
        </p:nvCxnSpPr>
        <p:spPr>
          <a:xfrm flipV="1">
            <a:off x="7312819" y="4109830"/>
            <a:ext cx="1848944" cy="101593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1707580" y="2936795"/>
            <a:ext cx="1000812" cy="2602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文字方塊 35"/>
          <p:cNvSpPr txBox="1"/>
          <p:nvPr/>
        </p:nvSpPr>
        <p:spPr>
          <a:xfrm>
            <a:off x="7338240" y="2647874"/>
            <a:ext cx="1624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指向</a:t>
            </a:r>
            <a:r>
              <a:rPr lang="en-US" altLang="zh-TW" b="1" dirty="0" smtClean="0">
                <a:solidFill>
                  <a:srgbClr val="FF0000"/>
                </a:solidFill>
              </a:rPr>
              <a:t>count</a:t>
            </a:r>
            <a:r>
              <a:rPr lang="zh-TW" altLang="en-US" b="1" dirty="0" smtClean="0">
                <a:solidFill>
                  <a:srgbClr val="FF0000"/>
                </a:solidFill>
              </a:rPr>
              <a:t>與</a:t>
            </a:r>
            <a:r>
              <a:rPr lang="en-US" altLang="zh-TW" b="1" dirty="0" smtClean="0">
                <a:solidFill>
                  <a:srgbClr val="FF0000"/>
                </a:solidFill>
              </a:rPr>
              <a:t>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8" name="文字方塊 37"/>
          <p:cNvSpPr txBox="1"/>
          <p:nvPr/>
        </p:nvSpPr>
        <p:spPr>
          <a:xfrm rot="19662789">
            <a:off x="6937520" y="4307502"/>
            <a:ext cx="2085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分享</a:t>
            </a:r>
            <a:r>
              <a:rPr lang="zh-TW" altLang="en-US" b="1" dirty="0" smtClean="0">
                <a:solidFill>
                  <a:srgbClr val="FF0000"/>
                </a:solidFill>
              </a:rPr>
              <a:t>指向</a:t>
            </a:r>
            <a:r>
              <a:rPr lang="en-US" altLang="zh-TW" b="1" dirty="0" smtClean="0">
                <a:solidFill>
                  <a:srgbClr val="FF0000"/>
                </a:solidFill>
              </a:rPr>
              <a:t>count</a:t>
            </a:r>
            <a:r>
              <a:rPr lang="zh-TW" altLang="en-US" b="1" dirty="0" smtClean="0">
                <a:solidFill>
                  <a:srgbClr val="FF0000"/>
                </a:solidFill>
              </a:rPr>
              <a:t>與</a:t>
            </a:r>
            <a:r>
              <a:rPr lang="en-US" altLang="zh-TW" b="1" dirty="0" smtClean="0">
                <a:solidFill>
                  <a:srgbClr val="FF0000"/>
                </a:solidFill>
              </a:rPr>
              <a:t>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cxnSp>
        <p:nvCxnSpPr>
          <p:cNvPr id="40" name="直線單箭頭接點 39"/>
          <p:cNvCxnSpPr/>
          <p:nvPr/>
        </p:nvCxnSpPr>
        <p:spPr>
          <a:xfrm>
            <a:off x="9999230" y="3152617"/>
            <a:ext cx="545188" cy="402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>
            <a:endCxn id="25" idx="1"/>
          </p:cNvCxnSpPr>
          <p:nvPr/>
        </p:nvCxnSpPr>
        <p:spPr>
          <a:xfrm>
            <a:off x="9997742" y="3246609"/>
            <a:ext cx="545189" cy="32813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10542931" y="3081455"/>
            <a:ext cx="556791" cy="25947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96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50" name="直線單箭頭接點 49"/>
          <p:cNvCxnSpPr/>
          <p:nvPr/>
        </p:nvCxnSpPr>
        <p:spPr>
          <a:xfrm>
            <a:off x="9999230" y="3156528"/>
            <a:ext cx="545188" cy="402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53"/>
          <p:cNvSpPr txBox="1"/>
          <p:nvPr/>
        </p:nvSpPr>
        <p:spPr>
          <a:xfrm rot="21390881">
            <a:off x="7956177" y="5074605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指向</a:t>
            </a:r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cxnSp>
        <p:nvCxnSpPr>
          <p:cNvPr id="21" name="直線單箭頭接點 20"/>
          <p:cNvCxnSpPr>
            <a:endCxn id="13" idx="1"/>
          </p:cNvCxnSpPr>
          <p:nvPr/>
        </p:nvCxnSpPr>
        <p:spPr>
          <a:xfrm flipV="1">
            <a:off x="7312819" y="4109830"/>
            <a:ext cx="1848944" cy="101593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/>
          <p:cNvSpPr txBox="1"/>
          <p:nvPr/>
        </p:nvSpPr>
        <p:spPr>
          <a:xfrm rot="19774087">
            <a:off x="7031672" y="4690362"/>
            <a:ext cx="2287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b="1" dirty="0" smtClean="0">
                <a:solidFill>
                  <a:srgbClr val="FF0000"/>
                </a:solidFill>
              </a:rPr>
              <a:t>再次分享指向</a:t>
            </a:r>
            <a:r>
              <a:rPr lang="en-US" altLang="zh-TW" sz="1600" b="1" dirty="0" smtClean="0">
                <a:solidFill>
                  <a:srgbClr val="FF0000"/>
                </a:solidFill>
              </a:rPr>
              <a:t>count</a:t>
            </a:r>
            <a:r>
              <a:rPr lang="zh-TW" altLang="en-US" sz="1600" b="1" dirty="0" smtClean="0">
                <a:solidFill>
                  <a:srgbClr val="FF0000"/>
                </a:solidFill>
              </a:rPr>
              <a:t>與</a:t>
            </a:r>
            <a:r>
              <a:rPr lang="en-US" altLang="zh-TW" sz="1600" b="1" dirty="0" smtClean="0">
                <a:solidFill>
                  <a:srgbClr val="FF0000"/>
                </a:solidFill>
              </a:rPr>
              <a:t>1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707580" y="2917728"/>
            <a:ext cx="1000812" cy="2602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/>
          <p:cNvSpPr/>
          <p:nvPr/>
        </p:nvSpPr>
        <p:spPr>
          <a:xfrm>
            <a:off x="607189" y="6041362"/>
            <a:ext cx="12666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special_</a:t>
            </a:r>
            <a:r>
              <a:rPr lang="zh-TW" altLang="en-US" dirty="0" smtClean="0">
                <a:solidFill>
                  <a:srgbClr val="FF0000"/>
                </a:solidFill>
              </a:rPr>
              <a:t>0</a:t>
            </a:r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395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5" grpId="0" animBg="1"/>
      <p:bldP spid="29" grpId="0" animBg="1"/>
      <p:bldP spid="31" grpId="0" animBg="1"/>
      <p:bldP spid="35" grpId="0" animBg="1"/>
      <p:bldP spid="36" grpId="0"/>
      <p:bldP spid="38" grpId="0"/>
      <p:bldP spid="49" grpId="0" animBg="1"/>
      <p:bldP spid="54" grpId="0"/>
      <p:bldP spid="57" grpId="0"/>
      <p:bldP spid="5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傳遞</a:t>
            </a:r>
            <a:r>
              <a:rPr lang="zh-TW" altLang="en-US" b="1" u="sng" dirty="0" smtClean="0"/>
              <a:t>任意數量</a:t>
            </a:r>
            <a:r>
              <a:rPr lang="zh-TW" altLang="en-US" dirty="0" smtClean="0"/>
              <a:t>的參數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如果希望可以傳遞不定數量的參數，可以在宣告參數處加上</a:t>
            </a:r>
            <a:r>
              <a:rPr lang="en-US" altLang="zh-TW" dirty="0" smtClean="0"/>
              <a:t>”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＊</a:t>
            </a:r>
            <a:r>
              <a:rPr lang="en-US" altLang="zh-TW" sz="2000" dirty="0"/>
              <a:t> ”</a:t>
            </a:r>
            <a:r>
              <a:rPr lang="zh-TW" altLang="en-US" dirty="0" smtClean="0"/>
              <a:t>號即可。</a:t>
            </a:r>
            <a:endParaRPr lang="en-US" altLang="zh-TW" dirty="0" smtClean="0"/>
          </a:p>
          <a:p>
            <a:r>
              <a:rPr lang="zh-TW" altLang="en-US" dirty="0" smtClean="0"/>
              <a:t>例如：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925" y="3052760"/>
            <a:ext cx="4600575" cy="240982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5765" y="4724395"/>
            <a:ext cx="3646828" cy="823913"/>
          </a:xfrm>
          <a:prstGeom prst="rect">
            <a:avLst/>
          </a:prstGeom>
        </p:spPr>
      </p:pic>
      <p:sp>
        <p:nvSpPr>
          <p:cNvPr id="7" name="向右箭號 6"/>
          <p:cNvSpPr/>
          <p:nvPr/>
        </p:nvSpPr>
        <p:spPr>
          <a:xfrm>
            <a:off x="6215062" y="4979188"/>
            <a:ext cx="314325" cy="3143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607189" y="6041362"/>
            <a:ext cx="12666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special_</a:t>
            </a:r>
            <a:r>
              <a:rPr lang="zh-TW" altLang="en-US" dirty="0" smtClean="0">
                <a:solidFill>
                  <a:srgbClr val="FF0000"/>
                </a:solidFill>
              </a:rPr>
              <a:t>0</a:t>
            </a:r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5725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函數當參數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函數本身也是一個物件，所以也可以當參數傳遞！</a:t>
            </a:r>
            <a:endParaRPr lang="en-US" altLang="zh-TW" dirty="0" smtClean="0"/>
          </a:p>
          <a:p>
            <a:r>
              <a:rPr lang="zh-TW" altLang="en-US" dirty="0" smtClean="0"/>
              <a:t>範例：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75" y="2681287"/>
            <a:ext cx="3657600" cy="368617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1394" y="5293649"/>
            <a:ext cx="763622" cy="747713"/>
          </a:xfrm>
          <a:prstGeom prst="rect">
            <a:avLst/>
          </a:prstGeom>
        </p:spPr>
      </p:pic>
      <p:sp>
        <p:nvSpPr>
          <p:cNvPr id="6" name="向右箭號 5"/>
          <p:cNvSpPr/>
          <p:nvPr/>
        </p:nvSpPr>
        <p:spPr>
          <a:xfrm>
            <a:off x="5438775" y="5505450"/>
            <a:ext cx="323850" cy="3238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07189" y="6041362"/>
            <a:ext cx="12666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special_</a:t>
            </a:r>
            <a:r>
              <a:rPr lang="zh-TW" altLang="en-US" dirty="0" smtClean="0">
                <a:solidFill>
                  <a:srgbClr val="FF0000"/>
                </a:solidFill>
              </a:rPr>
              <a:t>0</a:t>
            </a:r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95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內</a:t>
            </a:r>
            <a:r>
              <a:rPr lang="zh-TW" altLang="en-US" dirty="0"/>
              <a:t>嵌</a:t>
            </a:r>
            <a:r>
              <a:rPr lang="zh-TW" altLang="en-US" dirty="0" smtClean="0"/>
              <a:t>函式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embeded</a:t>
            </a:r>
            <a:r>
              <a:rPr lang="en-US" altLang="zh-TW" dirty="0" smtClean="0"/>
              <a:t> function)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函式內可以再定義函式</a:t>
            </a:r>
            <a:endParaRPr lang="en-US" altLang="zh-TW" dirty="0" smtClean="0"/>
          </a:p>
          <a:p>
            <a:r>
              <a:rPr lang="zh-TW" altLang="en-US" dirty="0"/>
              <a:t>例如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但是這個</a:t>
            </a:r>
            <a:r>
              <a:rPr lang="en-US" altLang="zh-TW" dirty="0" smtClean="0"/>
              <a:t>inner()</a:t>
            </a:r>
            <a:r>
              <a:rPr lang="zh-TW" altLang="en-US" dirty="0" smtClean="0"/>
              <a:t>函式只有在那個</a:t>
            </a:r>
            <a:r>
              <a:rPr lang="en-US" altLang="zh-TW" dirty="0" smtClean="0"/>
              <a:t>outer()</a:t>
            </a:r>
            <a:r>
              <a:rPr lang="zh-TW" altLang="en-US" dirty="0" smtClean="0"/>
              <a:t>函式內存在！</a:t>
            </a:r>
            <a:endParaRPr lang="en-US" altLang="zh-TW" dirty="0" smtClean="0"/>
          </a:p>
          <a:p>
            <a:r>
              <a:rPr lang="en-US" altLang="zh-TW" dirty="0" smtClean="0"/>
              <a:t>Outer()</a:t>
            </a:r>
            <a:r>
              <a:rPr lang="zh-TW" altLang="en-US" dirty="0" smtClean="0"/>
              <a:t>以外式不能呼叫他的，除非</a:t>
            </a:r>
            <a:r>
              <a:rPr lang="en-US" altLang="zh-TW" dirty="0" smtClean="0"/>
              <a:t>……(</a:t>
            </a:r>
            <a:r>
              <a:rPr lang="zh-TW" altLang="en-US" dirty="0" smtClean="0"/>
              <a:t>下頁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137" y="2571750"/>
            <a:ext cx="2943225" cy="2286000"/>
          </a:xfrm>
          <a:prstGeom prst="rect">
            <a:avLst/>
          </a:prstGeom>
        </p:spPr>
      </p:pic>
      <p:sp>
        <p:nvSpPr>
          <p:cNvPr id="7" name="向右箭號 6"/>
          <p:cNvSpPr/>
          <p:nvPr/>
        </p:nvSpPr>
        <p:spPr>
          <a:xfrm>
            <a:off x="4643437" y="4526280"/>
            <a:ext cx="323850" cy="3238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5093208" y="4480798"/>
            <a:ext cx="306494" cy="36933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9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07189" y="6041362"/>
            <a:ext cx="12666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special_</a:t>
            </a:r>
            <a:r>
              <a:rPr lang="zh-TW" altLang="en-US" dirty="0" smtClean="0">
                <a:solidFill>
                  <a:srgbClr val="FF0000"/>
                </a:solidFill>
              </a:rPr>
              <a:t>0</a:t>
            </a:r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52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把內</a:t>
            </a:r>
            <a:r>
              <a:rPr lang="zh-TW" altLang="en-US" b="1" dirty="0" smtClean="0"/>
              <a:t>嵌函式</a:t>
            </a:r>
            <a:r>
              <a:rPr lang="zh-TW" altLang="en-US" dirty="0" smtClean="0"/>
              <a:t>當</a:t>
            </a:r>
            <a:r>
              <a:rPr lang="zh-TW" altLang="en-US" b="1" u="sng" dirty="0" smtClean="0"/>
              <a:t>回傳值</a:t>
            </a:r>
            <a:endParaRPr lang="zh-TW" altLang="en-US" b="1" u="sng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例如：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sz="2400" b="1" dirty="0" smtClean="0">
                <a:solidFill>
                  <a:srgbClr val="FF0000"/>
                </a:solidFill>
              </a:rPr>
              <a:t>f</a:t>
            </a:r>
            <a:r>
              <a:rPr lang="zh-TW" altLang="en-US" dirty="0" smtClean="0"/>
              <a:t>等於是取得了</a:t>
            </a:r>
            <a:r>
              <a:rPr lang="en-US" altLang="zh-TW" dirty="0" smtClean="0"/>
              <a:t>inner()</a:t>
            </a:r>
            <a:r>
              <a:rPr lang="zh-TW" altLang="en-US" dirty="0" smtClean="0"/>
              <a:t>，所以</a:t>
            </a:r>
            <a:r>
              <a:rPr lang="en-US" altLang="zh-TW" b="1" dirty="0" smtClean="0">
                <a:solidFill>
                  <a:srgbClr val="FF0000"/>
                </a:solidFill>
              </a:rPr>
              <a:t>f(2)</a:t>
            </a:r>
            <a:r>
              <a:rPr lang="zh-TW" altLang="en-US" dirty="0" smtClean="0"/>
              <a:t>等於是去呼叫了</a:t>
            </a:r>
            <a:r>
              <a:rPr lang="en-US" altLang="zh-TW" dirty="0" smtClean="0"/>
              <a:t>inner(2)</a:t>
            </a:r>
          </a:p>
          <a:p>
            <a:r>
              <a:rPr lang="zh-TW" altLang="en-US" dirty="0"/>
              <a:t>由於</a:t>
            </a:r>
            <a:r>
              <a:rPr lang="en-US" altLang="zh-TW" dirty="0"/>
              <a:t>f(2)</a:t>
            </a:r>
            <a:r>
              <a:rPr lang="zh-TW" altLang="en-US" dirty="0"/>
              <a:t>呼叫會用到</a:t>
            </a:r>
            <a:r>
              <a:rPr lang="en-US" altLang="zh-TW" dirty="0"/>
              <a:t>outer()</a:t>
            </a:r>
            <a:r>
              <a:rPr lang="zh-TW" altLang="en-US" dirty="0"/>
              <a:t>內的區域變數</a:t>
            </a:r>
            <a:r>
              <a:rPr lang="en-US" altLang="zh-TW" dirty="0"/>
              <a:t>b</a:t>
            </a:r>
            <a:r>
              <a:rPr lang="en-US" altLang="zh-TW" sz="1400" dirty="0"/>
              <a:t>(</a:t>
            </a:r>
            <a:r>
              <a:rPr lang="zh-TW" altLang="en-US" sz="1400" dirty="0"/>
              <a:t>值是</a:t>
            </a:r>
            <a:r>
              <a:rPr lang="en-US" altLang="zh-TW" sz="1400" dirty="0" smtClean="0"/>
              <a:t>5)</a:t>
            </a:r>
            <a:r>
              <a:rPr lang="zh-TW" altLang="en-US" dirty="0" smtClean="0"/>
              <a:t>，引此</a:t>
            </a:r>
            <a:r>
              <a:rPr lang="en-US" altLang="zh-TW" dirty="0" smtClean="0"/>
              <a:t>inner()</a:t>
            </a:r>
            <a:r>
              <a:rPr lang="zh-TW" altLang="en-US" dirty="0" smtClean="0"/>
              <a:t>是</a:t>
            </a:r>
            <a:r>
              <a:rPr lang="en-US" altLang="zh-TW" b="1" dirty="0" smtClean="0">
                <a:solidFill>
                  <a:srgbClr val="FF0000"/>
                </a:solidFill>
              </a:rPr>
              <a:t>closure</a:t>
            </a:r>
          </a:p>
          <a:p>
            <a:r>
              <a:rPr lang="zh-TW" altLang="en-US" dirty="0"/>
              <a:t>這種方式可以有很特殊的用法！</a:t>
            </a:r>
            <a:r>
              <a:rPr lang="en-US" altLang="zh-TW" dirty="0"/>
              <a:t>(</a:t>
            </a:r>
            <a:r>
              <a:rPr lang="zh-TW" altLang="en-US" dirty="0"/>
              <a:t>下頁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6191" y="2160589"/>
            <a:ext cx="2687246" cy="2395538"/>
          </a:xfrm>
          <a:prstGeom prst="rect">
            <a:avLst/>
          </a:prstGeom>
        </p:spPr>
      </p:pic>
      <p:sp>
        <p:nvSpPr>
          <p:cNvPr id="6" name="向右箭號 5"/>
          <p:cNvSpPr/>
          <p:nvPr/>
        </p:nvSpPr>
        <p:spPr>
          <a:xfrm>
            <a:off x="4362449" y="4258746"/>
            <a:ext cx="561975" cy="219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4975668" y="4240768"/>
            <a:ext cx="619125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9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4" name="向右箭號 3"/>
          <p:cNvSpPr/>
          <p:nvPr/>
        </p:nvSpPr>
        <p:spPr>
          <a:xfrm rot="10800000">
            <a:off x="4408740" y="3244058"/>
            <a:ext cx="566928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607189" y="6041362"/>
            <a:ext cx="12666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special_</a:t>
            </a:r>
            <a:r>
              <a:rPr lang="zh-TW" altLang="en-US" dirty="0" smtClean="0">
                <a:solidFill>
                  <a:srgbClr val="FF0000"/>
                </a:solidFill>
              </a:rPr>
              <a:t>0</a:t>
            </a:r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01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二次</a:t>
            </a:r>
            <a:r>
              <a:rPr lang="zh-TW" altLang="en-US" dirty="0" smtClean="0"/>
              <a:t>函數 </a:t>
            </a:r>
            <a:r>
              <a:rPr lang="en-US" altLang="zh-TW" dirty="0" smtClean="0"/>
              <a:t>ax2+bx+c</a:t>
            </a:r>
            <a:r>
              <a:rPr lang="zh-TW" altLang="en-US" dirty="0" smtClean="0"/>
              <a:t>的計算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利用</a:t>
            </a:r>
            <a:r>
              <a:rPr lang="en-US" altLang="zh-TW" dirty="0" err="1" smtClean="0"/>
              <a:t>embeded</a:t>
            </a:r>
            <a:r>
              <a:rPr lang="en-US" altLang="zh-TW" dirty="0" smtClean="0"/>
              <a:t> function</a:t>
            </a:r>
            <a:r>
              <a:rPr lang="zh-TW" altLang="en-US" dirty="0" smtClean="0"/>
              <a:t>及</a:t>
            </a:r>
            <a:r>
              <a:rPr lang="en-US" altLang="zh-TW" dirty="0" smtClean="0"/>
              <a:t>closure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037" y="2602837"/>
            <a:ext cx="3762375" cy="3438525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4899468" y="4895850"/>
            <a:ext cx="2055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r>
              <a:rPr lang="en-US" altLang="zh-TW" dirty="0" smtClean="0"/>
              <a:t>*2*2 + </a:t>
            </a:r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r>
              <a:rPr lang="en-US" altLang="zh-TW" dirty="0" smtClean="0"/>
              <a:t>*2 + </a:t>
            </a:r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r>
              <a:rPr lang="en-US" altLang="zh-TW" dirty="0" smtClean="0"/>
              <a:t>=11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4899468" y="5495371"/>
            <a:ext cx="2055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r>
              <a:rPr lang="en-US" altLang="zh-TW" dirty="0" smtClean="0"/>
              <a:t>*2*2 + </a:t>
            </a:r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r>
              <a:rPr lang="en-US" altLang="zh-TW" dirty="0" smtClean="0"/>
              <a:t>*2 + </a:t>
            </a:r>
            <a:r>
              <a:rPr lang="en-US" altLang="zh-TW" dirty="0" smtClean="0">
                <a:solidFill>
                  <a:srgbClr val="FF0000"/>
                </a:solidFill>
              </a:rPr>
              <a:t>4</a:t>
            </a:r>
            <a:r>
              <a:rPr lang="en-US" altLang="zh-TW" dirty="0" smtClean="0"/>
              <a:t>=14</a:t>
            </a:r>
            <a:endParaRPr lang="zh-TW" altLang="en-US" dirty="0"/>
          </a:p>
        </p:txBody>
      </p:sp>
      <p:sp>
        <p:nvSpPr>
          <p:cNvPr id="7" name="向右箭號 6"/>
          <p:cNvSpPr/>
          <p:nvPr/>
        </p:nvSpPr>
        <p:spPr>
          <a:xfrm>
            <a:off x="3353944" y="4999553"/>
            <a:ext cx="1470468" cy="161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右箭號 7"/>
          <p:cNvSpPr/>
          <p:nvPr/>
        </p:nvSpPr>
        <p:spPr>
          <a:xfrm>
            <a:off x="3353944" y="5599074"/>
            <a:ext cx="1470468" cy="161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>
            <a:off x="4240434" y="4020013"/>
            <a:ext cx="1036416" cy="1519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5276850" y="3911316"/>
            <a:ext cx="5798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變成了一個物件保留下來了，所以</a:t>
            </a:r>
            <a:r>
              <a:rPr lang="en-US" altLang="zh-TW" dirty="0" smtClean="0"/>
              <a:t>1,2,3</a:t>
            </a:r>
            <a:r>
              <a:rPr lang="zh-TW" altLang="en-US" dirty="0" smtClean="0"/>
              <a:t>會被保留記住！</a:t>
            </a:r>
            <a:endParaRPr lang="zh-TW" altLang="en-US" dirty="0"/>
          </a:p>
        </p:txBody>
      </p:sp>
      <p:sp>
        <p:nvSpPr>
          <p:cNvPr id="11" name="向右箭號 10"/>
          <p:cNvSpPr/>
          <p:nvPr/>
        </p:nvSpPr>
        <p:spPr>
          <a:xfrm>
            <a:off x="4240434" y="4381962"/>
            <a:ext cx="1036416" cy="1519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5276850" y="4273265"/>
            <a:ext cx="5798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變成了一個物件保留下來了，所以</a:t>
            </a:r>
            <a:r>
              <a:rPr lang="en-US" altLang="zh-TW" dirty="0" smtClean="0"/>
              <a:t>2,1,4</a:t>
            </a:r>
            <a:r>
              <a:rPr lang="zh-TW" altLang="en-US" dirty="0" smtClean="0"/>
              <a:t>會被保留記住！</a:t>
            </a:r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607189" y="6041362"/>
            <a:ext cx="12666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special_</a:t>
            </a:r>
            <a:r>
              <a:rPr lang="zh-TW" altLang="en-US" dirty="0" smtClean="0">
                <a:solidFill>
                  <a:srgbClr val="FF0000"/>
                </a:solidFill>
              </a:rPr>
              <a:t>0</a:t>
            </a:r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863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神奇的遞迴函式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繞啊繞，繞到昏頭又傳向</a:t>
            </a:r>
            <a:r>
              <a:rPr lang="en-US" altLang="zh-TW" dirty="0" smtClean="0"/>
              <a:t>…..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4049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遞迴函式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b="1" dirty="0" smtClean="0"/>
              <a:t>遞迴呼叫</a:t>
            </a:r>
            <a:r>
              <a:rPr lang="en-US" altLang="zh-TW" b="1" dirty="0" smtClean="0"/>
              <a:t>(recursive call)</a:t>
            </a:r>
            <a:r>
              <a:rPr lang="zh-TW" altLang="en-US" b="1" dirty="0"/>
              <a:t>：</a:t>
            </a:r>
            <a:r>
              <a:rPr lang="zh-TW" altLang="en-US" dirty="0"/>
              <a:t>一個函式經由直接或間接呼叫函式本身，稱之為函式的</a:t>
            </a:r>
            <a:r>
              <a:rPr lang="en-US" altLang="zh-TW" dirty="0"/>
              <a:t>『</a:t>
            </a:r>
            <a:r>
              <a:rPr lang="zh-TW" altLang="en-US" dirty="0"/>
              <a:t>遞迴呼叫</a:t>
            </a:r>
            <a:r>
              <a:rPr lang="en-US" altLang="zh-TW" dirty="0"/>
              <a:t>』</a:t>
            </a:r>
            <a:r>
              <a:rPr lang="zh-TW" altLang="en-US" dirty="0" smtClean="0"/>
              <a:t>。</a:t>
            </a:r>
            <a:endParaRPr lang="en-US" altLang="zh-TW" b="1" dirty="0" smtClean="0"/>
          </a:p>
          <a:p>
            <a:pPr lvl="1"/>
            <a:r>
              <a:rPr lang="zh-TW" altLang="en-US" dirty="0"/>
              <a:t>例如：</a:t>
            </a:r>
            <a:r>
              <a:rPr lang="en-US" altLang="zh-TW" dirty="0"/>
              <a:t>func1</a:t>
            </a:r>
            <a:r>
              <a:rPr lang="en-US" altLang="zh-TW" dirty="0" smtClean="0"/>
              <a:t>()</a:t>
            </a:r>
            <a:r>
              <a:rPr lang="zh-TW" altLang="en-US" dirty="0" smtClean="0"/>
              <a:t>執行中再次呼叫</a:t>
            </a:r>
            <a:r>
              <a:rPr lang="en-US" altLang="zh-TW" dirty="0"/>
              <a:t>func1</a:t>
            </a:r>
            <a:r>
              <a:rPr lang="en-US" altLang="zh-TW" dirty="0" smtClean="0"/>
              <a:t>()</a:t>
            </a:r>
            <a:r>
              <a:rPr lang="zh-TW" altLang="en-US" dirty="0" smtClean="0"/>
              <a:t>是為</a:t>
            </a:r>
            <a:r>
              <a:rPr lang="zh-TW" altLang="en-US" b="1" dirty="0"/>
              <a:t>直接遞迴呼叫</a:t>
            </a:r>
          </a:p>
          <a:p>
            <a:pPr lvl="1"/>
            <a:r>
              <a:rPr lang="en-US" altLang="zh-TW" dirty="0"/>
              <a:t>func1()</a:t>
            </a:r>
            <a:r>
              <a:rPr lang="zh-TW" altLang="en-US" dirty="0"/>
              <a:t>呼叫</a:t>
            </a:r>
            <a:r>
              <a:rPr lang="en-US" altLang="zh-TW" dirty="0"/>
              <a:t>func2()</a:t>
            </a:r>
            <a:r>
              <a:rPr lang="zh-TW" altLang="en-US" dirty="0"/>
              <a:t>且</a:t>
            </a:r>
            <a:r>
              <a:rPr lang="en-US" altLang="zh-TW" dirty="0"/>
              <a:t>func2</a:t>
            </a:r>
            <a:r>
              <a:rPr lang="en-US" altLang="zh-TW" dirty="0" smtClean="0"/>
              <a:t>()</a:t>
            </a:r>
            <a:r>
              <a:rPr lang="zh-TW" altLang="en-US" dirty="0" smtClean="0"/>
              <a:t>又呼叫</a:t>
            </a:r>
            <a:r>
              <a:rPr lang="en-US" altLang="zh-TW" dirty="0"/>
              <a:t>func1</a:t>
            </a:r>
            <a:r>
              <a:rPr lang="en-US" altLang="zh-TW" dirty="0" smtClean="0"/>
              <a:t>()</a:t>
            </a:r>
            <a:r>
              <a:rPr lang="zh-TW" altLang="en-US" dirty="0" smtClean="0"/>
              <a:t>是為</a:t>
            </a:r>
            <a:r>
              <a:rPr lang="zh-TW" altLang="en-US" b="1" dirty="0"/>
              <a:t>間接遞迴呼叫</a:t>
            </a:r>
            <a:endParaRPr lang="en-US" altLang="zh-TW" b="1" dirty="0" smtClean="0"/>
          </a:p>
          <a:p>
            <a:r>
              <a:rPr lang="zh-TW" altLang="en-US" dirty="0" smtClean="0"/>
              <a:t>會產生遞迴呼叫的函式就稱為遞迴函式。</a:t>
            </a:r>
            <a:endParaRPr lang="en-US" altLang="zh-TW" dirty="0" smtClean="0"/>
          </a:p>
          <a:p>
            <a:r>
              <a:rPr lang="en-US" altLang="zh-TW" dirty="0" smtClean="0"/>
              <a:t>Python</a:t>
            </a:r>
            <a:r>
              <a:rPr lang="zh-TW" altLang="en-US" dirty="0" smtClean="0"/>
              <a:t>允許</a:t>
            </a:r>
            <a:r>
              <a:rPr lang="zh-TW" altLang="en-US" dirty="0"/>
              <a:t>函式的遞迴</a:t>
            </a:r>
            <a:r>
              <a:rPr lang="zh-TW" altLang="en-US" dirty="0" smtClean="0"/>
              <a:t>呼叫。</a:t>
            </a:r>
            <a:r>
              <a:rPr lang="en-US" altLang="zh-TW" sz="1600" dirty="0" smtClean="0">
                <a:solidFill>
                  <a:srgbClr val="C00000"/>
                </a:solidFill>
              </a:rPr>
              <a:t>(</a:t>
            </a:r>
            <a:r>
              <a:rPr lang="zh-TW" altLang="en-US" sz="1600" dirty="0" smtClean="0">
                <a:solidFill>
                  <a:srgbClr val="C00000"/>
                </a:solidFill>
              </a:rPr>
              <a:t>預設最多</a:t>
            </a:r>
            <a:r>
              <a:rPr lang="en-US" altLang="zh-TW" sz="1600" dirty="0" smtClean="0">
                <a:solidFill>
                  <a:srgbClr val="C00000"/>
                </a:solidFill>
              </a:rPr>
              <a:t>1000</a:t>
            </a:r>
            <a:r>
              <a:rPr lang="zh-TW" altLang="en-US" sz="1600" dirty="0" smtClean="0">
                <a:solidFill>
                  <a:srgbClr val="C00000"/>
                </a:solidFill>
              </a:rPr>
              <a:t>層</a:t>
            </a:r>
            <a:r>
              <a:rPr lang="en-US" altLang="zh-TW" sz="1600" dirty="0" smtClean="0">
                <a:solidFill>
                  <a:srgbClr val="C00000"/>
                </a:solidFill>
              </a:rPr>
              <a:t>)</a:t>
            </a:r>
          </a:p>
          <a:p>
            <a:r>
              <a:rPr lang="zh-TW" altLang="en-US" dirty="0" smtClean="0"/>
              <a:t>通常</a:t>
            </a:r>
            <a:r>
              <a:rPr lang="zh-TW" altLang="en-US" b="1" dirty="0"/>
              <a:t>遞迴函式</a:t>
            </a:r>
            <a:r>
              <a:rPr lang="zh-TW" altLang="en-US" dirty="0"/>
              <a:t>可以輕鬆解決一些資訊領域常見的問題（例如：樹狀圖的相關演算法），而且相當簡潔使人</a:t>
            </a:r>
            <a:r>
              <a:rPr lang="zh-TW" altLang="en-US" b="1" dirty="0">
                <a:solidFill>
                  <a:schemeClr val="tx1"/>
                </a:solidFill>
              </a:rPr>
              <a:t>易懂</a:t>
            </a:r>
            <a:r>
              <a:rPr lang="zh-TW" altLang="en-US" dirty="0"/>
              <a:t>，但執行</a:t>
            </a:r>
            <a:r>
              <a:rPr lang="zh-TW" altLang="en-US" b="1" dirty="0"/>
              <a:t>效率則略遜一疇</a:t>
            </a:r>
            <a:r>
              <a:rPr lang="zh-TW" altLang="en-US" dirty="0" smtClean="0"/>
              <a:t>。如果遞迴層次很深很多，還會相當</a:t>
            </a:r>
            <a:r>
              <a:rPr lang="zh-TW" altLang="en-US" b="1" dirty="0" smtClean="0"/>
              <a:t>耗用記憶體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r>
              <a:rPr lang="zh-TW" altLang="en-US" dirty="0"/>
              <a:t>不過設計遞迴函式需要腦袋清楚、事先規劃！</a:t>
            </a:r>
            <a:r>
              <a:rPr lang="zh-TW" altLang="en-US" dirty="0" smtClean="0"/>
              <a:t>否則</a:t>
            </a:r>
            <a:r>
              <a:rPr lang="en-US" altLang="zh-TW" dirty="0" smtClean="0"/>
              <a:t>……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8268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函式怎麼運作？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2168347" y="1758144"/>
            <a:ext cx="1295547" cy="473975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b="1" dirty="0" smtClean="0">
                <a:solidFill>
                  <a:srgbClr val="FF0000"/>
                </a:solidFill>
              </a:rPr>
              <a:t>主程式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pPr algn="ctr"/>
            <a:endParaRPr lang="en-US" altLang="zh-TW" dirty="0" smtClean="0"/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1</a:t>
            </a:r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2</a:t>
            </a:r>
            <a:endParaRPr lang="zh-TW" altLang="en-US" sz="1400" dirty="0"/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3</a:t>
            </a:r>
            <a:endParaRPr lang="zh-TW" altLang="en-US" sz="1400" dirty="0"/>
          </a:p>
          <a:p>
            <a:pPr algn="ctr"/>
            <a:endParaRPr lang="en-US" altLang="zh-TW" sz="1400" dirty="0" smtClean="0"/>
          </a:p>
          <a:p>
            <a:pPr algn="ctr"/>
            <a:endParaRPr lang="en-US" altLang="zh-TW" sz="1400" dirty="0" smtClean="0"/>
          </a:p>
          <a:p>
            <a:pPr algn="ctr"/>
            <a:r>
              <a:rPr lang="zh-TW" altLang="en-US" sz="1400" dirty="0"/>
              <a:t>呼叫函</a:t>
            </a:r>
            <a:r>
              <a:rPr lang="zh-TW" altLang="en-US" sz="1400" dirty="0" smtClean="0"/>
              <a:t>式</a:t>
            </a:r>
            <a:r>
              <a:rPr lang="en-US" altLang="zh-TW" sz="1400" dirty="0" smtClean="0"/>
              <a:t>FA();</a:t>
            </a:r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123</a:t>
            </a:r>
            <a:endParaRPr lang="zh-TW" altLang="en-US" sz="1400" dirty="0"/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124</a:t>
            </a:r>
            <a:endParaRPr lang="zh-TW" altLang="en-US" sz="1400" dirty="0"/>
          </a:p>
          <a:p>
            <a:pPr algn="ctr"/>
            <a:endParaRPr lang="en-US" altLang="zh-TW" sz="1400" dirty="0" smtClean="0"/>
          </a:p>
          <a:p>
            <a:pPr algn="ctr"/>
            <a:endParaRPr lang="en-US" altLang="zh-TW" sz="1400" dirty="0"/>
          </a:p>
          <a:p>
            <a:pPr algn="ctr"/>
            <a:r>
              <a:rPr lang="zh-TW" altLang="en-US" sz="1400" dirty="0"/>
              <a:t>呼叫函</a:t>
            </a:r>
            <a:r>
              <a:rPr lang="zh-TW" altLang="en-US" sz="1400" dirty="0" smtClean="0"/>
              <a:t>式</a:t>
            </a:r>
            <a:r>
              <a:rPr lang="en-US" altLang="zh-TW" sz="1400" dirty="0" smtClean="0"/>
              <a:t>FA</a:t>
            </a:r>
            <a:r>
              <a:rPr lang="en-US" altLang="zh-TW" sz="1400" dirty="0"/>
              <a:t>();</a:t>
            </a:r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301</a:t>
            </a:r>
            <a:endParaRPr lang="zh-TW" altLang="en-US" sz="1400" dirty="0"/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302</a:t>
            </a:r>
            <a:endParaRPr lang="zh-TW" altLang="en-US" sz="1400" dirty="0"/>
          </a:p>
          <a:p>
            <a:pPr algn="ctr"/>
            <a:endParaRPr lang="en-US" altLang="zh-TW" sz="1400" dirty="0" smtClean="0"/>
          </a:p>
          <a:p>
            <a:pPr algn="ctr"/>
            <a:endParaRPr lang="en-US" altLang="zh-TW" sz="1400" dirty="0" smtClean="0"/>
          </a:p>
          <a:p>
            <a:pPr algn="ctr"/>
            <a:r>
              <a:rPr lang="zh-TW" altLang="en-US" sz="1400" dirty="0"/>
              <a:t>呼叫函</a:t>
            </a:r>
            <a:r>
              <a:rPr lang="zh-TW" altLang="en-US" sz="1400" dirty="0" smtClean="0"/>
              <a:t>式</a:t>
            </a:r>
            <a:r>
              <a:rPr lang="en-US" altLang="zh-TW" sz="1400" dirty="0" smtClean="0"/>
              <a:t>FB();</a:t>
            </a:r>
            <a:endParaRPr lang="en-US" altLang="zh-TW" sz="1400" dirty="0"/>
          </a:p>
          <a:p>
            <a:pPr algn="ctr"/>
            <a:r>
              <a:rPr lang="zh-TW" altLang="en-US" sz="1400" dirty="0"/>
              <a:t>程式碼</a:t>
            </a:r>
            <a:r>
              <a:rPr lang="en-US" altLang="zh-TW" sz="1400" dirty="0"/>
              <a:t>301</a:t>
            </a:r>
            <a:endParaRPr lang="zh-TW" altLang="en-US" sz="1400" dirty="0"/>
          </a:p>
          <a:p>
            <a:pPr algn="ctr"/>
            <a:r>
              <a:rPr lang="zh-TW" altLang="en-US" sz="1400" dirty="0"/>
              <a:t>程式碼</a:t>
            </a:r>
            <a:r>
              <a:rPr lang="en-US" altLang="zh-TW" sz="1400" dirty="0"/>
              <a:t>302</a:t>
            </a:r>
            <a:endParaRPr lang="zh-TW" altLang="en-US" sz="1400" dirty="0"/>
          </a:p>
          <a:p>
            <a:pPr algn="ctr"/>
            <a:endParaRPr lang="zh-TW" altLang="en-US" sz="14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5246667" y="1758144"/>
            <a:ext cx="1084015" cy="193899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b="1" dirty="0" smtClean="0">
                <a:solidFill>
                  <a:srgbClr val="FF0000"/>
                </a:solidFill>
              </a:rPr>
              <a:t>函式</a:t>
            </a:r>
            <a:r>
              <a:rPr lang="en-US" altLang="zh-TW" b="1" dirty="0" smtClean="0">
                <a:solidFill>
                  <a:srgbClr val="FF0000"/>
                </a:solidFill>
              </a:rPr>
              <a:t>FA()</a:t>
            </a:r>
          </a:p>
          <a:p>
            <a:pPr algn="ctr"/>
            <a:endParaRPr lang="en-US" altLang="zh-TW" dirty="0" smtClean="0"/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1</a:t>
            </a:r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2</a:t>
            </a:r>
            <a:endParaRPr lang="zh-TW" altLang="en-US" sz="1400" dirty="0"/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3</a:t>
            </a:r>
            <a:endParaRPr lang="zh-TW" altLang="en-US" sz="1400" dirty="0"/>
          </a:p>
          <a:p>
            <a:pPr algn="ctr"/>
            <a:endParaRPr lang="en-US" altLang="zh-TW" sz="1400" dirty="0" smtClean="0"/>
          </a:p>
          <a:p>
            <a:pPr algn="ctr"/>
            <a:endParaRPr lang="en-US" altLang="zh-TW" sz="1400" dirty="0"/>
          </a:p>
          <a:p>
            <a:pPr algn="ctr"/>
            <a:r>
              <a:rPr lang="zh-TW" altLang="en-US" sz="1400" dirty="0" smtClean="0"/>
              <a:t>結束</a:t>
            </a:r>
            <a:r>
              <a:rPr lang="en-US" altLang="zh-TW" sz="1400" dirty="0" smtClean="0"/>
              <a:t>FA()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5140744" y="4295648"/>
            <a:ext cx="1301959" cy="215443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b="1" dirty="0" smtClean="0">
                <a:solidFill>
                  <a:srgbClr val="FF0000"/>
                </a:solidFill>
              </a:rPr>
              <a:t>函式</a:t>
            </a:r>
            <a:r>
              <a:rPr lang="en-US" altLang="zh-TW" b="1" dirty="0" smtClean="0">
                <a:solidFill>
                  <a:srgbClr val="FF0000"/>
                </a:solidFill>
              </a:rPr>
              <a:t>FB()</a:t>
            </a:r>
          </a:p>
          <a:p>
            <a:pPr algn="ctr"/>
            <a:endParaRPr lang="en-US" altLang="zh-TW" dirty="0" smtClean="0"/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1</a:t>
            </a:r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2</a:t>
            </a:r>
            <a:endParaRPr lang="zh-TW" altLang="en-US" sz="1400" dirty="0"/>
          </a:p>
          <a:p>
            <a:pPr algn="ctr"/>
            <a:r>
              <a:rPr lang="zh-TW" altLang="en-US" sz="1400" dirty="0"/>
              <a:t>呼叫函</a:t>
            </a:r>
            <a:r>
              <a:rPr lang="zh-TW" altLang="en-US" sz="1400" dirty="0" smtClean="0"/>
              <a:t>式</a:t>
            </a:r>
            <a:r>
              <a:rPr lang="en-US" altLang="zh-TW" sz="1400" dirty="0" smtClean="0"/>
              <a:t>FC();</a:t>
            </a:r>
            <a:endParaRPr lang="en-US" altLang="zh-TW" sz="1400" dirty="0"/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4</a:t>
            </a:r>
            <a:endParaRPr lang="zh-TW" altLang="en-US" sz="1400" dirty="0"/>
          </a:p>
          <a:p>
            <a:pPr algn="ctr"/>
            <a:endParaRPr lang="en-US" altLang="zh-TW" sz="1400" dirty="0" smtClean="0"/>
          </a:p>
          <a:p>
            <a:pPr algn="ctr"/>
            <a:endParaRPr lang="en-US" altLang="zh-TW" sz="1400" dirty="0"/>
          </a:p>
          <a:p>
            <a:pPr algn="ctr"/>
            <a:r>
              <a:rPr lang="zh-TW" altLang="en-US" sz="1400" dirty="0" smtClean="0"/>
              <a:t>結束</a:t>
            </a:r>
            <a:r>
              <a:rPr lang="en-US" altLang="zh-TW" sz="1400" dirty="0" smtClean="0"/>
              <a:t>FA()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7612357" y="3326152"/>
            <a:ext cx="1091966" cy="193899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b="1" dirty="0" smtClean="0">
                <a:solidFill>
                  <a:srgbClr val="FF0000"/>
                </a:solidFill>
              </a:rPr>
              <a:t>函式</a:t>
            </a:r>
            <a:r>
              <a:rPr lang="en-US" altLang="zh-TW" b="1" dirty="0" smtClean="0">
                <a:solidFill>
                  <a:srgbClr val="FF0000"/>
                </a:solidFill>
              </a:rPr>
              <a:t>FC()</a:t>
            </a:r>
          </a:p>
          <a:p>
            <a:pPr algn="ctr"/>
            <a:endParaRPr lang="en-US" altLang="zh-TW" dirty="0" smtClean="0"/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1</a:t>
            </a:r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2</a:t>
            </a:r>
            <a:endParaRPr lang="zh-TW" altLang="en-US" sz="1400" dirty="0"/>
          </a:p>
          <a:p>
            <a:pPr algn="ctr"/>
            <a:r>
              <a:rPr lang="zh-TW" altLang="en-US" sz="1400" dirty="0" smtClean="0"/>
              <a:t>程式碼</a:t>
            </a:r>
            <a:r>
              <a:rPr lang="en-US" altLang="zh-TW" sz="1400" dirty="0" smtClean="0"/>
              <a:t>3</a:t>
            </a:r>
            <a:endParaRPr lang="zh-TW" altLang="en-US" sz="1400" dirty="0"/>
          </a:p>
          <a:p>
            <a:pPr algn="ctr"/>
            <a:endParaRPr lang="en-US" altLang="zh-TW" sz="1400" dirty="0" smtClean="0"/>
          </a:p>
          <a:p>
            <a:pPr algn="ctr"/>
            <a:endParaRPr lang="en-US" altLang="zh-TW" sz="1400" dirty="0"/>
          </a:p>
          <a:p>
            <a:pPr algn="ctr"/>
            <a:r>
              <a:rPr lang="zh-TW" altLang="en-US" sz="1400" dirty="0" smtClean="0"/>
              <a:t>結束</a:t>
            </a:r>
            <a:r>
              <a:rPr lang="en-US" altLang="zh-TW" sz="1400" dirty="0" smtClean="0"/>
              <a:t>A()</a:t>
            </a:r>
          </a:p>
        </p:txBody>
      </p:sp>
      <p:grpSp>
        <p:nvGrpSpPr>
          <p:cNvPr id="12" name="群組 11"/>
          <p:cNvGrpSpPr/>
          <p:nvPr/>
        </p:nvGrpSpPr>
        <p:grpSpPr>
          <a:xfrm>
            <a:off x="2752112" y="3014936"/>
            <a:ext cx="64008" cy="328803"/>
            <a:chOff x="2752112" y="3014936"/>
            <a:chExt cx="64008" cy="328803"/>
          </a:xfrm>
        </p:grpSpPr>
        <p:sp>
          <p:nvSpPr>
            <p:cNvPr id="9" name="橢圓 8"/>
            <p:cNvSpPr/>
            <p:nvPr/>
          </p:nvSpPr>
          <p:spPr>
            <a:xfrm>
              <a:off x="2752112" y="3014936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橢圓 9"/>
            <p:cNvSpPr/>
            <p:nvPr/>
          </p:nvSpPr>
          <p:spPr>
            <a:xfrm>
              <a:off x="2752112" y="315400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橢圓 10"/>
            <p:cNvSpPr/>
            <p:nvPr/>
          </p:nvSpPr>
          <p:spPr>
            <a:xfrm>
              <a:off x="2752112" y="327973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3" name="群組 12"/>
          <p:cNvGrpSpPr/>
          <p:nvPr/>
        </p:nvGrpSpPr>
        <p:grpSpPr>
          <a:xfrm>
            <a:off x="2752112" y="4131246"/>
            <a:ext cx="64008" cy="328803"/>
            <a:chOff x="2752112" y="3014936"/>
            <a:chExt cx="64008" cy="328803"/>
          </a:xfrm>
        </p:grpSpPr>
        <p:sp>
          <p:nvSpPr>
            <p:cNvPr id="14" name="橢圓 13"/>
            <p:cNvSpPr/>
            <p:nvPr/>
          </p:nvSpPr>
          <p:spPr>
            <a:xfrm>
              <a:off x="2752112" y="3014936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橢圓 14"/>
            <p:cNvSpPr/>
            <p:nvPr/>
          </p:nvSpPr>
          <p:spPr>
            <a:xfrm>
              <a:off x="2752112" y="315400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橢圓 15"/>
            <p:cNvSpPr/>
            <p:nvPr/>
          </p:nvSpPr>
          <p:spPr>
            <a:xfrm>
              <a:off x="2752112" y="327973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7" name="群組 16"/>
          <p:cNvGrpSpPr/>
          <p:nvPr/>
        </p:nvGrpSpPr>
        <p:grpSpPr>
          <a:xfrm>
            <a:off x="2752112" y="5179396"/>
            <a:ext cx="64008" cy="328803"/>
            <a:chOff x="2752112" y="3014936"/>
            <a:chExt cx="64008" cy="328803"/>
          </a:xfrm>
        </p:grpSpPr>
        <p:sp>
          <p:nvSpPr>
            <p:cNvPr id="18" name="橢圓 17"/>
            <p:cNvSpPr/>
            <p:nvPr/>
          </p:nvSpPr>
          <p:spPr>
            <a:xfrm>
              <a:off x="2752112" y="3014936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橢圓 18"/>
            <p:cNvSpPr/>
            <p:nvPr/>
          </p:nvSpPr>
          <p:spPr>
            <a:xfrm>
              <a:off x="2752112" y="315400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橢圓 19"/>
            <p:cNvSpPr/>
            <p:nvPr/>
          </p:nvSpPr>
          <p:spPr>
            <a:xfrm>
              <a:off x="2752112" y="327973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1" name="群組 20"/>
          <p:cNvGrpSpPr/>
          <p:nvPr/>
        </p:nvGrpSpPr>
        <p:grpSpPr>
          <a:xfrm>
            <a:off x="5756670" y="3076680"/>
            <a:ext cx="64008" cy="328803"/>
            <a:chOff x="2752112" y="3014936"/>
            <a:chExt cx="64008" cy="328803"/>
          </a:xfrm>
        </p:grpSpPr>
        <p:sp>
          <p:nvSpPr>
            <p:cNvPr id="22" name="橢圓 21"/>
            <p:cNvSpPr/>
            <p:nvPr/>
          </p:nvSpPr>
          <p:spPr>
            <a:xfrm>
              <a:off x="2752112" y="3014936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橢圓 22"/>
            <p:cNvSpPr/>
            <p:nvPr/>
          </p:nvSpPr>
          <p:spPr>
            <a:xfrm>
              <a:off x="2752112" y="315400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橢圓 23"/>
            <p:cNvSpPr/>
            <p:nvPr/>
          </p:nvSpPr>
          <p:spPr>
            <a:xfrm>
              <a:off x="2752112" y="327973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5756670" y="5779218"/>
            <a:ext cx="64008" cy="328803"/>
            <a:chOff x="2752112" y="3014936"/>
            <a:chExt cx="64008" cy="328803"/>
          </a:xfrm>
        </p:grpSpPr>
        <p:sp>
          <p:nvSpPr>
            <p:cNvPr id="26" name="橢圓 25"/>
            <p:cNvSpPr/>
            <p:nvPr/>
          </p:nvSpPr>
          <p:spPr>
            <a:xfrm>
              <a:off x="2752112" y="3014936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橢圓 26"/>
            <p:cNvSpPr/>
            <p:nvPr/>
          </p:nvSpPr>
          <p:spPr>
            <a:xfrm>
              <a:off x="2752112" y="315400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橢圓 27"/>
            <p:cNvSpPr/>
            <p:nvPr/>
          </p:nvSpPr>
          <p:spPr>
            <a:xfrm>
              <a:off x="2752112" y="327973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9" name="群組 28"/>
          <p:cNvGrpSpPr/>
          <p:nvPr/>
        </p:nvGrpSpPr>
        <p:grpSpPr>
          <a:xfrm>
            <a:off x="8094331" y="4593800"/>
            <a:ext cx="64008" cy="328803"/>
            <a:chOff x="2752112" y="3014936"/>
            <a:chExt cx="64008" cy="328803"/>
          </a:xfrm>
        </p:grpSpPr>
        <p:sp>
          <p:nvSpPr>
            <p:cNvPr id="30" name="橢圓 29"/>
            <p:cNvSpPr/>
            <p:nvPr/>
          </p:nvSpPr>
          <p:spPr>
            <a:xfrm>
              <a:off x="2752112" y="3014936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橢圓 30"/>
            <p:cNvSpPr/>
            <p:nvPr/>
          </p:nvSpPr>
          <p:spPr>
            <a:xfrm>
              <a:off x="2752112" y="315400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橢圓 31"/>
            <p:cNvSpPr/>
            <p:nvPr/>
          </p:nvSpPr>
          <p:spPr>
            <a:xfrm>
              <a:off x="2752112" y="327973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34" name="直線單箭頭接點 33"/>
          <p:cNvCxnSpPr/>
          <p:nvPr/>
        </p:nvCxnSpPr>
        <p:spPr>
          <a:xfrm>
            <a:off x="2946691" y="2272314"/>
            <a:ext cx="4804" cy="11011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 flipV="1">
            <a:off x="3292742" y="2194561"/>
            <a:ext cx="2157082" cy="12709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/>
          <p:nvPr/>
        </p:nvCxnSpPr>
        <p:spPr>
          <a:xfrm>
            <a:off x="5534232" y="2281405"/>
            <a:ext cx="4804" cy="11011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/>
          <p:nvPr/>
        </p:nvCxnSpPr>
        <p:spPr>
          <a:xfrm flipH="1">
            <a:off x="3229025" y="3539329"/>
            <a:ext cx="2220799" cy="2269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 flipH="1">
            <a:off x="2946691" y="3845458"/>
            <a:ext cx="538" cy="6765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/>
          <p:nvPr/>
        </p:nvCxnSpPr>
        <p:spPr>
          <a:xfrm flipV="1">
            <a:off x="3355001" y="2348037"/>
            <a:ext cx="2417672" cy="221056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/>
          <p:nvPr/>
        </p:nvCxnSpPr>
        <p:spPr>
          <a:xfrm>
            <a:off x="5979914" y="2291086"/>
            <a:ext cx="4804" cy="110116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/>
          <p:nvPr/>
        </p:nvCxnSpPr>
        <p:spPr>
          <a:xfrm flipH="1">
            <a:off x="3229025" y="3652787"/>
            <a:ext cx="2193988" cy="1192893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/>
          <p:nvPr/>
        </p:nvCxnSpPr>
        <p:spPr>
          <a:xfrm>
            <a:off x="2946691" y="4985524"/>
            <a:ext cx="1" cy="65916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/>
          <p:nvPr/>
        </p:nvCxnSpPr>
        <p:spPr>
          <a:xfrm flipV="1">
            <a:off x="3355001" y="4796873"/>
            <a:ext cx="2051944" cy="90885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/>
          <p:cNvCxnSpPr/>
          <p:nvPr/>
        </p:nvCxnSpPr>
        <p:spPr>
          <a:xfrm flipH="1">
            <a:off x="5449824" y="4873117"/>
            <a:ext cx="538" cy="4773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/>
          <p:cNvCxnSpPr/>
          <p:nvPr/>
        </p:nvCxnSpPr>
        <p:spPr>
          <a:xfrm flipV="1">
            <a:off x="6269736" y="3959353"/>
            <a:ext cx="1407542" cy="14231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/>
          <p:nvPr/>
        </p:nvCxnSpPr>
        <p:spPr>
          <a:xfrm flipH="1">
            <a:off x="7917540" y="3949239"/>
            <a:ext cx="4224" cy="10362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/>
          <p:cNvCxnSpPr/>
          <p:nvPr/>
        </p:nvCxnSpPr>
        <p:spPr>
          <a:xfrm flipH="1">
            <a:off x="6096000" y="5111791"/>
            <a:ext cx="1734989" cy="53289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/>
          <p:nvPr/>
        </p:nvCxnSpPr>
        <p:spPr>
          <a:xfrm flipH="1">
            <a:off x="5534232" y="5705730"/>
            <a:ext cx="538" cy="40229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單箭頭接點 74"/>
          <p:cNvCxnSpPr/>
          <p:nvPr/>
        </p:nvCxnSpPr>
        <p:spPr>
          <a:xfrm flipH="1" flipV="1">
            <a:off x="3229025" y="5865126"/>
            <a:ext cx="2270574" cy="3893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單箭頭接點 77"/>
          <p:cNvCxnSpPr/>
          <p:nvPr/>
        </p:nvCxnSpPr>
        <p:spPr>
          <a:xfrm flipH="1">
            <a:off x="2951031" y="6059811"/>
            <a:ext cx="538" cy="4380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4779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怎麼規劃遞迴函式？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設計遞迴函式時，也必須對該函式做出</a:t>
            </a:r>
            <a:r>
              <a:rPr lang="zh-TW" altLang="en-US" b="1" dirty="0"/>
              <a:t>某些限制條件</a:t>
            </a:r>
            <a:r>
              <a:rPr lang="zh-TW" altLang="en-US" dirty="0"/>
              <a:t>，以避免函式無窮的執行下去，通常一個遞迴函式需符合下列兩個限制條件：</a:t>
            </a:r>
          </a:p>
          <a:p>
            <a:pPr lvl="1"/>
            <a:r>
              <a:rPr lang="zh-TW" altLang="en-US" dirty="0"/>
              <a:t>遞迴函式</a:t>
            </a:r>
            <a:r>
              <a:rPr lang="zh-TW" altLang="en-US" b="1" dirty="0">
                <a:solidFill>
                  <a:srgbClr val="FF0000"/>
                </a:solidFill>
              </a:rPr>
              <a:t>必須有邊界條件</a:t>
            </a:r>
            <a:r>
              <a:rPr lang="zh-TW" altLang="en-US" dirty="0"/>
              <a:t>，當函式符合邊界條件時，就應該返回（可使用</a:t>
            </a:r>
            <a:r>
              <a:rPr lang="en-US" altLang="zh-TW" dirty="0"/>
              <a:t>return </a:t>
            </a:r>
            <a:r>
              <a:rPr lang="zh-TW" altLang="en-US" dirty="0"/>
              <a:t>強制返回）函式呼叫</a:t>
            </a:r>
            <a:r>
              <a:rPr lang="zh-TW" altLang="en-US" dirty="0" smtClean="0"/>
              <a:t>處。</a:t>
            </a:r>
            <a:endParaRPr lang="en-US" altLang="zh-TW" dirty="0" smtClean="0"/>
          </a:p>
          <a:p>
            <a:pPr lvl="1"/>
            <a:r>
              <a:rPr lang="zh-TW" altLang="en-US" dirty="0"/>
              <a:t>遞迴函式在邏輯上，必須使得函式</a:t>
            </a:r>
            <a:r>
              <a:rPr lang="zh-TW" altLang="en-US" b="1" dirty="0"/>
              <a:t>漸漸往邊界條件移動</a:t>
            </a:r>
            <a:r>
              <a:rPr lang="zh-TW" altLang="en-US" dirty="0"/>
              <a:t>，否則該函式將無法停止呼叫，而無窮地執行</a:t>
            </a:r>
            <a:r>
              <a:rPr lang="zh-TW" altLang="en-US" dirty="0" smtClean="0"/>
              <a:t>下去。</a:t>
            </a:r>
            <a:endParaRPr lang="en-US" altLang="zh-TW" dirty="0" smtClean="0"/>
          </a:p>
          <a:p>
            <a:r>
              <a:rPr lang="zh-TW" altLang="en-US" dirty="0"/>
              <a:t>換個白話說法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遞迴每次呼叫自己時，應該是要</a:t>
            </a:r>
            <a:r>
              <a:rPr lang="zh-TW" altLang="en-US" b="1" dirty="0" smtClean="0">
                <a:solidFill>
                  <a:srgbClr val="FF0000"/>
                </a:solidFill>
              </a:rPr>
              <a:t>簡化、縮小問題</a:t>
            </a:r>
            <a:r>
              <a:rPr lang="zh-TW" altLang="en-US" dirty="0" smtClean="0"/>
              <a:t>，這樣每次呼叫自己時，問題一路簡化到可以不必再呼叫自己，而直接傳回結果。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986462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範例五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遞迴計算</a:t>
            </a:r>
            <a:r>
              <a:rPr lang="en-US" altLang="zh-TW" dirty="0"/>
              <a:t>n!=</a:t>
            </a:r>
            <a:r>
              <a:rPr lang="en-US" altLang="zh-TW" dirty="0" smtClean="0"/>
              <a:t>1x2x3x…</a:t>
            </a:r>
            <a:r>
              <a:rPr lang="en-US" altLang="zh-TW" dirty="0" err="1" smtClean="0"/>
              <a:t>xN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4845642" cy="3880773"/>
          </a:xfrm>
        </p:spPr>
        <p:txBody>
          <a:bodyPr/>
          <a:lstStyle/>
          <a:p>
            <a:r>
              <a:rPr lang="zh-TW" altLang="en-US" dirty="0"/>
              <a:t>用遞迴函式，計算</a:t>
            </a:r>
            <a:r>
              <a:rPr lang="en-US" altLang="zh-TW" dirty="0"/>
              <a:t>n</a:t>
            </a:r>
            <a:r>
              <a:rPr lang="en-US" altLang="zh-TW" dirty="0" smtClean="0"/>
              <a:t>!</a:t>
            </a:r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函式名稱</a:t>
            </a:r>
            <a:r>
              <a:rPr lang="zh-TW" altLang="en-US" dirty="0" smtClean="0"/>
              <a:t>：</a:t>
            </a:r>
            <a:r>
              <a:rPr lang="en-US" altLang="zh-TW" dirty="0" smtClean="0"/>
              <a:t>factor</a:t>
            </a:r>
            <a:endParaRPr lang="en-US" altLang="zh-TW" dirty="0"/>
          </a:p>
          <a:p>
            <a:pPr lvl="1"/>
            <a:r>
              <a:rPr lang="zh-TW" altLang="en-US" dirty="0"/>
              <a:t>引數：</a:t>
            </a:r>
            <a:r>
              <a:rPr lang="en-US" altLang="zh-TW" dirty="0"/>
              <a:t> a</a:t>
            </a:r>
            <a:r>
              <a:rPr lang="zh-TW" altLang="en-US" dirty="0" smtClean="0"/>
              <a:t>為整數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傳回</a:t>
            </a:r>
            <a:r>
              <a:rPr lang="zh-TW" altLang="en-US" dirty="0"/>
              <a:t>值</a:t>
            </a:r>
            <a:r>
              <a:rPr lang="zh-TW" altLang="en-US" dirty="0" smtClean="0"/>
              <a:t>：整數</a:t>
            </a:r>
            <a:endParaRPr lang="en-US" altLang="zh-TW" dirty="0"/>
          </a:p>
          <a:p>
            <a:pPr lvl="1"/>
            <a:r>
              <a:rPr lang="zh-TW" altLang="en-US" dirty="0"/>
              <a:t>運算方法</a:t>
            </a:r>
            <a:r>
              <a:rPr lang="zh-TW" altLang="en-US" dirty="0" smtClean="0"/>
              <a:t>：遞迴，第一次被呼叫為</a:t>
            </a:r>
            <a:r>
              <a:rPr lang="en-US" altLang="zh-TW" dirty="0" smtClean="0"/>
              <a:t>factor(</a:t>
            </a:r>
            <a:r>
              <a:rPr lang="en-US" altLang="zh-TW" b="1" dirty="0" smtClean="0">
                <a:solidFill>
                  <a:srgbClr val="FF0000"/>
                </a:solidFill>
              </a:rPr>
              <a:t>N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，然後在函式中再次呼叫自己</a:t>
            </a:r>
            <a:r>
              <a:rPr lang="en-US" altLang="zh-TW" dirty="0" smtClean="0"/>
              <a:t>factor(</a:t>
            </a:r>
            <a:r>
              <a:rPr lang="en-US" altLang="zh-TW" b="1" dirty="0" smtClean="0">
                <a:solidFill>
                  <a:srgbClr val="FF0000"/>
                </a:solidFill>
              </a:rPr>
              <a:t>N-1</a:t>
            </a:r>
            <a:r>
              <a:rPr lang="en-US" altLang="zh-TW" dirty="0" smtClean="0"/>
              <a:t>)</a:t>
            </a:r>
            <a:br>
              <a:rPr lang="en-US" altLang="zh-TW" dirty="0" smtClean="0"/>
            </a:br>
            <a:r>
              <a:rPr lang="zh-TW" altLang="en-US" dirty="0" smtClean="0"/>
              <a:t>如此遞會呼叫下去，最終會呼叫到</a:t>
            </a:r>
            <a:r>
              <a:rPr lang="en-US" altLang="zh-TW" dirty="0" smtClean="0"/>
              <a:t>factor(1)</a:t>
            </a:r>
            <a:r>
              <a:rPr lang="zh-TW" altLang="en-US" dirty="0" smtClean="0"/>
              <a:t>，此時可以直接回傳值為</a:t>
            </a:r>
            <a:r>
              <a:rPr lang="en-US" altLang="zh-TW" dirty="0" smtClean="0"/>
              <a:t>1</a:t>
            </a:r>
            <a:r>
              <a:rPr lang="zh-TW" altLang="en-US" dirty="0" smtClean="0"/>
              <a:t>，不必再遞迴下去。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6522218" y="1555464"/>
            <a:ext cx="12490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factor(N);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7061789" y="2282920"/>
            <a:ext cx="141897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factor(N-1);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7862718" y="3006314"/>
            <a:ext cx="141897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factor(N-2);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8499994" y="4192988"/>
            <a:ext cx="11865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factor(2);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9198637" y="4873431"/>
            <a:ext cx="11865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factor(1);</a:t>
            </a:r>
            <a:endParaRPr lang="zh-TW" altLang="en-US" dirty="0"/>
          </a:p>
        </p:txBody>
      </p:sp>
      <p:sp>
        <p:nvSpPr>
          <p:cNvPr id="10" name="弧形 9"/>
          <p:cNvSpPr/>
          <p:nvPr/>
        </p:nvSpPr>
        <p:spPr>
          <a:xfrm>
            <a:off x="7277716" y="1797256"/>
            <a:ext cx="987124" cy="960120"/>
          </a:xfrm>
          <a:prstGeom prst="arc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弧形 10"/>
          <p:cNvSpPr/>
          <p:nvPr/>
        </p:nvSpPr>
        <p:spPr>
          <a:xfrm>
            <a:off x="7986158" y="2526286"/>
            <a:ext cx="987124" cy="960120"/>
          </a:xfrm>
          <a:prstGeom prst="arc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弧形 11"/>
          <p:cNvSpPr/>
          <p:nvPr/>
        </p:nvSpPr>
        <p:spPr>
          <a:xfrm>
            <a:off x="9198637" y="4389403"/>
            <a:ext cx="987124" cy="960120"/>
          </a:xfrm>
          <a:prstGeom prst="arc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弧形 12"/>
          <p:cNvSpPr/>
          <p:nvPr/>
        </p:nvSpPr>
        <p:spPr>
          <a:xfrm rot="10524112">
            <a:off x="8662517" y="4082260"/>
            <a:ext cx="987124" cy="960120"/>
          </a:xfrm>
          <a:prstGeom prst="arc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弧形 13"/>
          <p:cNvSpPr/>
          <p:nvPr/>
        </p:nvSpPr>
        <p:spPr>
          <a:xfrm rot="10524112">
            <a:off x="7314612" y="2190573"/>
            <a:ext cx="987124" cy="960120"/>
          </a:xfrm>
          <a:prstGeom prst="arc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弧形 14"/>
          <p:cNvSpPr/>
          <p:nvPr/>
        </p:nvSpPr>
        <p:spPr>
          <a:xfrm rot="10524112">
            <a:off x="6534125" y="1462665"/>
            <a:ext cx="987124" cy="960120"/>
          </a:xfrm>
          <a:prstGeom prst="arc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8338172" y="4908966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1!=1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7" name="弧形 16"/>
          <p:cNvSpPr/>
          <p:nvPr/>
        </p:nvSpPr>
        <p:spPr>
          <a:xfrm rot="10524112">
            <a:off x="7954075" y="3432410"/>
            <a:ext cx="987124" cy="960120"/>
          </a:xfrm>
          <a:prstGeom prst="arc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7629730" y="4259116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2!=</a:t>
            </a:r>
            <a:r>
              <a:rPr lang="en-US" altLang="zh-TW" dirty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621979" y="3002346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N-2!=xxx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5802926" y="2283412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N-1!=xxx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1" name="弧形 20"/>
          <p:cNvSpPr/>
          <p:nvPr/>
        </p:nvSpPr>
        <p:spPr>
          <a:xfrm rot="10524112">
            <a:off x="5975750" y="791843"/>
            <a:ext cx="987124" cy="960120"/>
          </a:xfrm>
          <a:prstGeom prst="arc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5685843" y="1668003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N!=xxx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3" name="弧形 22"/>
          <p:cNvSpPr/>
          <p:nvPr/>
        </p:nvSpPr>
        <p:spPr>
          <a:xfrm>
            <a:off x="8625620" y="3757756"/>
            <a:ext cx="987124" cy="960120"/>
          </a:xfrm>
          <a:prstGeom prst="arc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/>
          <p:cNvSpPr/>
          <p:nvPr/>
        </p:nvSpPr>
        <p:spPr>
          <a:xfrm>
            <a:off x="8479720" y="3486406"/>
            <a:ext cx="92487" cy="107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/>
          <p:cNvSpPr/>
          <p:nvPr/>
        </p:nvSpPr>
        <p:spPr>
          <a:xfrm>
            <a:off x="8632120" y="3638806"/>
            <a:ext cx="92487" cy="107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/>
          <p:cNvSpPr/>
          <p:nvPr/>
        </p:nvSpPr>
        <p:spPr>
          <a:xfrm>
            <a:off x="8784520" y="3791206"/>
            <a:ext cx="92487" cy="107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/>
          <p:cNvSpPr/>
          <p:nvPr/>
        </p:nvSpPr>
        <p:spPr>
          <a:xfrm>
            <a:off x="8936920" y="3943606"/>
            <a:ext cx="92487" cy="1071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弧形 27"/>
          <p:cNvSpPr/>
          <p:nvPr/>
        </p:nvSpPr>
        <p:spPr>
          <a:xfrm>
            <a:off x="6614553" y="1061761"/>
            <a:ext cx="987124" cy="960120"/>
          </a:xfrm>
          <a:prstGeom prst="arc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/>
          <p:cNvSpPr txBox="1"/>
          <p:nvPr/>
        </p:nvSpPr>
        <p:spPr>
          <a:xfrm>
            <a:off x="7449945" y="953008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告訴我 </a:t>
            </a:r>
            <a:r>
              <a:rPr lang="en-US" altLang="zh-TW" dirty="0" smtClean="0">
                <a:solidFill>
                  <a:srgbClr val="FF0000"/>
                </a:solidFill>
              </a:rPr>
              <a:t>N!=?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8141696" y="1764475"/>
            <a:ext cx="1592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告訴</a:t>
            </a:r>
            <a:r>
              <a:rPr lang="zh-TW" altLang="en-US" smtClean="0">
                <a:solidFill>
                  <a:srgbClr val="FF0000"/>
                </a:solidFill>
              </a:rPr>
              <a:t>我 </a:t>
            </a:r>
            <a:r>
              <a:rPr lang="en-US" altLang="zh-TW" dirty="0" smtClean="0">
                <a:solidFill>
                  <a:srgbClr val="FF0000"/>
                </a:solidFill>
              </a:rPr>
              <a:t>N-1!=?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8830763" y="2445927"/>
            <a:ext cx="1592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告訴我 </a:t>
            </a:r>
            <a:r>
              <a:rPr lang="en-US" altLang="zh-TW" dirty="0" smtClean="0">
                <a:solidFill>
                  <a:srgbClr val="FF0000"/>
                </a:solidFill>
              </a:rPr>
              <a:t>N-2!=?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9439549" y="3681650"/>
            <a:ext cx="1359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告訴我 </a:t>
            </a:r>
            <a:r>
              <a:rPr lang="en-US" altLang="zh-TW" dirty="0" smtClean="0">
                <a:solidFill>
                  <a:srgbClr val="FF0000"/>
                </a:solidFill>
              </a:rPr>
              <a:t>2!=?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9905329" y="4206537"/>
            <a:ext cx="1359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告訴我 </a:t>
            </a:r>
            <a:r>
              <a:rPr lang="en-US" altLang="zh-TW" dirty="0" smtClean="0">
                <a:solidFill>
                  <a:srgbClr val="FF0000"/>
                </a:solidFill>
              </a:rPr>
              <a:t>1!=?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677334" y="5714928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Example07_08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1711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五參考程式碼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30400"/>
            <a:ext cx="5448300" cy="406717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8425" y="1930400"/>
            <a:ext cx="2057400" cy="3242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82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練習五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費</a:t>
            </a:r>
            <a:r>
              <a:rPr lang="zh-TW" altLang="en-US" dirty="0" smtClean="0"/>
              <a:t>氏數列</a:t>
            </a:r>
            <a:r>
              <a:rPr lang="en-US" altLang="zh-TW" dirty="0" smtClean="0"/>
              <a:t>(</a:t>
            </a:r>
            <a:r>
              <a:rPr lang="en-US" altLang="zh-TW" dirty="0"/>
              <a:t>Fibonacci </a:t>
            </a:r>
            <a:r>
              <a:rPr lang="en-US" altLang="zh-TW" dirty="0" smtClean="0"/>
              <a:t>number)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r>
              <a:rPr lang="zh-TW" altLang="en-US" dirty="0" smtClean="0"/>
              <a:t>請用遞迴方式寫一個計算費氏級數的函式，並計算前</a:t>
            </a:r>
            <a:r>
              <a:rPr lang="en-US" altLang="zh-TW" dirty="0" smtClean="0"/>
              <a:t>20</a:t>
            </a:r>
            <a:r>
              <a:rPr lang="zh-TW" altLang="en-US" dirty="0" smtClean="0"/>
              <a:t>項。</a:t>
            </a:r>
            <a:endParaRPr lang="en-US" altLang="zh-TW" dirty="0" smtClean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函式名稱</a:t>
            </a:r>
            <a:r>
              <a:rPr lang="zh-TW" altLang="en-US" dirty="0" smtClean="0"/>
              <a:t>：</a:t>
            </a:r>
            <a:r>
              <a:rPr lang="en-US" altLang="zh-TW" dirty="0" smtClean="0"/>
              <a:t>fib()</a:t>
            </a:r>
            <a:endParaRPr lang="en-US" altLang="zh-TW" dirty="0"/>
          </a:p>
          <a:p>
            <a:pPr lvl="1"/>
            <a:r>
              <a:rPr lang="zh-TW" altLang="en-US" dirty="0"/>
              <a:t>引數：</a:t>
            </a:r>
            <a:r>
              <a:rPr lang="en-US" altLang="zh-TW" dirty="0"/>
              <a:t> </a:t>
            </a:r>
            <a:r>
              <a:rPr lang="en-US" altLang="zh-TW" dirty="0" smtClean="0"/>
              <a:t>n</a:t>
            </a:r>
            <a:r>
              <a:rPr lang="zh-TW" altLang="en-US" dirty="0" smtClean="0"/>
              <a:t>為</a:t>
            </a:r>
            <a:r>
              <a:rPr lang="zh-TW" altLang="en-US" dirty="0"/>
              <a:t>整數</a:t>
            </a:r>
            <a:endParaRPr lang="en-US" altLang="zh-TW" dirty="0"/>
          </a:p>
          <a:p>
            <a:pPr lvl="1"/>
            <a:r>
              <a:rPr lang="zh-TW" altLang="en-US" dirty="0"/>
              <a:t>傳回值：整數</a:t>
            </a:r>
            <a:endParaRPr lang="en-US" altLang="zh-TW" dirty="0"/>
          </a:p>
          <a:p>
            <a:pPr lvl="1"/>
            <a:r>
              <a:rPr lang="zh-TW" altLang="en-US" dirty="0"/>
              <a:t>運算方法：遞迴，第一次被呼叫為</a:t>
            </a:r>
            <a:r>
              <a:rPr lang="en-US" altLang="zh-TW" dirty="0" smtClean="0"/>
              <a:t>fib(</a:t>
            </a:r>
            <a:r>
              <a:rPr lang="en-US" altLang="zh-TW" b="1" dirty="0" smtClean="0">
                <a:solidFill>
                  <a:srgbClr val="FF0000"/>
                </a:solidFill>
              </a:rPr>
              <a:t>N</a:t>
            </a:r>
            <a:r>
              <a:rPr lang="en-US" altLang="zh-TW" dirty="0"/>
              <a:t>)</a:t>
            </a:r>
            <a:r>
              <a:rPr lang="zh-TW" altLang="en-US" dirty="0"/>
              <a:t>，然後在函式中再次呼叫自己</a:t>
            </a:r>
            <a:r>
              <a:rPr lang="en-US" altLang="zh-TW" dirty="0" smtClean="0"/>
              <a:t>fib(</a:t>
            </a:r>
            <a:r>
              <a:rPr lang="en-US" altLang="zh-TW" b="1" dirty="0" smtClean="0">
                <a:solidFill>
                  <a:srgbClr val="FF0000"/>
                </a:solidFill>
              </a:rPr>
              <a:t>N-1</a:t>
            </a:r>
            <a:r>
              <a:rPr lang="en-US" altLang="zh-TW" dirty="0" smtClean="0"/>
              <a:t>)</a:t>
            </a:r>
            <a:r>
              <a:rPr lang="zh-TW" altLang="en-US" dirty="0" smtClean="0"/>
              <a:t>及</a:t>
            </a:r>
            <a:r>
              <a:rPr lang="en-US" altLang="zh-TW" dirty="0" smtClean="0"/>
              <a:t>fib(</a:t>
            </a:r>
            <a:r>
              <a:rPr lang="en-US" altLang="zh-TW" b="1" dirty="0" smtClean="0">
                <a:solidFill>
                  <a:srgbClr val="FF0000"/>
                </a:solidFill>
              </a:rPr>
              <a:t>N-2</a:t>
            </a:r>
            <a:r>
              <a:rPr lang="en-US" altLang="zh-TW" dirty="0" smtClean="0"/>
              <a:t>)</a:t>
            </a:r>
            <a:r>
              <a:rPr lang="zh-TW" altLang="en-US" dirty="0" smtClean="0"/>
              <a:t>並相加，得到</a:t>
            </a:r>
            <a:r>
              <a:rPr lang="en-US" altLang="zh-TW" dirty="0" smtClean="0"/>
              <a:t>fib(N)</a:t>
            </a:r>
            <a:r>
              <a:rPr lang="zh-TW" altLang="en-US" dirty="0" smtClean="0"/>
              <a:t>的值，如此</a:t>
            </a:r>
            <a:r>
              <a:rPr lang="zh-TW" altLang="en-US" dirty="0"/>
              <a:t>遞會呼叫下去，最終會呼叫到</a:t>
            </a:r>
            <a:r>
              <a:rPr lang="en-US" altLang="zh-TW" dirty="0" smtClean="0"/>
              <a:t>fib(1)</a:t>
            </a:r>
            <a:r>
              <a:rPr lang="zh-TW" altLang="en-US" dirty="0" smtClean="0"/>
              <a:t>或</a:t>
            </a:r>
            <a:r>
              <a:rPr lang="en-US" altLang="zh-TW" dirty="0" smtClean="0"/>
              <a:t>fib(0)</a:t>
            </a:r>
            <a:r>
              <a:rPr lang="zh-TW" altLang="en-US" dirty="0" smtClean="0"/>
              <a:t>，</a:t>
            </a:r>
            <a:r>
              <a:rPr lang="zh-TW" altLang="en-US" dirty="0"/>
              <a:t>此時可以直接回傳值為</a:t>
            </a:r>
            <a:r>
              <a:rPr lang="en-US" altLang="zh-TW" dirty="0" smtClean="0"/>
              <a:t>1</a:t>
            </a:r>
            <a:r>
              <a:rPr lang="zh-TW" altLang="en-US" dirty="0" smtClean="0"/>
              <a:t>或</a:t>
            </a:r>
            <a:r>
              <a:rPr lang="en-US" altLang="zh-TW" dirty="0" smtClean="0"/>
              <a:t>0</a:t>
            </a:r>
            <a:r>
              <a:rPr lang="zh-TW" altLang="en-US" dirty="0" smtClean="0"/>
              <a:t>，</a:t>
            </a:r>
            <a:r>
              <a:rPr lang="zh-TW" altLang="en-US" dirty="0"/>
              <a:t>不必再遞迴下去。</a:t>
            </a:r>
          </a:p>
          <a:p>
            <a:endParaRPr lang="zh-TW" altLang="en-US" dirty="0"/>
          </a:p>
        </p:txBody>
      </p:sp>
      <p:graphicFrame>
        <p:nvGraphicFramePr>
          <p:cNvPr id="4" name="Group 12"/>
          <p:cNvGraphicFramePr>
            <a:graphicFrameLocks noGrp="1"/>
          </p:cNvGraphicFramePr>
          <p:nvPr>
            <p:extLst/>
          </p:nvPr>
        </p:nvGraphicFramePr>
        <p:xfrm>
          <a:off x="7410524" y="2515062"/>
          <a:ext cx="3909836" cy="1585913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39098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4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費氏數列的遞迴定義式</a:t>
                      </a:r>
                      <a:endParaRPr kumimoji="1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</a:endParaRPr>
                    </a:p>
                  </a:txBody>
                  <a:tcPr marT="45747" marB="45747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9435">
                <a:tc>
                  <a:txBody>
                    <a:bodyPr/>
                    <a:lstStyle/>
                    <a:p>
                      <a:r>
                        <a:rPr lang="en-US" altLang="zh-TW" sz="2000" kern="1200" dirty="0" smtClean="0">
                          <a:effectLst/>
                        </a:rPr>
                        <a:t>F(0) = 0                        n </a:t>
                      </a:r>
                      <a:r>
                        <a:rPr lang="zh-TW" altLang="zh-TW" sz="2000" kern="1200" dirty="0" smtClean="0">
                          <a:effectLst/>
                        </a:rPr>
                        <a:t>＝</a:t>
                      </a:r>
                      <a:r>
                        <a:rPr lang="en-US" altLang="zh-TW" sz="2000" kern="1200" dirty="0" smtClean="0">
                          <a:effectLst/>
                        </a:rPr>
                        <a:t> 0</a:t>
                      </a:r>
                      <a:endParaRPr lang="zh-TW" altLang="zh-TW" sz="2000" kern="1200" dirty="0" smtClean="0">
                        <a:effectLst/>
                      </a:endParaRPr>
                    </a:p>
                    <a:p>
                      <a:r>
                        <a:rPr lang="en-US" altLang="zh-TW" sz="2000" kern="1200" dirty="0" smtClean="0">
                          <a:effectLst/>
                        </a:rPr>
                        <a:t>F(1) = 1                        n </a:t>
                      </a:r>
                      <a:r>
                        <a:rPr lang="zh-TW" altLang="zh-TW" sz="2000" kern="1200" dirty="0" smtClean="0">
                          <a:effectLst/>
                        </a:rPr>
                        <a:t>＝</a:t>
                      </a:r>
                      <a:r>
                        <a:rPr lang="en-US" altLang="zh-TW" sz="2000" kern="1200" dirty="0" smtClean="0">
                          <a:effectLst/>
                        </a:rPr>
                        <a:t> 1</a:t>
                      </a:r>
                      <a:endParaRPr lang="zh-TW" altLang="zh-TW" sz="2000" kern="1200" dirty="0" smtClean="0">
                        <a:effectLst/>
                      </a:endParaRPr>
                    </a:p>
                    <a:p>
                      <a:r>
                        <a:rPr lang="en-US" altLang="zh-TW" sz="2000" kern="1200" dirty="0" smtClean="0">
                          <a:effectLst/>
                        </a:rPr>
                        <a:t>F(n) = F(n-1)+F(n-2)     n </a:t>
                      </a:r>
                      <a:r>
                        <a:rPr lang="zh-TW" altLang="zh-TW" sz="2000" kern="1200" dirty="0" smtClean="0">
                          <a:effectLst/>
                        </a:rPr>
                        <a:t>≧</a:t>
                      </a:r>
                      <a:r>
                        <a:rPr lang="en-US" altLang="zh-TW" sz="2000" kern="1200" dirty="0" smtClean="0">
                          <a:effectLst/>
                        </a:rPr>
                        <a:t> 2</a:t>
                      </a:r>
                      <a:endParaRPr kumimoji="1" lang="pt-BR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</a:endParaRPr>
                    </a:p>
                  </a:txBody>
                  <a:tcPr marT="45747" marB="45747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677334" y="5786366"/>
            <a:ext cx="1669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Example07_09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09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練習五參考程式碼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640224"/>
            <a:ext cx="5811540" cy="3934273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762000" y="5701976"/>
            <a:ext cx="724429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0,1,1,2,3,5,8,13,21,34,55,89,144,233,377,610,987,1597,2584,4181,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239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範例六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走迷宮？</a:t>
            </a:r>
            <a:r>
              <a:rPr lang="zh-TW" altLang="en-US" dirty="0" smtClean="0"/>
              <a:t>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試著用遞迴方式，寫一個讓電腦走迷宮的程式。</a:t>
            </a:r>
            <a:endParaRPr lang="en-US" altLang="zh-TW" dirty="0" smtClean="0"/>
          </a:p>
          <a:p>
            <a:r>
              <a:rPr lang="zh-TW" altLang="en-US" dirty="0"/>
              <a:t>如右圖，</a:t>
            </a:r>
            <a:r>
              <a:rPr lang="zh-TW" altLang="en-US" dirty="0" smtClean="0"/>
              <a:t>用</a:t>
            </a:r>
            <a:r>
              <a:rPr lang="en-US" altLang="zh-TW" dirty="0" smtClean="0"/>
              <a:t>maze=[[“…”],[“….”]…]</a:t>
            </a:r>
            <a:r>
              <a:rPr lang="zh-TW" altLang="en-US" dirty="0"/>
              <a:t>二維串列建立一個</a:t>
            </a:r>
            <a:r>
              <a:rPr lang="zh-TW" altLang="en-US" dirty="0" smtClean="0"/>
              <a:t>地圖</a:t>
            </a:r>
            <a:endParaRPr lang="en-US" altLang="zh-TW" dirty="0" smtClean="0"/>
          </a:p>
          <a:p>
            <a:pPr lvl="1"/>
            <a:r>
              <a:rPr lang="zh-TW" altLang="en-US" dirty="0"/>
              <a:t>走道</a:t>
            </a:r>
            <a:r>
              <a:rPr lang="zh-TW" altLang="en-US" dirty="0" smtClean="0"/>
              <a:t>用</a:t>
            </a:r>
            <a:r>
              <a:rPr lang="en-US" altLang="zh-TW" dirty="0" smtClean="0"/>
              <a:t>“ ”</a:t>
            </a:r>
            <a:r>
              <a:rPr lang="zh-TW" altLang="en-US" dirty="0" smtClean="0"/>
              <a:t> 空白來表示</a:t>
            </a:r>
            <a:endParaRPr lang="en-US" altLang="zh-TW" dirty="0" smtClean="0"/>
          </a:p>
          <a:p>
            <a:pPr lvl="1"/>
            <a:r>
              <a:rPr lang="zh-TW" altLang="en-US" dirty="0"/>
              <a:t>牆壁</a:t>
            </a:r>
            <a:r>
              <a:rPr lang="zh-TW" altLang="en-US" dirty="0" smtClean="0"/>
              <a:t>用</a:t>
            </a:r>
            <a:r>
              <a:rPr lang="en-US" altLang="zh-TW" dirty="0" smtClean="0"/>
              <a:t>“</a:t>
            </a:r>
            <a:r>
              <a:rPr lang="en-US" altLang="zh-TW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■</a:t>
            </a:r>
            <a:r>
              <a:rPr lang="en-US" altLang="zh-TW" dirty="0" smtClean="0"/>
              <a:t>” </a:t>
            </a:r>
            <a:r>
              <a:rPr lang="zh-TW" altLang="en-US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方塊來表示</a:t>
            </a:r>
            <a:endParaRPr lang="en-US" altLang="zh-TW" dirty="0" smtClean="0"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r>
              <a:rPr lang="zh-TW" altLang="en-US" dirty="0" smtClean="0"/>
              <a:t>出發點在左上角</a:t>
            </a:r>
            <a:r>
              <a:rPr lang="en-US" altLang="zh-TW" dirty="0" smtClean="0"/>
              <a:t>(1,1)</a:t>
            </a:r>
            <a:r>
              <a:rPr lang="zh-TW" altLang="en-US" dirty="0" smtClean="0"/>
              <a:t>，終點用</a:t>
            </a:r>
            <a:r>
              <a:rPr lang="en-US" altLang="zh-TW" dirty="0" smtClean="0"/>
              <a:t>“E”</a:t>
            </a:r>
            <a:r>
              <a:rPr lang="zh-TW" altLang="en-US" dirty="0" smtClean="0"/>
              <a:t>表示。</a:t>
            </a:r>
            <a:endParaRPr lang="en-US" altLang="zh-TW" dirty="0" smtClean="0"/>
          </a:p>
          <a:p>
            <a:r>
              <a:rPr lang="zh-TW" altLang="en-US" dirty="0" smtClean="0"/>
              <a:t>右邊的地圖</a:t>
            </a:r>
            <a:r>
              <a:rPr lang="zh-TW" altLang="en-US" dirty="0"/>
              <a:t>存放</a:t>
            </a:r>
            <a:r>
              <a:rPr lang="zh-TW" altLang="en-US" dirty="0" smtClean="0"/>
              <a:t>在</a:t>
            </a:r>
            <a:r>
              <a:rPr lang="en-US" altLang="zh-TW" dirty="0">
                <a:latin typeface="新細明體" panose="02020500000000000000" pitchFamily="18" charset="-120"/>
                <a:ea typeface="新細明體" panose="02020500000000000000" pitchFamily="18" charset="-120"/>
              </a:rPr>
              <a:t>Section07</a:t>
            </a:r>
            <a:r>
              <a:rPr lang="zh-TW" altLang="en-US" dirty="0">
                <a:latin typeface="新細明體" panose="02020500000000000000" pitchFamily="18" charset="-120"/>
                <a:ea typeface="新細明體" panose="02020500000000000000" pitchFamily="18" charset="-120"/>
              </a:rPr>
              <a:t>的</a:t>
            </a:r>
            <a:r>
              <a:rPr lang="en-US" altLang="zh-TW" dirty="0">
                <a:latin typeface="新細明體" panose="02020500000000000000" pitchFamily="18" charset="-120"/>
                <a:ea typeface="新細明體" panose="02020500000000000000" pitchFamily="18" charset="-120"/>
              </a:rPr>
              <a:t>map.txt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8453494" y="1507465"/>
            <a:ext cx="9813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Map.txt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77334" y="5786366"/>
            <a:ext cx="1669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Example07_10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599" y="1915517"/>
            <a:ext cx="4188663" cy="2829064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2708" y="4867203"/>
            <a:ext cx="1741571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71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怎麼走迷宮？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7404667" cy="3880773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小時候的童話故事教我們，走迷宮要帶麵包屑！</a:t>
            </a:r>
            <a:r>
              <a:rPr lang="en-US" altLang="zh-TW" dirty="0" smtClean="0"/>
              <a:t>(</a:t>
            </a:r>
            <a:r>
              <a:rPr lang="zh-TW" altLang="en-US" dirty="0" smtClean="0"/>
              <a:t>需要沒老鼠才可以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走一步丟</a:t>
            </a:r>
            <a:r>
              <a:rPr lang="zh-TW" altLang="en-US" dirty="0" smtClean="0"/>
              <a:t>一個，尤其是岔路口！</a:t>
            </a:r>
            <a:endParaRPr lang="en-US" altLang="zh-TW" dirty="0" smtClean="0"/>
          </a:p>
          <a:p>
            <a:r>
              <a:rPr lang="zh-TW" altLang="en-US" dirty="0"/>
              <a:t>沒路就退回前一個路口，找還</a:t>
            </a:r>
            <a:r>
              <a:rPr lang="zh-TW" altLang="en-US" dirty="0" smtClean="0"/>
              <a:t>沒有放麵包屑</a:t>
            </a:r>
            <a:r>
              <a:rPr lang="zh-TW" altLang="en-US" dirty="0"/>
              <a:t>的方向走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程式要怎麼實現？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Maze</a:t>
            </a:r>
            <a:r>
              <a:rPr lang="zh-TW" altLang="en-US" dirty="0" smtClean="0"/>
              <a:t>二維串列中，空白表示可以走。若改變成</a:t>
            </a:r>
            <a:r>
              <a:rPr lang="en-US" altLang="zh-TW" dirty="0" smtClean="0"/>
              <a:t>“$”</a:t>
            </a:r>
            <a:r>
              <a:rPr lang="zh-TW" altLang="en-US" dirty="0" smtClean="0"/>
              <a:t>表示</a:t>
            </a:r>
            <a:r>
              <a:rPr lang="zh-TW" altLang="en-US" dirty="0"/>
              <a:t>我走到這個位置</a:t>
            </a:r>
            <a:r>
              <a:rPr lang="zh-TW" altLang="en-US" dirty="0" smtClean="0"/>
              <a:t>了。</a:t>
            </a:r>
            <a:endParaRPr lang="en-US" altLang="zh-TW" dirty="0" smtClean="0"/>
          </a:p>
          <a:p>
            <a:pPr lvl="1"/>
            <a:r>
              <a:rPr lang="zh-TW" altLang="en-US" dirty="0"/>
              <a:t>每進入到一個新</a:t>
            </a:r>
            <a:r>
              <a:rPr lang="zh-TW" altLang="en-US" dirty="0" smtClean="0"/>
              <a:t>位置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先標記為 </a:t>
            </a:r>
            <a:r>
              <a:rPr lang="en-US" altLang="zh-TW" dirty="0" smtClean="0"/>
              <a:t>“$”</a:t>
            </a:r>
            <a:endParaRPr lang="en-US" altLang="zh-TW" dirty="0"/>
          </a:p>
          <a:p>
            <a:pPr lvl="2"/>
            <a:r>
              <a:rPr lang="zh-TW" altLang="en-US" dirty="0" smtClean="0"/>
              <a:t>檢查是否到出口了。 </a:t>
            </a:r>
            <a:r>
              <a:rPr lang="en-US" altLang="zh-TW" dirty="0" smtClean="0">
                <a:sym typeface="Wingdings" panose="05000000000000000000" pitchFamily="2" charset="2"/>
              </a:rPr>
              <a:t> </a:t>
            </a:r>
            <a:r>
              <a:rPr lang="zh-TW" altLang="en-US" dirty="0" smtClean="0">
                <a:sym typeface="Wingdings" panose="05000000000000000000" pitchFamily="2" charset="2"/>
              </a:rPr>
              <a:t>結束了！</a:t>
            </a:r>
            <a:endParaRPr lang="en-US" altLang="zh-TW" dirty="0" smtClean="0"/>
          </a:p>
          <a:p>
            <a:pPr lvl="2"/>
            <a:r>
              <a:rPr lang="zh-TW" altLang="en-US" dirty="0"/>
              <a:t>不是出口就看還有沒有路</a:t>
            </a:r>
            <a:r>
              <a:rPr lang="zh-TW" altLang="en-US" dirty="0" smtClean="0"/>
              <a:t>走</a:t>
            </a:r>
            <a:r>
              <a:rPr lang="zh-TW" altLang="en-US" dirty="0"/>
              <a:t>，有就走，沒有就標記</a:t>
            </a:r>
            <a:r>
              <a:rPr lang="zh-TW" altLang="en-US" dirty="0" smtClean="0"/>
              <a:t>改</a:t>
            </a:r>
            <a:r>
              <a:rPr lang="en-US" altLang="zh-TW" dirty="0" smtClean="0"/>
              <a:t>“@”</a:t>
            </a:r>
            <a:r>
              <a:rPr lang="zh-TW" altLang="en-US" dirty="0" smtClean="0"/>
              <a:t>然後退回。</a:t>
            </a:r>
            <a:endParaRPr lang="en-US" altLang="zh-TW" dirty="0" smtClean="0"/>
          </a:p>
          <a:p>
            <a:pPr lvl="1"/>
            <a:r>
              <a:rPr lang="zh-TW" altLang="en-US" dirty="0"/>
              <a:t>這樣只是找得到！沒有記住路線！</a:t>
            </a:r>
            <a:endParaRPr lang="en-US" altLang="zh-TW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8082001" y="2160589"/>
          <a:ext cx="3737313" cy="3403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257">
                  <a:extLst>
                    <a:ext uri="{9D8B030D-6E8A-4147-A177-3AD203B41FA5}">
                      <a16:colId xmlns:a16="http://schemas.microsoft.com/office/drawing/2014/main" val="2744473365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387685464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149316250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2887098046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513806669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1778477599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3979527985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1915248086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3419359186"/>
                    </a:ext>
                  </a:extLst>
                </a:gridCol>
              </a:tblGrid>
              <a:tr h="4861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506953"/>
                  </a:ext>
                </a:extLst>
              </a:tr>
              <a:tr h="4861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169826"/>
                  </a:ext>
                </a:extLst>
              </a:tr>
              <a:tr h="4861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7639226"/>
                  </a:ext>
                </a:extLst>
              </a:tr>
              <a:tr h="4861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1322169"/>
                  </a:ext>
                </a:extLst>
              </a:tr>
              <a:tr h="4861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271970"/>
                  </a:ext>
                </a:extLst>
              </a:tr>
              <a:tr h="4861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3754524"/>
                  </a:ext>
                </a:extLst>
              </a:tr>
              <a:tr h="4861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1166038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8549640" y="271735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$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549640" y="320682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$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8549640" y="367236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$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8967980" y="367236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$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9386320" y="367236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$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9790998" y="367236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$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0195676" y="367236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$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10627698" y="3664343"/>
            <a:ext cx="31931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$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10600354" y="3678312"/>
            <a:ext cx="36260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@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10182306" y="3672369"/>
            <a:ext cx="36260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@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9805837" y="418424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$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9805837" y="464240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$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10203947" y="464240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$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10627698" y="464240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$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pic>
        <p:nvPicPr>
          <p:cNvPr id="1026" name="Picture 2" descr="緊急出口- 维基百科，自由的百科全书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4023" y="4632500"/>
            <a:ext cx="389142" cy="389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9873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 animBg="1"/>
      <p:bldP spid="13" grpId="0" animBg="1"/>
      <p:bldP spid="14" grpId="0" animBg="1"/>
      <p:bldP spid="15" grpId="0"/>
      <p:bldP spid="16" grpId="0"/>
      <p:bldP spid="17" grpId="0"/>
      <p:bldP spid="18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走迷宮新策略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人海戰術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7014160" cy="3880773"/>
          </a:xfrm>
        </p:spPr>
        <p:txBody>
          <a:bodyPr/>
          <a:lstStyle/>
          <a:p>
            <a:r>
              <a:rPr lang="zh-TW" altLang="en-US" dirty="0" smtClean="0"/>
              <a:t>我有無限多人，從入口源源不絕進入，依照順序塞入迷宮。</a:t>
            </a:r>
            <a:endParaRPr lang="en-US" altLang="zh-TW" dirty="0" smtClean="0"/>
          </a:p>
          <a:p>
            <a:r>
              <a:rPr lang="zh-TW" altLang="en-US" dirty="0" smtClean="0"/>
              <a:t>走到盡頭的人回報沒路了，標記自己黑了！</a:t>
            </a:r>
            <a:endParaRPr lang="en-US" altLang="zh-TW" dirty="0" smtClean="0"/>
          </a:p>
          <a:p>
            <a:r>
              <a:rPr lang="zh-TW" altLang="en-US" dirty="0" smtClean="0"/>
              <a:t>收到回報沒路的人還可以嘗試別的方向，直到他的所有方向的下線都回報沒路，他也就自己標記為沒路並回報前一人。</a:t>
            </a:r>
            <a:endParaRPr lang="en-US" altLang="zh-TW" dirty="0" smtClean="0"/>
          </a:p>
          <a:p>
            <a:r>
              <a:rPr lang="zh-TW" altLang="en-US" dirty="0" smtClean="0"/>
              <a:t>走到出口</a:t>
            </a:r>
            <a:r>
              <a:rPr lang="zh-TW" altLang="en-US" dirty="0"/>
              <a:t>的人則回報有路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收到回報有路的人，做記號標示有路，回報</a:t>
            </a:r>
            <a:r>
              <a:rPr lang="zh-TW" altLang="en-US" dirty="0" smtClean="0"/>
              <a:t>前一人</a:t>
            </a:r>
            <a:r>
              <a:rPr lang="zh-TW" altLang="en-US" dirty="0"/>
              <a:t>。</a:t>
            </a:r>
            <a:endParaRPr lang="en-US" altLang="zh-TW" dirty="0" smtClean="0"/>
          </a:p>
          <a:p>
            <a:r>
              <a:rPr lang="zh-TW" altLang="en-US" dirty="0"/>
              <a:t>一路</a:t>
            </a:r>
            <a:r>
              <a:rPr lang="zh-TW" altLang="en-US" dirty="0" smtClean="0"/>
              <a:t>回報直到</a:t>
            </a:r>
            <a:r>
              <a:rPr lang="zh-TW" altLang="en-US" dirty="0"/>
              <a:t>入口</a:t>
            </a:r>
            <a:r>
              <a:rPr lang="zh-TW" altLang="en-US" dirty="0" smtClean="0"/>
              <a:t>，就可以</a:t>
            </a:r>
            <a:r>
              <a:rPr lang="zh-TW" altLang="en-US" dirty="0"/>
              <a:t>標記出整條路徑。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8082001" y="2160589"/>
          <a:ext cx="3737313" cy="3403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257">
                  <a:extLst>
                    <a:ext uri="{9D8B030D-6E8A-4147-A177-3AD203B41FA5}">
                      <a16:colId xmlns:a16="http://schemas.microsoft.com/office/drawing/2014/main" val="2744473365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387685464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149316250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2887098046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513806669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1778477599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3979527985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1915248086"/>
                    </a:ext>
                  </a:extLst>
                </a:gridCol>
                <a:gridCol w="415257">
                  <a:extLst>
                    <a:ext uri="{9D8B030D-6E8A-4147-A177-3AD203B41FA5}">
                      <a16:colId xmlns:a16="http://schemas.microsoft.com/office/drawing/2014/main" val="3419359186"/>
                    </a:ext>
                  </a:extLst>
                </a:gridCol>
              </a:tblGrid>
              <a:tr h="4861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506953"/>
                  </a:ext>
                </a:extLst>
              </a:tr>
              <a:tr h="4861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169826"/>
                  </a:ext>
                </a:extLst>
              </a:tr>
              <a:tr h="4861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7639226"/>
                  </a:ext>
                </a:extLst>
              </a:tr>
              <a:tr h="4861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1322169"/>
                  </a:ext>
                </a:extLst>
              </a:tr>
              <a:tr h="4861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271970"/>
                  </a:ext>
                </a:extLst>
              </a:tr>
              <a:tr h="4861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3754524"/>
                  </a:ext>
                </a:extLst>
              </a:tr>
              <a:tr h="48615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1166038"/>
                  </a:ext>
                </a:extLst>
              </a:tr>
            </a:tbl>
          </a:graphicData>
        </a:graphic>
      </p:graphicFrame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6978" y="2703195"/>
            <a:ext cx="209550" cy="38938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6978" y="3140214"/>
            <a:ext cx="209550" cy="389388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6978" y="3667441"/>
            <a:ext cx="209550" cy="389388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7876" y="3667441"/>
            <a:ext cx="209550" cy="389388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2241" y="3667441"/>
            <a:ext cx="209550" cy="389388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0030" y="3667441"/>
            <a:ext cx="209550" cy="389388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2333" y="3667441"/>
            <a:ext cx="209550" cy="389388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7030" y="3667441"/>
            <a:ext cx="209550" cy="389388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4636" y="3631643"/>
            <a:ext cx="299194" cy="46098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0271" y="3631643"/>
            <a:ext cx="299194" cy="46098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5270" y="4130737"/>
            <a:ext cx="209550" cy="389388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5270" y="4652515"/>
            <a:ext cx="209550" cy="389388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8664" y="4652515"/>
            <a:ext cx="209550" cy="389388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9458" y="4652515"/>
            <a:ext cx="209550" cy="389388"/>
          </a:xfrm>
          <a:prstGeom prst="rect">
            <a:avLst/>
          </a:prstGeom>
        </p:spPr>
      </p:pic>
      <p:pic>
        <p:nvPicPr>
          <p:cNvPr id="19" name="Picture 2" descr="緊急出口- 维基百科，自由的百科全书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4023" y="4632500"/>
            <a:ext cx="389142" cy="389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手繪多邊形 20"/>
          <p:cNvSpPr/>
          <p:nvPr/>
        </p:nvSpPr>
        <p:spPr>
          <a:xfrm>
            <a:off x="8686800" y="2871216"/>
            <a:ext cx="2514600" cy="1965960"/>
          </a:xfrm>
          <a:custGeom>
            <a:avLst/>
            <a:gdLst>
              <a:gd name="connsiteX0" fmla="*/ 2514600 w 2514600"/>
              <a:gd name="connsiteY0" fmla="*/ 1965960 h 1965960"/>
              <a:gd name="connsiteX1" fmla="*/ 1280160 w 2514600"/>
              <a:gd name="connsiteY1" fmla="*/ 1956816 h 1965960"/>
              <a:gd name="connsiteX2" fmla="*/ 1261872 w 2514600"/>
              <a:gd name="connsiteY2" fmla="*/ 1024128 h 1965960"/>
              <a:gd name="connsiteX3" fmla="*/ 9144 w 2514600"/>
              <a:gd name="connsiteY3" fmla="*/ 996696 h 1965960"/>
              <a:gd name="connsiteX4" fmla="*/ 0 w 2514600"/>
              <a:gd name="connsiteY4" fmla="*/ 0 h 1965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14600" h="1965960">
                <a:moveTo>
                  <a:pt x="2514600" y="1965960"/>
                </a:moveTo>
                <a:lnTo>
                  <a:pt x="1280160" y="1956816"/>
                </a:lnTo>
                <a:lnTo>
                  <a:pt x="1261872" y="1024128"/>
                </a:lnTo>
                <a:lnTo>
                  <a:pt x="9144" y="996696"/>
                </a:lnTo>
                <a:lnTo>
                  <a:pt x="0" y="0"/>
                </a:lnTo>
              </a:path>
            </a:pathLst>
          </a:custGeom>
          <a:noFill/>
          <a:ln w="381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2857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585912"/>
            <a:ext cx="7098838" cy="4852988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範例六部分參考程式碼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向左箭號 4"/>
          <p:cNvSpPr/>
          <p:nvPr/>
        </p:nvSpPr>
        <p:spPr>
          <a:xfrm>
            <a:off x="5391912" y="5458968"/>
            <a:ext cx="1243584" cy="146304"/>
          </a:xfrm>
          <a:prstGeom prst="lef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5517241" y="5551089"/>
            <a:ext cx="2236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 smtClean="0">
                <a:solidFill>
                  <a:srgbClr val="FFC000"/>
                </a:solidFill>
              </a:rPr>
              <a:t>找到的地方做不同標記</a:t>
            </a:r>
            <a:endParaRPr lang="zh-TW" altLang="en-US" sz="1600" dirty="0">
              <a:solidFill>
                <a:srgbClr val="FFC000"/>
              </a:solidFill>
            </a:endParaRPr>
          </a:p>
        </p:txBody>
      </p:sp>
      <p:sp>
        <p:nvSpPr>
          <p:cNvPr id="7" name="向左箭號 6"/>
          <p:cNvSpPr/>
          <p:nvPr/>
        </p:nvSpPr>
        <p:spPr>
          <a:xfrm>
            <a:off x="3789243" y="2760408"/>
            <a:ext cx="1243584" cy="146304"/>
          </a:xfrm>
          <a:prstGeom prst="lef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4030035" y="2495006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 smtClean="0">
                <a:solidFill>
                  <a:srgbClr val="FFC000"/>
                </a:solidFill>
              </a:rPr>
              <a:t>一進來就做標記</a:t>
            </a:r>
            <a:endParaRPr lang="zh-TW" altLang="en-US" sz="1600" dirty="0">
              <a:solidFill>
                <a:srgbClr val="FFC000"/>
              </a:solidFill>
            </a:endParaRPr>
          </a:p>
        </p:txBody>
      </p:sp>
      <p:sp>
        <p:nvSpPr>
          <p:cNvPr id="9" name="向左箭號 8"/>
          <p:cNvSpPr/>
          <p:nvPr/>
        </p:nvSpPr>
        <p:spPr>
          <a:xfrm>
            <a:off x="5879374" y="2277183"/>
            <a:ext cx="1243584" cy="146304"/>
          </a:xfrm>
          <a:prstGeom prst="lef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5768891" y="1992812"/>
            <a:ext cx="20072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 smtClean="0">
                <a:solidFill>
                  <a:srgbClr val="FFC000"/>
                </a:solidFill>
              </a:rPr>
              <a:t>到達出口，回報</a:t>
            </a:r>
            <a:r>
              <a:rPr lang="en-US" altLang="zh-TW" sz="1600" dirty="0" smtClean="0">
                <a:solidFill>
                  <a:srgbClr val="FFC000"/>
                </a:solidFill>
              </a:rPr>
              <a:t>true</a:t>
            </a:r>
            <a:endParaRPr lang="zh-TW" altLang="en-US" sz="1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7008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9" grpId="0" animBg="1"/>
      <p:bldP spid="10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如果</a:t>
            </a:r>
            <a:r>
              <a:rPr lang="zh-TW" altLang="en-US" b="1" dirty="0" smtClean="0"/>
              <a:t>變數</a:t>
            </a:r>
            <a:r>
              <a:rPr lang="zh-TW" altLang="en-US" dirty="0" smtClean="0"/>
              <a:t>或</a:t>
            </a:r>
            <a:r>
              <a:rPr lang="zh-TW" altLang="en-US" b="1" dirty="0" smtClean="0"/>
              <a:t>函式</a:t>
            </a:r>
            <a:r>
              <a:rPr lang="zh-TW" altLang="en-US" dirty="0" smtClean="0"/>
              <a:t>跟別人</a:t>
            </a:r>
            <a:r>
              <a:rPr lang="zh-TW" altLang="en-US" b="1" dirty="0" smtClean="0"/>
              <a:t>同名</a:t>
            </a:r>
            <a:r>
              <a:rPr lang="zh-TW" altLang="en-US" dirty="0" smtClean="0"/>
              <a:t>字了！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 smtClean="0"/>
              <a:t>這世界上，工程師大多對取名字不是很有創意。</a:t>
            </a:r>
            <a:r>
              <a:rPr lang="en-US" altLang="zh-TW" sz="1400" dirty="0" smtClean="0"/>
              <a:t>(</a:t>
            </a:r>
            <a:r>
              <a:rPr lang="zh-TW" altLang="en-US" sz="1400" dirty="0" smtClean="0"/>
              <a:t>事實上也最好不要太有創意！</a:t>
            </a:r>
            <a:r>
              <a:rPr lang="en-US" altLang="zh-TW" sz="1400" dirty="0" smtClean="0"/>
              <a:t>)</a:t>
            </a:r>
          </a:p>
          <a:p>
            <a:r>
              <a:rPr lang="zh-TW" altLang="en-US" dirty="0"/>
              <a:t>所以同</a:t>
            </a:r>
            <a:r>
              <a:rPr lang="zh-TW" altLang="en-US" dirty="0" smtClean="0"/>
              <a:t>名稱在所難免，只能自己小心了。</a:t>
            </a:r>
            <a:endParaRPr lang="en-US" altLang="zh-TW" dirty="0" smtClean="0"/>
          </a:p>
          <a:p>
            <a:r>
              <a:rPr lang="en-US" altLang="zh-TW" dirty="0" smtClean="0"/>
              <a:t>Python</a:t>
            </a:r>
            <a:r>
              <a:rPr lang="zh-TW" altLang="en-US" dirty="0" smtClean="0"/>
              <a:t>變數不特別宣告，用到就算宣告，而且後面會蓋掉前面的，所以要更小心！</a:t>
            </a:r>
            <a:endParaRPr lang="en-US" altLang="zh-TW" dirty="0" smtClean="0"/>
          </a:p>
          <a:p>
            <a:r>
              <a:rPr lang="zh-TW" altLang="en-US" dirty="0" smtClean="0"/>
              <a:t>變數大致分兩類：</a:t>
            </a:r>
            <a:r>
              <a:rPr lang="zh-TW" altLang="en-US" b="1" dirty="0" smtClean="0"/>
              <a:t>全域變數</a:t>
            </a:r>
            <a:r>
              <a:rPr lang="zh-TW" altLang="en-US" dirty="0" smtClean="0"/>
              <a:t>、</a:t>
            </a:r>
            <a:r>
              <a:rPr lang="zh-TW" altLang="en-US" b="1" dirty="0" smtClean="0"/>
              <a:t>區域變數</a:t>
            </a:r>
            <a:endParaRPr lang="en-US" altLang="zh-TW" b="1" dirty="0" smtClean="0"/>
          </a:p>
          <a:p>
            <a:r>
              <a:rPr lang="zh-TW" altLang="en-US" b="1" dirty="0"/>
              <a:t>全域變數</a:t>
            </a:r>
            <a:r>
              <a:rPr lang="zh-TW" altLang="en-US" b="1" dirty="0" smtClean="0"/>
              <a:t>：</a:t>
            </a:r>
            <a:r>
              <a:rPr lang="zh-TW" altLang="en-US" dirty="0" smtClean="0"/>
              <a:t>在整個程式碼中都可以使用。</a:t>
            </a:r>
            <a:r>
              <a:rPr lang="en-US" altLang="zh-TW" dirty="0" smtClean="0"/>
              <a:t>(</a:t>
            </a:r>
            <a:r>
              <a:rPr lang="zh-TW" altLang="en-US" dirty="0" smtClean="0"/>
              <a:t>有條件</a:t>
            </a:r>
            <a:r>
              <a:rPr lang="en-US" altLang="zh-TW" dirty="0" smtClean="0"/>
              <a:t>)</a:t>
            </a:r>
          </a:p>
          <a:p>
            <a:r>
              <a:rPr lang="zh-TW" altLang="en-US" b="1" dirty="0"/>
              <a:t>區域變數</a:t>
            </a:r>
            <a:r>
              <a:rPr lang="zh-TW" altLang="en-US" dirty="0" smtClean="0"/>
              <a:t>：只能在宣告的程式區塊內使用。</a:t>
            </a:r>
            <a:endParaRPr lang="en-US" altLang="zh-TW" dirty="0" smtClean="0"/>
          </a:p>
          <a:p>
            <a:r>
              <a:rPr lang="en-US" altLang="zh-TW" dirty="0" smtClean="0"/>
              <a:t>Python</a:t>
            </a:r>
            <a:r>
              <a:rPr lang="zh-TW" altLang="en-US" dirty="0" smtClean="0"/>
              <a:t>規定關於變數：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宣告在同一個程式區</a:t>
            </a:r>
            <a:r>
              <a:rPr lang="zh-TW" altLang="en-US" dirty="0"/>
              <a:t>塊不得重複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一般來說，區域</a:t>
            </a:r>
            <a:r>
              <a:rPr lang="zh-TW" altLang="en-US" dirty="0"/>
              <a:t>變數會覆蓋全域</a:t>
            </a:r>
            <a:r>
              <a:rPr lang="zh-TW" altLang="en-US" dirty="0" smtClean="0"/>
              <a:t>變數，但是</a:t>
            </a:r>
            <a:r>
              <a:rPr lang="en-US" altLang="zh-TW" dirty="0" smtClean="0"/>
              <a:t>Python</a:t>
            </a:r>
            <a:r>
              <a:rPr lang="zh-TW" altLang="en-US" dirty="0" smtClean="0"/>
              <a:t>變數又不需要特別宣告！</a:t>
            </a:r>
            <a:endParaRPr lang="en-US" altLang="zh-TW" dirty="0" smtClean="0"/>
          </a:p>
          <a:p>
            <a:pPr lvl="1"/>
            <a:r>
              <a:rPr lang="zh-TW" altLang="en-US" dirty="0"/>
              <a:t>所以在函式等程式區塊中想</a:t>
            </a:r>
            <a:r>
              <a:rPr lang="zh-TW" altLang="en-US" dirty="0" smtClean="0"/>
              <a:t>使用</a:t>
            </a:r>
            <a:r>
              <a:rPr lang="zh-TW" altLang="en-US" dirty="0"/>
              <a:t>全域</a:t>
            </a:r>
            <a:r>
              <a:rPr lang="zh-TW" altLang="en-US" dirty="0" smtClean="0"/>
              <a:t>變數時，需再開頭先宣告 </a:t>
            </a:r>
            <a:r>
              <a:rPr lang="en-US" altLang="zh-TW" b="1" dirty="0" smtClean="0">
                <a:solidFill>
                  <a:srgbClr val="0070C0"/>
                </a:solidFill>
              </a:rPr>
              <a:t>global </a:t>
            </a:r>
            <a:r>
              <a:rPr lang="zh-TW" altLang="en-US" b="1" dirty="0" smtClean="0">
                <a:solidFill>
                  <a:srgbClr val="0070C0"/>
                </a:solidFill>
              </a:rPr>
              <a:t>全域變數名稱</a:t>
            </a:r>
            <a:r>
              <a:rPr lang="en-US" altLang="zh-TW" b="1" dirty="0">
                <a:solidFill>
                  <a:srgbClr val="0070C0"/>
                </a:solidFill>
              </a:rPr>
              <a:t/>
            </a:r>
            <a:br>
              <a:rPr lang="en-US" altLang="zh-TW" b="1" dirty="0">
                <a:solidFill>
                  <a:srgbClr val="0070C0"/>
                </a:solidFill>
              </a:rPr>
            </a:br>
            <a:r>
              <a:rPr lang="zh-TW" altLang="en-US" dirty="0"/>
              <a:t>這樣之後的使用才會用</a:t>
            </a:r>
            <a:r>
              <a:rPr lang="zh-TW" altLang="en-US" dirty="0" smtClean="0"/>
              <a:t>到正確的全</a:t>
            </a:r>
            <a:r>
              <a:rPr lang="zh-TW" altLang="en-US" dirty="0"/>
              <a:t>域</a:t>
            </a:r>
            <a:r>
              <a:rPr lang="zh-TW" altLang="en-US" dirty="0" smtClean="0"/>
              <a:t>變數，而不是被當作新宣告的區域變數。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43447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你已經用過的函式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print()</a:t>
            </a:r>
          </a:p>
          <a:p>
            <a:r>
              <a:rPr lang="en-US" altLang="zh-TW" dirty="0" smtClean="0"/>
              <a:t>Input(),</a:t>
            </a:r>
            <a:r>
              <a:rPr lang="en-US" altLang="zh-TW" dirty="0" err="1" smtClean="0"/>
              <a:t>eval</a:t>
            </a:r>
            <a:r>
              <a:rPr lang="en-US" altLang="zh-TW" dirty="0" smtClean="0"/>
              <a:t>(),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(),float()</a:t>
            </a:r>
          </a:p>
          <a:p>
            <a:r>
              <a:rPr lang="en-US" altLang="zh-TW" dirty="0" smtClean="0"/>
              <a:t>Max(), min(),</a:t>
            </a:r>
            <a:r>
              <a:rPr lang="en-US" altLang="zh-TW" dirty="0" err="1" smtClean="0"/>
              <a:t>len</a:t>
            </a:r>
            <a:r>
              <a:rPr lang="en-US" altLang="zh-TW" dirty="0" smtClean="0"/>
              <a:t>()</a:t>
            </a:r>
          </a:p>
          <a:p>
            <a:r>
              <a:rPr lang="en-US" altLang="zh-TW" dirty="0" smtClean="0"/>
              <a:t>Range()</a:t>
            </a:r>
          </a:p>
        </p:txBody>
      </p:sp>
    </p:spTree>
    <p:extLst>
      <p:ext uri="{BB962C8B-B14F-4D97-AF65-F5344CB8AC3E}">
        <p14:creationId xmlns:p14="http://schemas.microsoft.com/office/powerpoint/2010/main" val="349510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Python</a:t>
            </a:r>
            <a:r>
              <a:rPr lang="zh-TW" altLang="en-US" dirty="0" smtClean="0"/>
              <a:t>的特異功能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有興趣深入研究的人學起來，否則看看就好。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2870734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匿名函數</a:t>
            </a:r>
            <a:r>
              <a:rPr lang="en-US" altLang="zh-TW" dirty="0" smtClean="0"/>
              <a:t>lambda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如果</a:t>
            </a:r>
            <a:r>
              <a:rPr lang="zh-TW" altLang="en-US" dirty="0" smtClean="0"/>
              <a:t>有簡易 </a:t>
            </a:r>
            <a:r>
              <a:rPr lang="en-US" altLang="zh-TW" dirty="0" smtClean="0"/>
              <a:t>(</a:t>
            </a:r>
            <a:r>
              <a:rPr lang="zh-TW" altLang="en-US" dirty="0" smtClean="0"/>
              <a:t>一行搞定</a:t>
            </a:r>
            <a:r>
              <a:rPr lang="en-US" altLang="zh-TW" dirty="0" smtClean="0"/>
              <a:t>)</a:t>
            </a:r>
            <a:r>
              <a:rPr lang="zh-TW" altLang="en-US" dirty="0" smtClean="0"/>
              <a:t>的函</a:t>
            </a:r>
            <a:r>
              <a:rPr lang="zh-TW" altLang="en-US" dirty="0"/>
              <a:t>式的</a:t>
            </a:r>
            <a:r>
              <a:rPr lang="zh-TW" altLang="en-US" dirty="0" smtClean="0"/>
              <a:t>需要，</a:t>
            </a:r>
            <a:r>
              <a:rPr lang="en-US" altLang="zh-TW" dirty="0" smtClean="0"/>
              <a:t>lambda</a:t>
            </a:r>
            <a:r>
              <a:rPr lang="zh-TW" altLang="en-US" dirty="0" smtClean="0"/>
              <a:t>是最合適的！</a:t>
            </a:r>
            <a:endParaRPr lang="en-US" altLang="zh-TW" dirty="0" smtClean="0"/>
          </a:p>
          <a:p>
            <a:r>
              <a:rPr lang="zh-TW" altLang="en-US" dirty="0"/>
              <a:t>不囉唆直接</a:t>
            </a:r>
            <a:r>
              <a:rPr lang="zh-TW" altLang="en-US" dirty="0" smtClean="0"/>
              <a:t>範例：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Lambda</a:t>
            </a:r>
            <a:r>
              <a:rPr lang="zh-TW" altLang="en-US" dirty="0" smtClean="0"/>
              <a:t>後面接的是參數，冒號後面是程式碼</a:t>
            </a:r>
            <a:r>
              <a:rPr lang="en-US" altLang="zh-TW" dirty="0" smtClean="0"/>
              <a:t>(</a:t>
            </a:r>
            <a:r>
              <a:rPr lang="zh-TW" altLang="en-US" dirty="0" smtClean="0"/>
              <a:t>一行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程式設計師果然是第二懶的</a:t>
            </a:r>
            <a:r>
              <a:rPr lang="zh-TW" altLang="en-US" dirty="0" smtClean="0"/>
              <a:t>行業！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07189" y="6041362"/>
            <a:ext cx="12666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special_</a:t>
            </a:r>
            <a:r>
              <a:rPr lang="zh-TW" altLang="en-US" dirty="0" smtClean="0">
                <a:solidFill>
                  <a:srgbClr val="FF0000"/>
                </a:solidFill>
              </a:rPr>
              <a:t>0</a:t>
            </a:r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282" y="3209353"/>
            <a:ext cx="2276475" cy="115252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0352" y="3409378"/>
            <a:ext cx="3200400" cy="952500"/>
          </a:xfrm>
          <a:prstGeom prst="rect">
            <a:avLst/>
          </a:prstGeom>
        </p:spPr>
      </p:pic>
      <p:sp>
        <p:nvSpPr>
          <p:cNvPr id="7" name="向右箭號 6"/>
          <p:cNvSpPr/>
          <p:nvPr/>
        </p:nvSpPr>
        <p:spPr>
          <a:xfrm>
            <a:off x="3588298" y="3524903"/>
            <a:ext cx="448056" cy="576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81815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lambda</a:t>
            </a:r>
            <a:r>
              <a:rPr lang="zh-TW" altLang="en-US" dirty="0" smtClean="0"/>
              <a:t>被當作回傳值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結合前面所說，把函式當回傳值，</a:t>
            </a:r>
            <a:r>
              <a:rPr lang="en-US" altLang="zh-TW" dirty="0" smtClean="0"/>
              <a:t>lambda</a:t>
            </a:r>
            <a:r>
              <a:rPr lang="zh-TW" altLang="en-US" dirty="0" smtClean="0"/>
              <a:t>既然是函式，當然也可以作為回傳值。</a:t>
            </a:r>
            <a:endParaRPr lang="en-US" altLang="zh-TW" dirty="0" smtClean="0"/>
          </a:p>
          <a:p>
            <a:r>
              <a:rPr lang="zh-TW" altLang="en-US" dirty="0"/>
              <a:t>範例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07189" y="6041362"/>
            <a:ext cx="12666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special_</a:t>
            </a:r>
            <a:r>
              <a:rPr lang="zh-TW" altLang="en-US" dirty="0" smtClean="0">
                <a:solidFill>
                  <a:srgbClr val="FF0000"/>
                </a:solidFill>
              </a:rPr>
              <a:t>0</a:t>
            </a:r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508" y="2759964"/>
            <a:ext cx="4648200" cy="190500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6912864" y="4018633"/>
            <a:ext cx="428322" cy="64633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11</a:t>
            </a:r>
          </a:p>
          <a:p>
            <a:r>
              <a:rPr lang="en-US" altLang="zh-TW" dirty="0" smtClean="0">
                <a:solidFill>
                  <a:schemeClr val="bg1"/>
                </a:solidFill>
              </a:rPr>
              <a:t>14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7" name="向右箭號 6"/>
          <p:cNvSpPr/>
          <p:nvPr/>
        </p:nvSpPr>
        <p:spPr>
          <a:xfrm>
            <a:off x="6300216" y="4215384"/>
            <a:ext cx="393192" cy="4495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001733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filter()</a:t>
            </a:r>
            <a:r>
              <a:rPr lang="zh-TW" altLang="en-US" dirty="0" smtClean="0"/>
              <a:t>內建函式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內建函式</a:t>
            </a:r>
            <a:r>
              <a:rPr lang="en-US" altLang="zh-TW" dirty="0" smtClean="0"/>
              <a:t>filter()</a:t>
            </a:r>
            <a:r>
              <a:rPr lang="zh-TW" altLang="en-US" dirty="0" smtClean="0"/>
              <a:t>，用來</a:t>
            </a:r>
            <a:r>
              <a:rPr lang="zh-TW" altLang="en-US" b="1" dirty="0" smtClean="0">
                <a:solidFill>
                  <a:srgbClr val="FF0000"/>
                </a:solidFill>
              </a:rPr>
              <a:t>篩選</a:t>
            </a:r>
            <a:r>
              <a:rPr lang="zh-TW" altLang="en-US" dirty="0" smtClean="0"/>
              <a:t>資料</a:t>
            </a:r>
            <a:r>
              <a:rPr lang="en-US" altLang="zh-TW" dirty="0"/>
              <a:t>(</a:t>
            </a:r>
            <a:r>
              <a:rPr lang="en-US" altLang="zh-TW" dirty="0" err="1" smtClean="0"/>
              <a:t>iterable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語法</a:t>
            </a:r>
            <a:r>
              <a:rPr lang="zh-TW" altLang="en-US" dirty="0" smtClean="0"/>
              <a:t>：</a:t>
            </a:r>
            <a:r>
              <a:rPr lang="en-US" altLang="zh-TW" dirty="0" smtClean="0"/>
              <a:t>filter( </a:t>
            </a:r>
            <a:r>
              <a:rPr lang="en-US" altLang="zh-TW" dirty="0" err="1" smtClean="0"/>
              <a:t>func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iterable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範例：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662" y="3307036"/>
            <a:ext cx="6695542" cy="194599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662" y="5298751"/>
            <a:ext cx="3136010" cy="69689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07189" y="6041362"/>
            <a:ext cx="12666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special_</a:t>
            </a:r>
            <a:r>
              <a:rPr lang="zh-TW" altLang="en-US" dirty="0" smtClean="0">
                <a:solidFill>
                  <a:srgbClr val="FF0000"/>
                </a:solidFill>
              </a:rPr>
              <a:t>0</a:t>
            </a:r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665023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filter() + lambda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同前一範例。只是改用</a:t>
            </a:r>
            <a:r>
              <a:rPr lang="en-US" altLang="zh-TW" dirty="0" smtClean="0"/>
              <a:t>lambda</a:t>
            </a:r>
            <a:r>
              <a:rPr lang="zh-TW" altLang="en-US" dirty="0" smtClean="0"/>
              <a:t>語法。</a:t>
            </a:r>
            <a:endParaRPr lang="en-US" altLang="zh-TW" dirty="0" smtClean="0"/>
          </a:p>
          <a:p>
            <a:r>
              <a:rPr lang="zh-TW" altLang="en-US" dirty="0"/>
              <a:t>範例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精簡了吧！懶惰魂燃燒啊～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3159143"/>
            <a:ext cx="7719344" cy="112939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840" y="4518725"/>
            <a:ext cx="2794365" cy="69537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07189" y="6041362"/>
            <a:ext cx="12666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special_</a:t>
            </a:r>
            <a:r>
              <a:rPr lang="zh-TW" altLang="en-US" dirty="0" smtClean="0">
                <a:solidFill>
                  <a:srgbClr val="FF0000"/>
                </a:solidFill>
              </a:rPr>
              <a:t>0</a:t>
            </a:r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509340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map()</a:t>
            </a:r>
            <a:r>
              <a:rPr lang="zh-TW" altLang="en-US" dirty="0"/>
              <a:t>內建函式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跟</a:t>
            </a:r>
            <a:r>
              <a:rPr lang="en-US" altLang="zh-TW" dirty="0" smtClean="0"/>
              <a:t>filter()</a:t>
            </a:r>
            <a:r>
              <a:rPr lang="zh-TW" altLang="en-US" dirty="0" smtClean="0"/>
              <a:t>很像的內建函式，用來把</a:t>
            </a:r>
            <a:r>
              <a:rPr lang="en-US" altLang="zh-TW" dirty="0" err="1" smtClean="0"/>
              <a:t>iterable</a:t>
            </a:r>
            <a:r>
              <a:rPr lang="zh-TW" altLang="en-US" dirty="0" smtClean="0"/>
              <a:t>的資料依照指定函式</a:t>
            </a:r>
            <a:r>
              <a:rPr lang="zh-TW" altLang="en-US" b="1" dirty="0" smtClean="0">
                <a:solidFill>
                  <a:srgbClr val="FF0000"/>
                </a:solidFill>
              </a:rPr>
              <a:t>轉換</a:t>
            </a:r>
            <a:r>
              <a:rPr lang="zh-TW" altLang="en-US" dirty="0" smtClean="0"/>
              <a:t>內容。</a:t>
            </a:r>
            <a:endParaRPr lang="en-US" altLang="zh-TW" dirty="0" smtClean="0"/>
          </a:p>
          <a:p>
            <a:r>
              <a:rPr lang="zh-TW" altLang="en-US" dirty="0" smtClean="0"/>
              <a:t>語法：</a:t>
            </a:r>
            <a:r>
              <a:rPr lang="en-US" altLang="zh-TW" dirty="0" smtClean="0"/>
              <a:t>map( </a:t>
            </a:r>
            <a:r>
              <a:rPr lang="en-US" altLang="zh-TW" dirty="0" err="1" smtClean="0"/>
              <a:t>func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iterable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我們省略純</a:t>
            </a:r>
            <a:r>
              <a:rPr lang="en-US" altLang="zh-TW" dirty="0"/>
              <a:t>map</a:t>
            </a:r>
            <a:r>
              <a:rPr lang="zh-TW" altLang="en-US" dirty="0"/>
              <a:t>的用法</a:t>
            </a:r>
            <a:r>
              <a:rPr lang="zh-TW" altLang="en-US" dirty="0" smtClean="0"/>
              <a:t>，直接用</a:t>
            </a:r>
            <a:r>
              <a:rPr lang="en-US" altLang="zh-TW" dirty="0" smtClean="0"/>
              <a:t>lambda</a:t>
            </a:r>
          </a:p>
          <a:p>
            <a:r>
              <a:rPr lang="zh-TW" altLang="en-US" dirty="0"/>
              <a:t>範例：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993" y="3788092"/>
            <a:ext cx="6629394" cy="114966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992" y="5167948"/>
            <a:ext cx="4331399" cy="33605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07189" y="6041362"/>
            <a:ext cx="12666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special_</a:t>
            </a:r>
            <a:r>
              <a:rPr lang="zh-TW" altLang="en-US" dirty="0" smtClean="0">
                <a:solidFill>
                  <a:srgbClr val="FF0000"/>
                </a:solidFill>
              </a:rPr>
              <a:t>0</a:t>
            </a:r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99969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Reduce()</a:t>
            </a:r>
            <a:r>
              <a:rPr lang="zh-TW" altLang="en-US" dirty="0" smtClean="0">
                <a:solidFill>
                  <a:srgbClr val="FF0000"/>
                </a:solidFill>
              </a:rPr>
              <a:t>前</a:t>
            </a:r>
            <a:r>
              <a:rPr lang="zh-TW" altLang="en-US" dirty="0" smtClean="0"/>
              <a:t>內建函式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Reduce()</a:t>
            </a:r>
            <a:r>
              <a:rPr lang="zh-TW" altLang="en-US" dirty="0" smtClean="0"/>
              <a:t>是依照</a:t>
            </a:r>
            <a:r>
              <a:rPr lang="en-US" altLang="zh-TW" dirty="0" smtClean="0"/>
              <a:t>function</a:t>
            </a:r>
            <a:r>
              <a:rPr lang="zh-TW" altLang="en-US" dirty="0" smtClean="0"/>
              <a:t>，依序把</a:t>
            </a:r>
            <a:r>
              <a:rPr lang="en-US" altLang="zh-TW" dirty="0" smtClean="0"/>
              <a:t>item1</a:t>
            </a:r>
            <a:r>
              <a:rPr lang="zh-TW" altLang="en-US" dirty="0" smtClean="0"/>
              <a:t>跟</a:t>
            </a:r>
            <a:r>
              <a:rPr lang="en-US" altLang="zh-TW" dirty="0" smtClean="0"/>
              <a:t>item2</a:t>
            </a:r>
            <a:r>
              <a:rPr lang="zh-TW" altLang="en-US" dirty="0" smtClean="0"/>
              <a:t>做完的結果再跟</a:t>
            </a:r>
            <a:r>
              <a:rPr lang="en-US" altLang="zh-TW" dirty="0" smtClean="0"/>
              <a:t>item3</a:t>
            </a:r>
            <a:r>
              <a:rPr lang="zh-TW" altLang="en-US" dirty="0" smtClean="0"/>
              <a:t>做運算，結果再跟</a:t>
            </a:r>
            <a:r>
              <a:rPr lang="en-US" altLang="zh-TW" dirty="0" smtClean="0"/>
              <a:t>item4</a:t>
            </a:r>
            <a:r>
              <a:rPr lang="zh-TW" altLang="en-US" dirty="0" smtClean="0"/>
              <a:t>做運算，</a:t>
            </a:r>
            <a:r>
              <a:rPr lang="en-US" altLang="zh-TW" dirty="0" smtClean="0"/>
              <a:t>……</a:t>
            </a:r>
          </a:p>
          <a:p>
            <a:pPr lvl="1"/>
            <a:r>
              <a:rPr lang="zh-TW" altLang="en-US" dirty="0"/>
              <a:t>所以最後只有一個運算結果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r>
              <a:rPr lang="zh-TW" altLang="en-US" dirty="0"/>
              <a:t>原本是內建函式</a:t>
            </a:r>
            <a:r>
              <a:rPr lang="zh-TW" altLang="en-US" dirty="0" smtClean="0"/>
              <a:t>，現在改成要</a:t>
            </a:r>
            <a:r>
              <a:rPr lang="en-US" altLang="zh-TW" b="1" dirty="0" smtClean="0">
                <a:solidFill>
                  <a:srgbClr val="FF0000"/>
                </a:solidFill>
              </a:rPr>
              <a:t>from </a:t>
            </a:r>
            <a:r>
              <a:rPr lang="en-US" altLang="zh-TW" b="1" dirty="0" err="1" smtClean="0">
                <a:solidFill>
                  <a:srgbClr val="FF0000"/>
                </a:solidFill>
              </a:rPr>
              <a:t>functools</a:t>
            </a:r>
            <a:r>
              <a:rPr lang="en-US" altLang="zh-TW" b="1" dirty="0" smtClean="0">
                <a:solidFill>
                  <a:srgbClr val="FF0000"/>
                </a:solidFill>
              </a:rPr>
              <a:t> import reduce</a:t>
            </a:r>
          </a:p>
          <a:p>
            <a:r>
              <a:rPr lang="zh-TW" altLang="en-US" dirty="0"/>
              <a:t>語法</a:t>
            </a:r>
            <a:r>
              <a:rPr lang="zh-TW" altLang="en-US" dirty="0" smtClean="0"/>
              <a:t>：</a:t>
            </a:r>
            <a:r>
              <a:rPr lang="en-US" altLang="zh-TW" dirty="0" smtClean="0"/>
              <a:t>reduce(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func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iterable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範例</a:t>
            </a:r>
            <a:r>
              <a:rPr lang="zh-TW" altLang="en-US" dirty="0"/>
              <a:t>：</a:t>
            </a:r>
            <a:r>
              <a:rPr lang="en-US" altLang="zh-TW" dirty="0" smtClean="0">
                <a:sym typeface="Wingdings" panose="05000000000000000000" pitchFamily="2" charset="2"/>
              </a:rPr>
              <a:t>(</a:t>
            </a:r>
            <a:r>
              <a:rPr lang="zh-TW" altLang="en-US" dirty="0" smtClean="0">
                <a:sym typeface="Wingdings" panose="05000000000000000000" pitchFamily="2" charset="2"/>
              </a:rPr>
              <a:t>直接用</a:t>
            </a:r>
            <a:r>
              <a:rPr lang="en-US" altLang="zh-TW" dirty="0" smtClean="0">
                <a:sym typeface="Wingdings" panose="05000000000000000000" pitchFamily="2" charset="2"/>
              </a:rPr>
              <a:t>lambda)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571" y="4603623"/>
            <a:ext cx="5048250" cy="116205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6650058" y="5330952"/>
            <a:ext cx="428322" cy="36933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28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6" name="向右箭號 5"/>
          <p:cNvSpPr/>
          <p:nvPr/>
        </p:nvSpPr>
        <p:spPr>
          <a:xfrm>
            <a:off x="6137380" y="5360170"/>
            <a:ext cx="356616" cy="32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07189" y="6041362"/>
            <a:ext cx="12666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special_</a:t>
            </a:r>
            <a:r>
              <a:rPr lang="zh-TW" altLang="en-US" dirty="0" smtClean="0">
                <a:solidFill>
                  <a:srgbClr val="FF0000"/>
                </a:solidFill>
              </a:rPr>
              <a:t>0</a:t>
            </a:r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86919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map()+reduce()+lambda</a:t>
            </a:r>
            <a:r>
              <a:rPr lang="zh-TW" altLang="en-US" dirty="0" smtClean="0"/>
              <a:t>應用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一個很有趣的應用，把字串轉成整數</a:t>
            </a:r>
            <a:endParaRPr lang="en-US" altLang="zh-TW" dirty="0" smtClean="0"/>
          </a:p>
          <a:p>
            <a:r>
              <a:rPr lang="en-US" altLang="zh-TW" dirty="0" smtClean="0"/>
              <a:t>Reduce</a:t>
            </a:r>
            <a:r>
              <a:rPr lang="zh-TW" altLang="en-US" dirty="0" smtClean="0"/>
              <a:t>中的</a:t>
            </a:r>
            <a:r>
              <a:rPr lang="en-US" altLang="zh-TW" dirty="0" err="1" smtClean="0"/>
              <a:t>iterable</a:t>
            </a:r>
            <a:r>
              <a:rPr lang="zh-TW" altLang="en-US" dirty="0" smtClean="0"/>
              <a:t>由</a:t>
            </a:r>
            <a:r>
              <a:rPr lang="en-US" altLang="zh-TW" dirty="0" smtClean="0"/>
              <a:t>map</a:t>
            </a:r>
            <a:r>
              <a:rPr lang="zh-TW" altLang="en-US" dirty="0" smtClean="0"/>
              <a:t>提供。</a:t>
            </a:r>
            <a:endParaRPr lang="en-US" altLang="zh-TW" dirty="0" smtClean="0"/>
          </a:p>
          <a:p>
            <a:r>
              <a:rPr lang="en-US" altLang="zh-TW" dirty="0" smtClean="0"/>
              <a:t>map</a:t>
            </a:r>
            <a:r>
              <a:rPr lang="zh-TW" altLang="en-US" dirty="0" smtClean="0"/>
              <a:t>又透過</a:t>
            </a:r>
            <a:r>
              <a:rPr lang="en-US" altLang="zh-TW" dirty="0" err="1" smtClean="0"/>
              <a:t>charToDigit</a:t>
            </a:r>
            <a:r>
              <a:rPr lang="zh-TW" altLang="en-US" dirty="0" smtClean="0"/>
              <a:t>轉換了字串中的字元為數字。</a:t>
            </a:r>
            <a:r>
              <a:rPr lang="en-US" altLang="zh-TW" dirty="0" smtClean="0"/>
              <a:t>(</a:t>
            </a:r>
            <a:r>
              <a:rPr lang="zh-TW" altLang="en-US" dirty="0" smtClean="0"/>
              <a:t>這邊用到字典</a:t>
            </a:r>
            <a:r>
              <a:rPr lang="en-US" altLang="zh-TW" dirty="0" smtClean="0"/>
              <a:t>{}</a:t>
            </a:r>
            <a:r>
              <a:rPr lang="zh-TW" altLang="en-US" dirty="0" smtClean="0"/>
              <a:t>，以後說明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419" y="3355312"/>
            <a:ext cx="7362825" cy="268605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5794201" y="5701247"/>
            <a:ext cx="2138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轉換結果是</a:t>
            </a:r>
            <a:r>
              <a:rPr lang="en-US" altLang="zh-TW" dirty="0">
                <a:solidFill>
                  <a:schemeClr val="bg1"/>
                </a:solidFill>
              </a:rPr>
              <a:t>= 16888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6" name="向右箭號 5"/>
          <p:cNvSpPr/>
          <p:nvPr/>
        </p:nvSpPr>
        <p:spPr>
          <a:xfrm>
            <a:off x="5229036" y="5712749"/>
            <a:ext cx="577404" cy="3463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07189" y="6041362"/>
            <a:ext cx="12666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special_</a:t>
            </a:r>
            <a:r>
              <a:rPr lang="zh-TW" altLang="en-US" dirty="0" smtClean="0">
                <a:solidFill>
                  <a:srgbClr val="FF0000"/>
                </a:solidFill>
              </a:rPr>
              <a:t>0</a:t>
            </a:r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01277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Math</a:t>
            </a:r>
            <a:r>
              <a:rPr lang="zh-TW" altLang="en-US" dirty="0" smtClean="0"/>
              <a:t>模組的介紹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前人種樹後人乘涼</a:t>
            </a:r>
            <a:br>
              <a:rPr lang="zh-TW" altLang="en-US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3284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好用的</a:t>
            </a:r>
            <a:r>
              <a:rPr lang="en-US" altLang="zh-TW" dirty="0" smtClean="0"/>
              <a:t>Math</a:t>
            </a:r>
            <a:r>
              <a:rPr lang="zh-TW" altLang="en-US" dirty="0" smtClean="0"/>
              <a:t>數學函式類別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TW" altLang="en-US" dirty="0" smtClean="0"/>
                  <a:t>在程式中只要</a:t>
                </a:r>
                <a:r>
                  <a:rPr lang="en-US" altLang="zh-TW" dirty="0" smtClean="0"/>
                  <a:t>import math</a:t>
                </a:r>
                <a:r>
                  <a:rPr lang="zh-TW" altLang="en-US" dirty="0" smtClean="0"/>
                  <a:t>就會有很多的屬性與函式可以用。</a:t>
                </a:r>
                <a:endParaRPr lang="en-US" altLang="zh-TW" dirty="0" smtClean="0"/>
              </a:p>
              <a:p>
                <a:endParaRPr lang="en-US" altLang="zh-TW" dirty="0" smtClean="0"/>
              </a:p>
              <a:p>
                <a:r>
                  <a:rPr lang="zh-TW" altLang="en-US" dirty="0" smtClean="0"/>
                  <a:t>常數</a:t>
                </a:r>
                <a:r>
                  <a:rPr lang="zh-TW" altLang="en-US" dirty="0"/>
                  <a:t>類</a:t>
                </a:r>
                <a:r>
                  <a:rPr lang="zh-TW" altLang="en-US" dirty="0" smtClean="0"/>
                  <a:t>：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ℯ</m:t>
                    </m:r>
                    <m:r>
                      <a:rPr lang="en-US" altLang="zh-TW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zh-TW" altLang="en-US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endParaRPr lang="en-US" altLang="zh-TW" b="0" dirty="0" smtClean="0">
                  <a:solidFill>
                    <a:schemeClr val="accent4"/>
                  </a:solidFill>
                  <a:ea typeface="Cambria Math" panose="02040503050406030204" pitchFamily="18" charset="0"/>
                </a:endParaRPr>
              </a:p>
              <a:p>
                <a:r>
                  <a:rPr lang="zh-TW" altLang="en-US" dirty="0" smtClean="0"/>
                  <a:t>基本數學類：</a:t>
                </a:r>
                <a:r>
                  <a:rPr lang="en-US" altLang="zh-TW" dirty="0" smtClean="0">
                    <a:solidFill>
                      <a:schemeClr val="accent4"/>
                    </a:solidFill>
                  </a:rPr>
                  <a:t>ceil(), floor(), </a:t>
                </a:r>
                <a:r>
                  <a:rPr lang="en-US" altLang="zh-TW" dirty="0" err="1" smtClean="0">
                    <a:solidFill>
                      <a:schemeClr val="accent4"/>
                    </a:solidFill>
                  </a:rPr>
                  <a:t>trunc</a:t>
                </a:r>
                <a:r>
                  <a:rPr lang="en-US" altLang="zh-TW" dirty="0" smtClean="0">
                    <a:solidFill>
                      <a:schemeClr val="accent4"/>
                    </a:solidFill>
                  </a:rPr>
                  <a:t>()</a:t>
                </a:r>
                <a:endParaRPr lang="en-US" altLang="zh-TW" dirty="0">
                  <a:solidFill>
                    <a:schemeClr val="accent4"/>
                  </a:solidFill>
                </a:endParaRPr>
              </a:p>
              <a:p>
                <a:r>
                  <a:rPr lang="zh-TW" altLang="en-US" dirty="0" smtClean="0"/>
                  <a:t>指數對數類：</a:t>
                </a:r>
                <a:r>
                  <a:rPr lang="en-US" altLang="zh-TW" dirty="0" err="1">
                    <a:solidFill>
                      <a:schemeClr val="accent4"/>
                    </a:solidFill>
                  </a:rPr>
                  <a:t>exp</a:t>
                </a:r>
                <a:r>
                  <a:rPr lang="en-US" altLang="zh-TW" dirty="0">
                    <a:solidFill>
                      <a:schemeClr val="accent4"/>
                    </a:solidFill>
                  </a:rPr>
                  <a:t> (), log (), log2 (),log 10 (),pow (), </a:t>
                </a:r>
                <a:r>
                  <a:rPr lang="en-US" altLang="zh-TW" dirty="0" err="1">
                    <a:solidFill>
                      <a:schemeClr val="accent4"/>
                    </a:solidFill>
                  </a:rPr>
                  <a:t>sqrt</a:t>
                </a:r>
                <a:r>
                  <a:rPr lang="en-US" altLang="zh-TW" dirty="0">
                    <a:solidFill>
                      <a:schemeClr val="accent4"/>
                    </a:solidFill>
                  </a:rPr>
                  <a:t> ()</a:t>
                </a:r>
                <a:endParaRPr lang="en-US" altLang="zh-TW" dirty="0" smtClean="0">
                  <a:solidFill>
                    <a:schemeClr val="accent4"/>
                  </a:solidFill>
                </a:endParaRPr>
              </a:p>
              <a:p>
                <a:r>
                  <a:rPr lang="zh-TW" altLang="en-US" dirty="0"/>
                  <a:t>三角函數類</a:t>
                </a:r>
                <a:r>
                  <a:rPr lang="zh-TW" altLang="en-US" dirty="0" smtClean="0"/>
                  <a:t>：</a:t>
                </a:r>
                <a:r>
                  <a:rPr lang="en-US" altLang="zh-TW" dirty="0">
                    <a:solidFill>
                      <a:schemeClr val="accent4"/>
                    </a:solidFill>
                  </a:rPr>
                  <a:t>sin (), cos (), tan (), </a:t>
                </a:r>
                <a:r>
                  <a:rPr lang="en-US" altLang="zh-TW" dirty="0" err="1">
                    <a:solidFill>
                      <a:schemeClr val="accent4"/>
                    </a:solidFill>
                  </a:rPr>
                  <a:t>asin</a:t>
                </a:r>
                <a:r>
                  <a:rPr lang="en-US" altLang="zh-TW" dirty="0">
                    <a:solidFill>
                      <a:schemeClr val="accent4"/>
                    </a:solidFill>
                  </a:rPr>
                  <a:t> (), </a:t>
                </a:r>
                <a:r>
                  <a:rPr lang="en-US" altLang="zh-TW" dirty="0" err="1">
                    <a:solidFill>
                      <a:schemeClr val="accent4"/>
                    </a:solidFill>
                  </a:rPr>
                  <a:t>acos</a:t>
                </a:r>
                <a:r>
                  <a:rPr lang="en-US" altLang="zh-TW" dirty="0">
                    <a:solidFill>
                      <a:schemeClr val="accent4"/>
                    </a:solidFill>
                  </a:rPr>
                  <a:t> (), </a:t>
                </a:r>
                <a:r>
                  <a:rPr lang="en-US" altLang="zh-TW" dirty="0" err="1">
                    <a:solidFill>
                      <a:schemeClr val="accent4"/>
                    </a:solidFill>
                  </a:rPr>
                  <a:t>atan</a:t>
                </a:r>
                <a:r>
                  <a:rPr lang="en-US" altLang="zh-TW" dirty="0">
                    <a:solidFill>
                      <a:schemeClr val="accent4"/>
                    </a:solidFill>
                  </a:rPr>
                  <a:t> (), degrees (), </a:t>
                </a:r>
                <a:r>
                  <a:rPr lang="en-US" altLang="zh-TW" dirty="0" smtClean="0">
                    <a:solidFill>
                      <a:schemeClr val="accent4"/>
                    </a:solidFill>
                  </a:rPr>
                  <a:t>radians()</a:t>
                </a:r>
              </a:p>
              <a:p>
                <a:endParaRPr lang="en-US" altLang="zh-TW" dirty="0">
                  <a:solidFill>
                    <a:schemeClr val="accent4"/>
                  </a:solidFill>
                </a:endParaRPr>
              </a:p>
              <a:p>
                <a:r>
                  <a:rPr lang="zh-TW" altLang="en-US" dirty="0"/>
                  <a:t>使用方式</a:t>
                </a:r>
                <a:r>
                  <a:rPr lang="zh-TW" altLang="en-US" dirty="0" smtClean="0"/>
                  <a:t>：</a:t>
                </a:r>
                <a:r>
                  <a:rPr lang="en-US" altLang="zh-TW" dirty="0" err="1" smtClean="0"/>
                  <a:t>math.xxxxx</a:t>
                </a:r>
                <a:endParaRPr lang="en-US" altLang="zh-TW" dirty="0" smtClean="0"/>
              </a:p>
              <a:p>
                <a:r>
                  <a:rPr lang="zh-TW" altLang="en-US" dirty="0"/>
                  <a:t>詳細資料</a:t>
                </a:r>
                <a:r>
                  <a:rPr lang="zh-TW" altLang="en-US" dirty="0" smtClean="0"/>
                  <a:t>：</a:t>
                </a:r>
                <a:r>
                  <a:rPr lang="en-US" altLang="zh-TW" dirty="0" smtClean="0"/>
                  <a:t>https</a:t>
                </a:r>
                <a:r>
                  <a:rPr lang="en-US" altLang="zh-TW" dirty="0"/>
                  <a:t>://docs.python.org/zh-cn/3/library/math.html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 r="-5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5262" y="1348250"/>
            <a:ext cx="3933825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27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自訂函式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8997018" cy="3880773"/>
          </a:xfrm>
        </p:spPr>
        <p:txBody>
          <a:bodyPr/>
          <a:lstStyle/>
          <a:p>
            <a:r>
              <a:rPr lang="zh-TW" altLang="en-US" dirty="0" smtClean="0"/>
              <a:t>語法：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以</a:t>
            </a:r>
            <a:r>
              <a:rPr lang="en-US" altLang="zh-TW" b="1" dirty="0" err="1" smtClean="0">
                <a:solidFill>
                  <a:srgbClr val="FF0000"/>
                </a:solidFill>
              </a:rPr>
              <a:t>def</a:t>
            </a:r>
            <a:r>
              <a:rPr lang="zh-TW" altLang="en-US" dirty="0" smtClean="0"/>
              <a:t>開頭空格後接著是</a:t>
            </a:r>
            <a:r>
              <a:rPr lang="zh-TW" altLang="en-US" b="1" dirty="0" smtClean="0">
                <a:solidFill>
                  <a:srgbClr val="FF0000"/>
                </a:solidFill>
              </a:rPr>
              <a:t>函數名稱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zh-TW" altLang="en-US" dirty="0" smtClean="0"/>
              <a:t>參數個數可以是多個，也可以沒有，須個別定義型別與名稱，以</a:t>
            </a:r>
            <a:r>
              <a:rPr lang="en-US" altLang="zh-TW" dirty="0" smtClean="0"/>
              <a:t>“,”</a:t>
            </a:r>
            <a:r>
              <a:rPr lang="zh-TW" altLang="en-US" dirty="0" smtClean="0"/>
              <a:t>號分開。</a:t>
            </a:r>
            <a:endParaRPr lang="en-US" altLang="zh-TW" dirty="0" smtClean="0"/>
          </a:p>
          <a:p>
            <a:r>
              <a:rPr lang="zh-TW" altLang="en-US" b="1" dirty="0">
                <a:solidFill>
                  <a:srgbClr val="0070C0"/>
                </a:solidFill>
              </a:rPr>
              <a:t>不要忘記冒號！</a:t>
            </a:r>
            <a:endParaRPr lang="en-US" altLang="zh-TW" b="1" dirty="0" smtClean="0">
              <a:solidFill>
                <a:srgbClr val="0070C0"/>
              </a:solidFill>
            </a:endParaRPr>
          </a:p>
          <a:p>
            <a:r>
              <a:rPr lang="en-US" altLang="zh-TW" dirty="0">
                <a:solidFill>
                  <a:srgbClr val="FF0000"/>
                </a:solidFill>
              </a:rPr>
              <a:t>r</a:t>
            </a:r>
            <a:r>
              <a:rPr lang="en-US" altLang="zh-TW" dirty="0" smtClean="0">
                <a:solidFill>
                  <a:srgbClr val="FF0000"/>
                </a:solidFill>
              </a:rPr>
              <a:t>eturn</a:t>
            </a:r>
            <a:r>
              <a:rPr lang="zh-TW" altLang="en-US" dirty="0" smtClean="0"/>
              <a:t>表示函式結束，如需回傳資料則直接接在</a:t>
            </a:r>
            <a:r>
              <a:rPr lang="en-US" altLang="zh-TW" dirty="0" smtClean="0"/>
              <a:t>return</a:t>
            </a:r>
            <a:r>
              <a:rPr lang="zh-TW" altLang="en-US" dirty="0" smtClean="0"/>
              <a:t>之後，沒有則可省略掉</a:t>
            </a:r>
            <a:r>
              <a:rPr lang="en-US" altLang="zh-TW" dirty="0" smtClean="0"/>
              <a:t>return</a:t>
            </a:r>
            <a:r>
              <a:rPr lang="zh-TW" altLang="en-US" dirty="0" smtClean="0"/>
              <a:t>。</a:t>
            </a:r>
            <a:endParaRPr lang="en-US" altLang="zh-TW" dirty="0" smtClean="0"/>
          </a:p>
        </p:txBody>
      </p:sp>
      <p:sp>
        <p:nvSpPr>
          <p:cNvPr id="4" name="文字方塊 3"/>
          <p:cNvSpPr txBox="1"/>
          <p:nvPr/>
        </p:nvSpPr>
        <p:spPr>
          <a:xfrm>
            <a:off x="1809171" y="2181482"/>
            <a:ext cx="5030541" cy="107721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solidFill>
                  <a:schemeClr val="bg1"/>
                </a:solidFill>
              </a:rPr>
              <a:t>d</a:t>
            </a:r>
            <a:r>
              <a:rPr lang="en-US" altLang="zh-TW" dirty="0" err="1" smtClean="0">
                <a:solidFill>
                  <a:schemeClr val="bg1"/>
                </a:solidFill>
              </a:rPr>
              <a:t>ef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zh-TW" altLang="en-US" b="1" dirty="0" smtClean="0">
                <a:solidFill>
                  <a:srgbClr val="FFC000"/>
                </a:solidFill>
              </a:rPr>
              <a:t>函</a:t>
            </a:r>
            <a:r>
              <a:rPr lang="zh-TW" altLang="en-US" b="1" dirty="0">
                <a:solidFill>
                  <a:srgbClr val="FFC000"/>
                </a:solidFill>
              </a:rPr>
              <a:t>式名稱</a:t>
            </a:r>
            <a:r>
              <a:rPr lang="en-US" altLang="zh-TW" dirty="0" smtClean="0">
                <a:solidFill>
                  <a:schemeClr val="bg1"/>
                </a:solidFill>
              </a:rPr>
              <a:t>([</a:t>
            </a:r>
            <a:r>
              <a:rPr lang="zh-TW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參數</a:t>
            </a:r>
            <a:r>
              <a:rPr lang="en-US" altLang="zh-TW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1</a:t>
            </a:r>
            <a:r>
              <a:rPr lang="en-US" altLang="zh-TW" b="1" dirty="0" smtClean="0">
                <a:solidFill>
                  <a:srgbClr val="FFFF00"/>
                </a:solidFill>
              </a:rPr>
              <a:t>,</a:t>
            </a:r>
            <a:r>
              <a:rPr lang="zh-TW" alt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參數</a:t>
            </a:r>
            <a:r>
              <a:rPr lang="en-US" altLang="zh-TW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2</a:t>
            </a:r>
            <a:r>
              <a:rPr lang="en-US" altLang="zh-TW" b="1" dirty="0" smtClean="0">
                <a:solidFill>
                  <a:srgbClr val="FFFF00"/>
                </a:solidFill>
              </a:rPr>
              <a:t>,</a:t>
            </a:r>
            <a:r>
              <a:rPr lang="en-US" altLang="zh-TW" dirty="0" smtClean="0">
                <a:solidFill>
                  <a:schemeClr val="bg1"/>
                </a:solidFill>
              </a:rPr>
              <a:t>...])</a:t>
            </a:r>
            <a:r>
              <a:rPr lang="en-US" altLang="zh-TW" sz="2800" b="1" dirty="0" smtClean="0">
                <a:solidFill>
                  <a:srgbClr val="FFFF00"/>
                </a:solidFill>
              </a:rPr>
              <a:t>:</a:t>
            </a:r>
            <a:endParaRPr lang="en-US" altLang="zh-TW" b="1" dirty="0">
              <a:solidFill>
                <a:srgbClr val="FFFF00"/>
              </a:solidFill>
            </a:endParaRPr>
          </a:p>
          <a:p>
            <a:r>
              <a:rPr lang="en-US" altLang="zh-TW" dirty="0" smtClean="0">
                <a:solidFill>
                  <a:schemeClr val="bg1"/>
                </a:solidFill>
              </a:rPr>
              <a:t>	</a:t>
            </a:r>
            <a:r>
              <a:rPr lang="zh-TW" altLang="en-US" dirty="0" smtClean="0">
                <a:solidFill>
                  <a:schemeClr val="bg1"/>
                </a:solidFill>
              </a:rPr>
              <a:t>程式碼</a:t>
            </a:r>
            <a:r>
              <a:rPr lang="zh-TW" altLang="en-US" dirty="0">
                <a:solidFill>
                  <a:schemeClr val="bg1"/>
                </a:solidFill>
              </a:rPr>
              <a:t>區</a:t>
            </a:r>
            <a:r>
              <a:rPr lang="zh-TW" altLang="en-US" dirty="0" smtClean="0">
                <a:solidFill>
                  <a:schemeClr val="bg1"/>
                </a:solidFill>
              </a:rPr>
              <a:t>塊</a:t>
            </a:r>
            <a:r>
              <a:rPr lang="en-US" altLang="zh-TW" dirty="0" smtClean="0">
                <a:solidFill>
                  <a:schemeClr val="bg1"/>
                </a:solidFill>
              </a:rPr>
              <a:t>			#</a:t>
            </a:r>
            <a:r>
              <a:rPr lang="zh-TW" altLang="en-US" dirty="0" smtClean="0">
                <a:solidFill>
                  <a:schemeClr val="bg1"/>
                </a:solidFill>
              </a:rPr>
              <a:t>必須縮排</a:t>
            </a:r>
            <a:endParaRPr lang="en-US" altLang="zh-TW" dirty="0">
              <a:solidFill>
                <a:schemeClr val="bg1"/>
              </a:solidFill>
            </a:endParaRPr>
          </a:p>
          <a:p>
            <a:r>
              <a:rPr lang="en-US" altLang="zh-TW" dirty="0" smtClean="0">
                <a:solidFill>
                  <a:schemeClr val="bg1"/>
                </a:solidFill>
              </a:rPr>
              <a:t>	</a:t>
            </a:r>
            <a:r>
              <a:rPr lang="en-US" altLang="zh-TW" dirty="0" smtClean="0">
                <a:solidFill>
                  <a:srgbClr val="00B0F0"/>
                </a:solidFill>
              </a:rPr>
              <a:t>return</a:t>
            </a:r>
            <a:r>
              <a:rPr lang="en-US" altLang="zh-TW" dirty="0" smtClean="0">
                <a:solidFill>
                  <a:schemeClr val="bg1"/>
                </a:solidFill>
              </a:rPr>
              <a:t> [</a:t>
            </a:r>
            <a:r>
              <a:rPr lang="zh-TW" altLang="en-US" dirty="0" smtClean="0">
                <a:solidFill>
                  <a:srgbClr val="FFFF00"/>
                </a:solidFill>
              </a:rPr>
              <a:t>回</a:t>
            </a:r>
            <a:r>
              <a:rPr lang="zh-TW" altLang="en-US" dirty="0">
                <a:solidFill>
                  <a:srgbClr val="FFFF00"/>
                </a:solidFill>
              </a:rPr>
              <a:t>傳</a:t>
            </a:r>
            <a:r>
              <a:rPr lang="zh-TW" altLang="en-US" dirty="0" smtClean="0">
                <a:solidFill>
                  <a:srgbClr val="FFFF00"/>
                </a:solidFill>
              </a:rPr>
              <a:t>值</a:t>
            </a:r>
            <a:r>
              <a:rPr lang="en-US" altLang="zh-TW" dirty="0" smtClean="0">
                <a:solidFill>
                  <a:srgbClr val="FFFF00"/>
                </a:solidFill>
              </a:rPr>
              <a:t>1,</a:t>
            </a:r>
            <a:r>
              <a:rPr lang="zh-TW" altLang="en-US" dirty="0">
                <a:solidFill>
                  <a:srgbClr val="FFFF00"/>
                </a:solidFill>
              </a:rPr>
              <a:t>回傳</a:t>
            </a:r>
            <a:r>
              <a:rPr lang="zh-TW" altLang="en-US" dirty="0" smtClean="0">
                <a:solidFill>
                  <a:srgbClr val="FFFF00"/>
                </a:solidFill>
              </a:rPr>
              <a:t>值</a:t>
            </a:r>
            <a:r>
              <a:rPr lang="en-US" altLang="zh-TW" dirty="0" smtClean="0">
                <a:solidFill>
                  <a:srgbClr val="FFFF00"/>
                </a:solidFill>
              </a:rPr>
              <a:t>2,…</a:t>
            </a:r>
            <a:r>
              <a:rPr lang="en-US" altLang="zh-TW" dirty="0" smtClean="0">
                <a:solidFill>
                  <a:schemeClr val="bg1"/>
                </a:solidFill>
              </a:rPr>
              <a:t>];</a:t>
            </a:r>
            <a:endParaRPr lang="en-US" altLang="zh-TW" dirty="0">
              <a:solidFill>
                <a:schemeClr val="bg1"/>
              </a:solidFill>
            </a:endParaRPr>
          </a:p>
        </p:txBody>
      </p:sp>
      <p:grpSp>
        <p:nvGrpSpPr>
          <p:cNvPr id="8" name="群組 7"/>
          <p:cNvGrpSpPr/>
          <p:nvPr/>
        </p:nvGrpSpPr>
        <p:grpSpPr>
          <a:xfrm>
            <a:off x="1947672" y="1428073"/>
            <a:ext cx="9653605" cy="940223"/>
            <a:chOff x="1947672" y="1428073"/>
            <a:chExt cx="9653605" cy="940223"/>
          </a:xfrm>
        </p:grpSpPr>
        <p:sp>
          <p:nvSpPr>
            <p:cNvPr id="5" name="文字方塊 4"/>
            <p:cNvSpPr txBox="1"/>
            <p:nvPr/>
          </p:nvSpPr>
          <p:spPr>
            <a:xfrm>
              <a:off x="1947672" y="1428073"/>
              <a:ext cx="965360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800" dirty="0" smtClean="0">
                  <a:solidFill>
                    <a:srgbClr val="FF0000"/>
                  </a:solidFill>
                </a:rPr>
                <a:t>別的語言需要定義回傳值的型別，</a:t>
              </a:r>
              <a:r>
                <a:rPr lang="en-US" altLang="zh-TW" sz="2800" dirty="0" smtClean="0">
                  <a:solidFill>
                    <a:srgbClr val="FF0000"/>
                  </a:solidFill>
                </a:rPr>
                <a:t>Python </a:t>
              </a:r>
              <a:r>
                <a:rPr lang="zh-TW" altLang="en-US" sz="2800" dirty="0" smtClean="0">
                  <a:solidFill>
                    <a:srgbClr val="FF0000"/>
                  </a:solidFill>
                </a:rPr>
                <a:t>連寫都不用寫！</a:t>
              </a:r>
              <a:endParaRPr lang="zh-TW" altLang="en-US" sz="2800" dirty="0">
                <a:solidFill>
                  <a:srgbClr val="FF0000"/>
                </a:solidFill>
              </a:endParaRPr>
            </a:p>
          </p:txBody>
        </p:sp>
        <p:cxnSp>
          <p:nvCxnSpPr>
            <p:cNvPr id="7" name="直線單箭頭接點 6"/>
            <p:cNvCxnSpPr/>
            <p:nvPr/>
          </p:nvCxnSpPr>
          <p:spPr>
            <a:xfrm flipH="1">
              <a:off x="2340864" y="1888533"/>
              <a:ext cx="658368" cy="479763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群組 11"/>
          <p:cNvGrpSpPr/>
          <p:nvPr/>
        </p:nvGrpSpPr>
        <p:grpSpPr>
          <a:xfrm>
            <a:off x="1967953" y="1428073"/>
            <a:ext cx="8576387" cy="873965"/>
            <a:chOff x="1633347" y="5228548"/>
            <a:chExt cx="8576387" cy="873965"/>
          </a:xfrm>
          <a:noFill/>
        </p:grpSpPr>
        <p:sp>
          <p:nvSpPr>
            <p:cNvPr id="9" name="文字方塊 8"/>
            <p:cNvSpPr txBox="1"/>
            <p:nvPr/>
          </p:nvSpPr>
          <p:spPr>
            <a:xfrm>
              <a:off x="1633347" y="5228548"/>
              <a:ext cx="8576387" cy="52322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zh-TW" altLang="en-US" sz="2800" dirty="0" smtClean="0">
                  <a:solidFill>
                    <a:srgbClr val="FF0000"/>
                  </a:solidFill>
                </a:rPr>
                <a:t>別的語言也需要定義</a:t>
              </a:r>
              <a:r>
                <a:rPr lang="zh-TW" altLang="en-US" sz="2800" dirty="0">
                  <a:solidFill>
                    <a:srgbClr val="FF0000"/>
                  </a:solidFill>
                </a:rPr>
                <a:t>參數</a:t>
              </a:r>
              <a:r>
                <a:rPr lang="zh-TW" altLang="en-US" sz="2800" dirty="0" smtClean="0">
                  <a:solidFill>
                    <a:srgbClr val="FF0000"/>
                  </a:solidFill>
                </a:rPr>
                <a:t>的型別，</a:t>
              </a:r>
              <a:r>
                <a:rPr lang="en-US" altLang="zh-TW" sz="2800" dirty="0" smtClean="0">
                  <a:solidFill>
                    <a:srgbClr val="FF0000"/>
                  </a:solidFill>
                </a:rPr>
                <a:t>Python </a:t>
              </a:r>
              <a:r>
                <a:rPr lang="zh-TW" altLang="en-US" sz="2800" dirty="0" smtClean="0">
                  <a:solidFill>
                    <a:srgbClr val="FF0000"/>
                  </a:solidFill>
                </a:rPr>
                <a:t>也不用寫！</a:t>
              </a:r>
              <a:endParaRPr lang="zh-TW" altLang="en-US" sz="2800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直線單箭頭接點 9"/>
            <p:cNvCxnSpPr/>
            <p:nvPr/>
          </p:nvCxnSpPr>
          <p:spPr>
            <a:xfrm flipH="1">
              <a:off x="4208334" y="5682546"/>
              <a:ext cx="658368" cy="419967"/>
            </a:xfrm>
            <a:prstGeom prst="straightConnector1">
              <a:avLst/>
            </a:prstGeom>
            <a:grpFill/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5988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函式怎麼用？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怎麼呼叫函式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無傳回值的呼叫：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直接呼叫執行，傳入適當引數即可。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有傳回值的呼叫：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除了傳入適當引數並呼叫之外，需多準備一個以上變數接收傳回的結果。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>
                <a:solidFill>
                  <a:srgbClr val="C00000"/>
                </a:solidFill>
              </a:rPr>
              <a:t>參</a:t>
            </a:r>
            <a:r>
              <a:rPr lang="zh-TW" altLang="en-US" dirty="0" smtClean="0">
                <a:solidFill>
                  <a:srgbClr val="C00000"/>
                </a:solidFill>
              </a:rPr>
              <a:t>數名稱與函式宣告時的名稱無須一致，只要型態、順序與個數一樣即可。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984543" y="2128070"/>
            <a:ext cx="3288241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zh-TW" altLang="en-US" dirty="0" smtClean="0">
                <a:solidFill>
                  <a:srgbClr val="FFFF00"/>
                </a:solidFill>
              </a:rPr>
              <a:t>函式</a:t>
            </a:r>
            <a:r>
              <a:rPr lang="zh-TW" altLang="zh-TW" dirty="0" smtClean="0">
                <a:solidFill>
                  <a:srgbClr val="FFFF00"/>
                </a:solidFill>
              </a:rPr>
              <a:t>名稱</a:t>
            </a:r>
            <a:r>
              <a:rPr lang="en-US" altLang="zh-TW" dirty="0">
                <a:solidFill>
                  <a:schemeClr val="bg1"/>
                </a:solidFill>
              </a:rPr>
              <a:t>(</a:t>
            </a:r>
            <a:r>
              <a:rPr lang="zh-TW" altLang="zh-TW" dirty="0">
                <a:solidFill>
                  <a:schemeClr val="bg1"/>
                </a:solidFill>
              </a:rPr>
              <a:t>傳</a:t>
            </a:r>
            <a:r>
              <a:rPr lang="zh-TW" altLang="zh-TW" dirty="0" smtClean="0">
                <a:solidFill>
                  <a:schemeClr val="bg1"/>
                </a:solidFill>
              </a:rPr>
              <a:t>入</a:t>
            </a:r>
            <a:r>
              <a:rPr lang="zh-TW" altLang="en-US" dirty="0" smtClean="0">
                <a:solidFill>
                  <a:schemeClr val="bg1"/>
                </a:solidFill>
              </a:rPr>
              <a:t>參</a:t>
            </a:r>
            <a:r>
              <a:rPr lang="zh-TW" altLang="zh-TW" dirty="0" smtClean="0">
                <a:solidFill>
                  <a:schemeClr val="bg1"/>
                </a:solidFill>
              </a:rPr>
              <a:t>數</a:t>
            </a:r>
            <a:r>
              <a:rPr lang="en-US" altLang="zh-TW" dirty="0" smtClean="0">
                <a:solidFill>
                  <a:schemeClr val="bg1"/>
                </a:solidFill>
              </a:rPr>
              <a:t>s)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984543" y="3367606"/>
            <a:ext cx="4531825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zh-TW" alt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變數</a:t>
            </a:r>
            <a:r>
              <a:rPr lang="en-US" altLang="zh-TW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s</a:t>
            </a:r>
            <a:r>
              <a:rPr lang="zh-TW" altLang="en-US" dirty="0" smtClean="0">
                <a:solidFill>
                  <a:srgbClr val="FFFF00"/>
                </a:solidFill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</a:rPr>
              <a:t>=</a:t>
            </a:r>
            <a:r>
              <a:rPr lang="zh-TW" altLang="en-US" dirty="0">
                <a:solidFill>
                  <a:srgbClr val="FFFF00"/>
                </a:solidFill>
              </a:rPr>
              <a:t>函式</a:t>
            </a:r>
            <a:r>
              <a:rPr lang="zh-TW" altLang="zh-TW" dirty="0" smtClean="0">
                <a:solidFill>
                  <a:srgbClr val="FFFF00"/>
                </a:solidFill>
              </a:rPr>
              <a:t>名稱</a:t>
            </a:r>
            <a:r>
              <a:rPr lang="en-US" altLang="zh-TW" dirty="0">
                <a:solidFill>
                  <a:schemeClr val="bg1"/>
                </a:solidFill>
              </a:rPr>
              <a:t>(</a:t>
            </a:r>
            <a:r>
              <a:rPr lang="zh-TW" altLang="zh-TW" dirty="0">
                <a:solidFill>
                  <a:schemeClr val="bg1"/>
                </a:solidFill>
              </a:rPr>
              <a:t>傳</a:t>
            </a:r>
            <a:r>
              <a:rPr lang="zh-TW" altLang="zh-TW" dirty="0" smtClean="0">
                <a:solidFill>
                  <a:schemeClr val="bg1"/>
                </a:solidFill>
              </a:rPr>
              <a:t>入</a:t>
            </a:r>
            <a:r>
              <a:rPr lang="zh-TW" altLang="en-US" dirty="0">
                <a:solidFill>
                  <a:schemeClr val="bg1"/>
                </a:solidFill>
              </a:rPr>
              <a:t>參</a:t>
            </a:r>
            <a:r>
              <a:rPr lang="zh-TW" altLang="zh-TW" dirty="0">
                <a:solidFill>
                  <a:schemeClr val="bg1"/>
                </a:solidFill>
              </a:rPr>
              <a:t>數</a:t>
            </a:r>
            <a:r>
              <a:rPr lang="en-US" altLang="zh-TW" dirty="0">
                <a:solidFill>
                  <a:schemeClr val="bg1"/>
                </a:solidFill>
              </a:rPr>
              <a:t>s</a:t>
            </a:r>
            <a:r>
              <a:rPr lang="en-US" altLang="zh-TW" dirty="0" smtClean="0">
                <a:solidFill>
                  <a:schemeClr val="bg1"/>
                </a:solidFill>
              </a:rPr>
              <a:t>)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54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範例一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Hello[</a:t>
            </a:r>
            <a:r>
              <a:rPr lang="zh-TW" altLang="en-US" dirty="0" smtClean="0"/>
              <a:t>某人</a:t>
            </a:r>
            <a:r>
              <a:rPr lang="en-US" altLang="zh-TW" dirty="0" smtClean="0"/>
              <a:t>]</a:t>
            </a:r>
            <a:r>
              <a:rPr lang="zh-TW" altLang="en-US" dirty="0" smtClean="0"/>
              <a:t>好！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3995250" cy="3880773"/>
          </a:xfrm>
        </p:spPr>
        <p:txBody>
          <a:bodyPr/>
          <a:lstStyle/>
          <a:p>
            <a:r>
              <a:rPr lang="zh-TW" altLang="en-US" dirty="0" smtClean="0"/>
              <a:t>把以前寫過的簡易範例拿來修改。</a:t>
            </a:r>
            <a:endParaRPr lang="en-US" altLang="zh-TW" dirty="0" smtClean="0"/>
          </a:p>
          <a:p>
            <a:r>
              <a:rPr lang="zh-TW" altLang="en-US" dirty="0"/>
              <a:t>第一個自訂函式：</a:t>
            </a:r>
            <a:r>
              <a:rPr lang="en-US" altLang="zh-TW" dirty="0" err="1" smtClean="0"/>
              <a:t>SayHi</a:t>
            </a:r>
            <a:endParaRPr lang="en-US" altLang="zh-TW" dirty="0" smtClean="0"/>
          </a:p>
          <a:p>
            <a:r>
              <a:rPr lang="zh-TW" altLang="en-US" dirty="0"/>
              <a:t>函式名：</a:t>
            </a:r>
            <a:r>
              <a:rPr lang="en-US" altLang="zh-TW" dirty="0" err="1" smtClean="0"/>
              <a:t>SayHi</a:t>
            </a:r>
            <a:endParaRPr lang="en-US" altLang="zh-TW" dirty="0" smtClean="0"/>
          </a:p>
          <a:p>
            <a:r>
              <a:rPr lang="zh-TW" altLang="en-US" dirty="0"/>
              <a:t>無回傳值 </a:t>
            </a: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r>
              <a:rPr lang="en-US" altLang="zh-TW" dirty="0" smtClean="0"/>
              <a:t> </a:t>
            </a:r>
            <a:r>
              <a:rPr lang="zh-TW" altLang="en-US" dirty="0" smtClean="0"/>
              <a:t>沒</a:t>
            </a:r>
            <a:r>
              <a:rPr lang="en-US" altLang="zh-TW" dirty="0" smtClean="0"/>
              <a:t>return</a:t>
            </a:r>
          </a:p>
          <a:p>
            <a:r>
              <a:rPr lang="zh-TW" altLang="en-US" dirty="0" smtClean="0"/>
              <a:t>參數：</a:t>
            </a:r>
            <a:r>
              <a:rPr lang="en-US" altLang="zh-TW" dirty="0" smtClean="0"/>
              <a:t>(</a:t>
            </a:r>
            <a:r>
              <a:rPr lang="zh-TW" altLang="en-US" dirty="0" smtClean="0"/>
              <a:t>字串</a:t>
            </a:r>
            <a:r>
              <a:rPr lang="zh-TW" altLang="en-US" dirty="0"/>
              <a:t>型</a:t>
            </a:r>
            <a:r>
              <a:rPr lang="zh-TW" altLang="en-US" dirty="0" smtClean="0"/>
              <a:t>別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r>
              <a:rPr lang="en-US" altLang="zh-TW" dirty="0" smtClean="0"/>
              <a:t>name</a:t>
            </a:r>
          </a:p>
          <a:p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677334" y="5856696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Example07_01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2799" y="2420683"/>
            <a:ext cx="5153025" cy="355282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751354" y="4306824"/>
            <a:ext cx="5395913" cy="7498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5437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範例練習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顯示個人資訊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寫一個函式，專門用來顯示個人資訊。</a:t>
            </a:r>
            <a:endParaRPr lang="en-US" altLang="zh-TW" dirty="0" smtClean="0"/>
          </a:p>
          <a:p>
            <a:r>
              <a:rPr lang="en-US" altLang="zh-TW" dirty="0" err="1" smtClean="0"/>
              <a:t>showInfo</a:t>
            </a:r>
            <a:r>
              <a:rPr lang="en-US" altLang="zh-TW" dirty="0" smtClean="0"/>
              <a:t>(</a:t>
            </a:r>
            <a:r>
              <a:rPr lang="zh-TW" altLang="en-US" dirty="0" smtClean="0"/>
              <a:t>姓名</a:t>
            </a:r>
            <a:r>
              <a:rPr lang="en-US" altLang="zh-TW" dirty="0" smtClean="0"/>
              <a:t>,</a:t>
            </a:r>
            <a:r>
              <a:rPr lang="zh-TW" altLang="en-US" dirty="0" smtClean="0"/>
              <a:t>身高</a:t>
            </a:r>
            <a:r>
              <a:rPr lang="en-US" altLang="zh-TW" dirty="0" smtClean="0"/>
              <a:t>,</a:t>
            </a:r>
            <a:r>
              <a:rPr lang="zh-TW" altLang="en-US" dirty="0" smtClean="0"/>
              <a:t>體重</a:t>
            </a:r>
            <a:r>
              <a:rPr lang="en-US" altLang="zh-TW" dirty="0" smtClean="0"/>
              <a:t>,)</a:t>
            </a:r>
          </a:p>
          <a:p>
            <a:r>
              <a:rPr lang="zh-TW" altLang="en-US" dirty="0" smtClean="0"/>
              <a:t>無傳回值</a:t>
            </a:r>
            <a:endParaRPr lang="zh-TW" altLang="en-US" dirty="0"/>
          </a:p>
        </p:txBody>
      </p:sp>
      <p:grpSp>
        <p:nvGrpSpPr>
          <p:cNvPr id="9" name="群組 8"/>
          <p:cNvGrpSpPr/>
          <p:nvPr/>
        </p:nvGrpSpPr>
        <p:grpSpPr>
          <a:xfrm>
            <a:off x="6729602" y="3351784"/>
            <a:ext cx="4908613" cy="3332480"/>
            <a:chOff x="8833104" y="502920"/>
            <a:chExt cx="2587752" cy="1427480"/>
          </a:xfrm>
        </p:grpSpPr>
        <p:sp>
          <p:nvSpPr>
            <p:cNvPr id="10" name="圓角矩形 9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 smtClean="0">
                  <a:solidFill>
                    <a:schemeClr val="tx1"/>
                  </a:solidFill>
                </a:rPr>
                <a:t>劉大帥</a:t>
              </a:r>
              <a:r>
                <a:rPr lang="zh-TW" altLang="en-US" dirty="0">
                  <a:solidFill>
                    <a:schemeClr val="tx1"/>
                  </a:solidFill>
                </a:rPr>
                <a:t>：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身高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168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公分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 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體重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60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公斤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涂美女：身高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158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公分 體重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50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公斤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Jack   </a:t>
              </a:r>
              <a:r>
                <a:rPr lang="zh-TW" altLang="en-US" dirty="0">
                  <a:solidFill>
                    <a:schemeClr val="tx1"/>
                  </a:solidFill>
                </a:rPr>
                <a:t>：身高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166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公分 體重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66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公斤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2" name="梯形 11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8989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4217</TotalTime>
  <Words>3967</Words>
  <Application>Microsoft Office PowerPoint</Application>
  <PresentationFormat>寬螢幕</PresentationFormat>
  <Paragraphs>648</Paragraphs>
  <Slides>59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59</vt:i4>
      </vt:variant>
    </vt:vector>
  </HeadingPairs>
  <TitlesOfParts>
    <vt:vector size="68" baseType="lpstr">
      <vt:lpstr>微軟正黑體</vt:lpstr>
      <vt:lpstr>新細明體</vt:lpstr>
      <vt:lpstr>標楷體</vt:lpstr>
      <vt:lpstr>Arial</vt:lpstr>
      <vt:lpstr>Cambria Math</vt:lpstr>
      <vt:lpstr>Trebuchet MS</vt:lpstr>
      <vt:lpstr>Wingdings</vt:lpstr>
      <vt:lpstr>Wingdings 3</vt:lpstr>
      <vt:lpstr>多面向</vt:lpstr>
      <vt:lpstr>函式、方法、程序、副程式</vt:lpstr>
      <vt:lpstr>函式是甚麼？</vt:lpstr>
      <vt:lpstr>萬變不離其宗 名字不同，道理一樣</vt:lpstr>
      <vt:lpstr>函式怎麼運作？</vt:lpstr>
      <vt:lpstr>你已經用過的函式</vt:lpstr>
      <vt:lpstr>自訂函式</vt:lpstr>
      <vt:lpstr>函式怎麼用？ 怎麼呼叫函式?</vt:lpstr>
      <vt:lpstr>範例一 Hello[某人]好！</vt:lpstr>
      <vt:lpstr>範例練習 顯示個人資訊</vt:lpstr>
      <vt:lpstr>範例練習 溫度轉換(有傳回值函式)</vt:lpstr>
      <vt:lpstr>範例 星星幾何再現！</vt:lpstr>
      <vt:lpstr>範例二參考程式碼</vt:lpstr>
      <vt:lpstr>練習一 星星三角</vt:lpstr>
      <vt:lpstr>練習一參考程式碼</vt:lpstr>
      <vt:lpstr>練習二 星星靠右直角三角形</vt:lpstr>
      <vt:lpstr>思考方式</vt:lpstr>
      <vt:lpstr>練習二參考程式碼</vt:lpstr>
      <vt:lpstr>練習三 星星峽谷</vt:lpstr>
      <vt:lpstr>再練習一次思考方法</vt:lpstr>
      <vt:lpstr>練習三部分參考程式碼</vt:lpstr>
      <vt:lpstr>範例三 來算算BMI吧</vt:lpstr>
      <vt:lpstr>範例三參考程式碼</vt:lpstr>
      <vt:lpstr>練習四 計算次方數</vt:lpstr>
      <vt:lpstr>練習四參考程式碼</vt:lpstr>
      <vt:lpstr>關於return的用法</vt:lpstr>
      <vt:lpstr>範例四 max函式</vt:lpstr>
      <vt:lpstr>範例四參考程式碼</vt:lpstr>
      <vt:lpstr>關鍵字參數 神奇的可以不照順序給參數！</vt:lpstr>
      <vt:lpstr>參數可以有預設值！ </vt:lpstr>
      <vt:lpstr>關於函式的其他知識</vt:lpstr>
      <vt:lpstr>Call by Value? Reference? Python是Call by Sharing</vt:lpstr>
      <vt:lpstr>以下的例子說明 call by sharing</vt:lpstr>
      <vt:lpstr>傳遞任意數量的參數</vt:lpstr>
      <vt:lpstr>函數當參數</vt:lpstr>
      <vt:lpstr>內嵌函式(embeded function)</vt:lpstr>
      <vt:lpstr>把內嵌函式當回傳值</vt:lpstr>
      <vt:lpstr>二次函數 ax2+bx+c的計算</vt:lpstr>
      <vt:lpstr>神奇的遞迴函式</vt:lpstr>
      <vt:lpstr>遞迴函式</vt:lpstr>
      <vt:lpstr>怎麼規劃遞迴函式？</vt:lpstr>
      <vt:lpstr>範例五 遞迴計算n!=1x2x3x…xN</vt:lpstr>
      <vt:lpstr>範例五參考程式碼</vt:lpstr>
      <vt:lpstr>練習五 費氏數列(Fibonacci number)</vt:lpstr>
      <vt:lpstr>練習五參考程式碼</vt:lpstr>
      <vt:lpstr>範例六 走迷宮？！</vt:lpstr>
      <vt:lpstr>怎麼走迷宮？</vt:lpstr>
      <vt:lpstr>走迷宮新策略 人海戰術</vt:lpstr>
      <vt:lpstr>範例六部分參考程式碼</vt:lpstr>
      <vt:lpstr>如果變數或函式跟別人同名字了！</vt:lpstr>
      <vt:lpstr>Python的特異功能</vt:lpstr>
      <vt:lpstr>匿名函數lambda</vt:lpstr>
      <vt:lpstr>lambda被當作回傳值</vt:lpstr>
      <vt:lpstr>filter()內建函式</vt:lpstr>
      <vt:lpstr>filter() + lambda</vt:lpstr>
      <vt:lpstr>map()內建函式</vt:lpstr>
      <vt:lpstr>Reduce()前內建函式</vt:lpstr>
      <vt:lpstr>map()+reduce()+lambda應用</vt:lpstr>
      <vt:lpstr>Math模組的介紹</vt:lpstr>
      <vt:lpstr>好用的Math數學函式類別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流程控制(分支)</dc:title>
  <dc:creator>oldinmo@gmail.com</dc:creator>
  <cp:lastModifiedBy>oldinmo@gmail.com</cp:lastModifiedBy>
  <cp:revision>139</cp:revision>
  <dcterms:created xsi:type="dcterms:W3CDTF">2020-11-15T08:32:50Z</dcterms:created>
  <dcterms:modified xsi:type="dcterms:W3CDTF">2021-12-11T13:55:30Z</dcterms:modified>
</cp:coreProperties>
</file>