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313" r:id="rId2"/>
    <p:sldId id="314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38" r:id="rId27"/>
    <p:sldId id="339" r:id="rId28"/>
    <p:sldId id="340" r:id="rId29"/>
    <p:sldId id="341" r:id="rId30"/>
    <p:sldId id="342" r:id="rId31"/>
    <p:sldId id="343" r:id="rId32"/>
    <p:sldId id="344" r:id="rId33"/>
    <p:sldId id="345" r:id="rId34"/>
    <p:sldId id="346" r:id="rId35"/>
    <p:sldId id="347" r:id="rId36"/>
    <p:sldId id="348" r:id="rId37"/>
    <p:sldId id="349" r:id="rId38"/>
    <p:sldId id="350" r:id="rId39"/>
    <p:sldId id="351" r:id="rId40"/>
    <p:sldId id="352" r:id="rId41"/>
    <p:sldId id="353" r:id="rId42"/>
    <p:sldId id="354" r:id="rId43"/>
    <p:sldId id="355" r:id="rId44"/>
    <p:sldId id="356" r:id="rId45"/>
    <p:sldId id="357" r:id="rId46"/>
    <p:sldId id="358" r:id="rId47"/>
    <p:sldId id="359" r:id="rId48"/>
    <p:sldId id="360" r:id="rId49"/>
    <p:sldId id="361" r:id="rId50"/>
    <p:sldId id="362" r:id="rId51"/>
    <p:sldId id="363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7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47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91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7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8352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34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956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66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96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1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7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0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89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9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4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60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5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1/9/2021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7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矩形 28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</a:t>
            </a:r>
            <a:r>
              <a:rPr lang="zh-TW" altLang="en-US" sz="1600" dirty="0" smtClean="0"/>
              <a:t>0</a:t>
            </a:r>
            <a:r>
              <a:rPr lang="en-US" altLang="zh-TW" sz="1600" dirty="0" smtClean="0"/>
              <a:t>7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1959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4800" dirty="0" smtClean="0"/>
              <a:t>函式、方法、程序、副程式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39899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大道萬千，殊途同歸，千</a:t>
            </a:r>
            <a:r>
              <a:rPr lang="zh-TW" altLang="en-US" dirty="0"/>
              <a:t>面人再多</a:t>
            </a:r>
            <a:r>
              <a:rPr lang="zh-TW" altLang="en-US" dirty="0" smtClean="0"/>
              <a:t>面，還是千面人一人</a:t>
            </a:r>
            <a:endParaRPr lang="en-US" altLang="zh-TW" dirty="0" smtClean="0"/>
          </a:p>
          <a:p>
            <a:r>
              <a:rPr lang="zh-TW" altLang="en-US" dirty="0"/>
              <a:t>劉崇汎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pPr/>
              <a:t>110年1月9日星期六</a:t>
            </a:fld>
            <a:endParaRPr lang="zh-TW" altLang="en-US" dirty="0"/>
          </a:p>
        </p:txBody>
      </p:sp>
      <p:pic>
        <p:nvPicPr>
          <p:cNvPr id="5" name="Picture 2" descr="upload.wikimedia.org/wikipedia/commons/thumb/f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6" y="4993541"/>
            <a:ext cx="4743328" cy="140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85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982802" cy="3880773"/>
          </a:xfrm>
        </p:spPr>
        <p:txBody>
          <a:bodyPr/>
          <a:lstStyle/>
          <a:p>
            <a:r>
              <a:rPr lang="zh-TW" altLang="en-US" dirty="0" smtClean="0"/>
              <a:t>把畫一行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個星號變成一個函式，主程式中原本的雙重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迴圈變成只有一層。</a:t>
            </a:r>
            <a:endParaRPr lang="en-US" altLang="zh-TW" dirty="0" smtClean="0"/>
          </a:p>
          <a:p>
            <a:r>
              <a:rPr lang="zh-TW" altLang="en-US" dirty="0" smtClean="0"/>
              <a:t>這一層迴圈中只做一件事，就是畫一行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個星號，變成一行清楚的指令。</a:t>
            </a:r>
            <a:endParaRPr lang="en-US" altLang="zh-TW" dirty="0" smtClean="0"/>
          </a:p>
          <a:p>
            <a:r>
              <a:rPr lang="zh-TW" altLang="en-US" dirty="0"/>
              <a:t>函式</a:t>
            </a:r>
            <a:r>
              <a:rPr lang="zh-TW" altLang="en-US" dirty="0" smtClean="0"/>
              <a:t>中也簡單的只有一個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迴圈，依照參數給的數值，畫出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個星號。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b="1" dirty="0" smtClean="0">
                <a:solidFill>
                  <a:srgbClr val="C00000"/>
                </a:solidFill>
              </a:rPr>
              <a:t>思考邏輯是否簡化了呢？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133" y="609601"/>
            <a:ext cx="5436539" cy="586682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925312" y="539496"/>
            <a:ext cx="5422392" cy="18928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左大括弧 5"/>
          <p:cNvSpPr/>
          <p:nvPr/>
        </p:nvSpPr>
        <p:spPr>
          <a:xfrm>
            <a:off x="6684264" y="4800600"/>
            <a:ext cx="384048" cy="69494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65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星星三角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如右圖所示，輸入一個數字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，產生如圖所示的三角形星號陣。</a:t>
            </a:r>
            <a:endParaRPr lang="en-US" altLang="zh-TW" dirty="0" smtClean="0"/>
          </a:p>
          <a:p>
            <a:r>
              <a:rPr lang="zh-TW" altLang="en-US" dirty="0"/>
              <a:t>利用前面範例的函式，簡化思考。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729602" y="3351784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50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一參考程式碼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019378" cy="3880773"/>
          </a:xfrm>
        </p:spPr>
        <p:txBody>
          <a:bodyPr/>
          <a:lstStyle/>
          <a:p>
            <a:r>
              <a:rPr lang="zh-TW" altLang="en-US" dirty="0" smtClean="0"/>
              <a:t>應該可以發現，主程式這邊</a:t>
            </a:r>
            <a:r>
              <a:rPr lang="zh-TW" altLang="en-US" dirty="0"/>
              <a:t>避開了雙重迴</a:t>
            </a:r>
            <a:r>
              <a:rPr lang="zh-TW" altLang="en-US" dirty="0" smtClean="0"/>
              <a:t>圈後，邏輯思考會變簡單。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001" y="235648"/>
            <a:ext cx="5267325" cy="627697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398221" y="43634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上半三角</a:t>
            </a:r>
            <a:endParaRPr lang="zh-TW" altLang="en-US" dirty="0"/>
          </a:p>
        </p:txBody>
      </p:sp>
      <p:sp>
        <p:nvSpPr>
          <p:cNvPr id="6" name="左大括弧 5"/>
          <p:cNvSpPr/>
          <p:nvPr/>
        </p:nvSpPr>
        <p:spPr>
          <a:xfrm>
            <a:off x="6876288" y="4237244"/>
            <a:ext cx="585216" cy="621792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398221" y="50668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下半三角</a:t>
            </a:r>
            <a:endParaRPr lang="zh-TW" altLang="en-US" dirty="0"/>
          </a:p>
        </p:txBody>
      </p:sp>
      <p:sp>
        <p:nvSpPr>
          <p:cNvPr id="8" name="左大括弧 7"/>
          <p:cNvSpPr/>
          <p:nvPr/>
        </p:nvSpPr>
        <p:spPr>
          <a:xfrm>
            <a:off x="6860947" y="4940600"/>
            <a:ext cx="585216" cy="621792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09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星星靠右直角三角形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183970" cy="3880773"/>
          </a:xfrm>
        </p:spPr>
        <p:txBody>
          <a:bodyPr/>
          <a:lstStyle/>
          <a:p>
            <a:r>
              <a:rPr lang="zh-TW" altLang="en-US" dirty="0"/>
              <a:t>程式顯示“請輸入整數</a:t>
            </a:r>
            <a:r>
              <a:rPr lang="en-US" altLang="zh-TW" dirty="0"/>
              <a:t>N=</a:t>
            </a:r>
            <a:r>
              <a:rPr lang="zh-TW" altLang="en-US" dirty="0"/>
              <a:t>”，然後依照輸入的整數顯示一個＊號靠右直角三角形。</a:t>
            </a:r>
            <a:endParaRPr lang="en-US" altLang="zh-TW" dirty="0"/>
          </a:p>
          <a:p>
            <a:r>
              <a:rPr lang="zh-TW" altLang="en-US" dirty="0" smtClean="0"/>
              <a:t>思考重點：</a:t>
            </a:r>
            <a:endParaRPr lang="en-US" altLang="zh-TW" dirty="0" smtClean="0"/>
          </a:p>
          <a:p>
            <a:pPr lvl="1"/>
            <a:r>
              <a:rPr lang="zh-TW" altLang="en-US" dirty="0"/>
              <a:t>如何利用函式簡化程式</a:t>
            </a:r>
            <a:r>
              <a:rPr lang="zh-TW" altLang="en-US" dirty="0" smtClean="0"/>
              <a:t>思考</a:t>
            </a:r>
            <a:endParaRPr lang="en-US" altLang="zh-TW" dirty="0" smtClean="0"/>
          </a:p>
          <a:p>
            <a:pPr lvl="1"/>
            <a:r>
              <a:rPr lang="zh-TW" altLang="en-US" dirty="0"/>
              <a:t>已經有</a:t>
            </a:r>
            <a:r>
              <a:rPr lang="en-US" altLang="zh-TW" dirty="0" err="1"/>
              <a:t>drawStarN</a:t>
            </a:r>
            <a:r>
              <a:rPr lang="zh-TW" altLang="en-US" dirty="0"/>
              <a:t>函式了，我們還缺甚麼函式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或是說，如果有甚麼函式的話，問題會變簡單？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73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思考方式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897317" y="2333022"/>
              <a:ext cx="5183443" cy="27710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4283">
                      <a:extLst>
                        <a:ext uri="{9D8B030D-6E8A-4147-A177-3AD203B41FA5}">
                          <a16:colId xmlns:a16="http://schemas.microsoft.com/office/drawing/2014/main" val="90040744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686147459"/>
                        </a:ext>
                      </a:extLst>
                    </a:gridCol>
                    <a:gridCol w="493776">
                      <a:extLst>
                        <a:ext uri="{9D8B030D-6E8A-4147-A177-3AD203B41FA5}">
                          <a16:colId xmlns:a16="http://schemas.microsoft.com/office/drawing/2014/main" val="3805994828"/>
                        </a:ext>
                      </a:extLst>
                    </a:gridCol>
                    <a:gridCol w="832104">
                      <a:extLst>
                        <a:ext uri="{9D8B030D-6E8A-4147-A177-3AD203B41FA5}">
                          <a16:colId xmlns:a16="http://schemas.microsoft.com/office/drawing/2014/main" val="119540309"/>
                        </a:ext>
                      </a:extLst>
                    </a:gridCol>
                    <a:gridCol w="283464">
                      <a:extLst>
                        <a:ext uri="{9D8B030D-6E8A-4147-A177-3AD203B41FA5}">
                          <a16:colId xmlns:a16="http://schemas.microsoft.com/office/drawing/2014/main" val="3582880592"/>
                        </a:ext>
                      </a:extLst>
                    </a:gridCol>
                    <a:gridCol w="521208">
                      <a:extLst>
                        <a:ext uri="{9D8B030D-6E8A-4147-A177-3AD203B41FA5}">
                          <a16:colId xmlns:a16="http://schemas.microsoft.com/office/drawing/2014/main" val="2049097316"/>
                        </a:ext>
                      </a:extLst>
                    </a:gridCol>
                    <a:gridCol w="1078992">
                      <a:extLst>
                        <a:ext uri="{9D8B030D-6E8A-4147-A177-3AD203B41FA5}">
                          <a16:colId xmlns:a16="http://schemas.microsoft.com/office/drawing/2014/main" val="1829631013"/>
                        </a:ext>
                      </a:extLst>
                    </a:gridCol>
                    <a:gridCol w="1042416">
                      <a:extLst>
                        <a:ext uri="{9D8B030D-6E8A-4147-A177-3AD203B41FA5}">
                          <a16:colId xmlns:a16="http://schemas.microsoft.com/office/drawing/2014/main" val="1628810145"/>
                        </a:ext>
                      </a:extLst>
                    </a:gridCol>
                  </a:tblGrid>
                  <a:tr h="547989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 smtClean="0">
                              <a:solidFill>
                                <a:schemeClr val="tx1"/>
                              </a:solidFill>
                            </a:rPr>
                            <a:t>空白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32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316110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6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↩</m:t>
                              </m:r>
                            </m:oMath>
                          </a14:m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513186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6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↩</m:t>
                              </m:r>
                            </m:oMath>
                          </a14:m>
                          <a:endParaRPr lang="zh-TW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120381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6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↩</m:t>
                              </m:r>
                            </m:oMath>
                          </a14:m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165938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6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↩</m:t>
                              </m:r>
                            </m:oMath>
                          </a14:m>
                          <a:endParaRPr lang="zh-TW" altLang="en-US" sz="28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53666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13724951"/>
                  </p:ext>
                </p:extLst>
              </p:nvPr>
            </p:nvGraphicFramePr>
            <p:xfrm>
              <a:off x="897317" y="2333022"/>
              <a:ext cx="5183443" cy="27710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4283">
                      <a:extLst>
                        <a:ext uri="{9D8B030D-6E8A-4147-A177-3AD203B41FA5}">
                          <a16:colId xmlns:a16="http://schemas.microsoft.com/office/drawing/2014/main" val="90040744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686147459"/>
                        </a:ext>
                      </a:extLst>
                    </a:gridCol>
                    <a:gridCol w="493776">
                      <a:extLst>
                        <a:ext uri="{9D8B030D-6E8A-4147-A177-3AD203B41FA5}">
                          <a16:colId xmlns:a16="http://schemas.microsoft.com/office/drawing/2014/main" val="3805994828"/>
                        </a:ext>
                      </a:extLst>
                    </a:gridCol>
                    <a:gridCol w="832104">
                      <a:extLst>
                        <a:ext uri="{9D8B030D-6E8A-4147-A177-3AD203B41FA5}">
                          <a16:colId xmlns:a16="http://schemas.microsoft.com/office/drawing/2014/main" val="119540309"/>
                        </a:ext>
                      </a:extLst>
                    </a:gridCol>
                    <a:gridCol w="283464">
                      <a:extLst>
                        <a:ext uri="{9D8B030D-6E8A-4147-A177-3AD203B41FA5}">
                          <a16:colId xmlns:a16="http://schemas.microsoft.com/office/drawing/2014/main" val="3582880592"/>
                        </a:ext>
                      </a:extLst>
                    </a:gridCol>
                    <a:gridCol w="521208">
                      <a:extLst>
                        <a:ext uri="{9D8B030D-6E8A-4147-A177-3AD203B41FA5}">
                          <a16:colId xmlns:a16="http://schemas.microsoft.com/office/drawing/2014/main" val="2049097316"/>
                        </a:ext>
                      </a:extLst>
                    </a:gridCol>
                    <a:gridCol w="1078992">
                      <a:extLst>
                        <a:ext uri="{9D8B030D-6E8A-4147-A177-3AD203B41FA5}">
                          <a16:colId xmlns:a16="http://schemas.microsoft.com/office/drawing/2014/main" val="1829631013"/>
                        </a:ext>
                      </a:extLst>
                    </a:gridCol>
                    <a:gridCol w="1042416">
                      <a:extLst>
                        <a:ext uri="{9D8B030D-6E8A-4147-A177-3AD203B41FA5}">
                          <a16:colId xmlns:a16="http://schemas.microsoft.com/office/drawing/2014/main" val="162881014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 smtClean="0">
                              <a:solidFill>
                                <a:schemeClr val="tx1"/>
                              </a:solidFill>
                            </a:rPr>
                            <a:t>空白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32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316110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0803" t="-118889" r="-351825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513186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0803" t="-216484" r="-351825" b="-2263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120381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0803" t="-320000" r="-351825" b="-1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165938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0803" t="-420000" r="-351825" b="-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53666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文字方塊 4"/>
          <p:cNvSpPr txBox="1"/>
          <p:nvPr/>
        </p:nvSpPr>
        <p:spPr>
          <a:xfrm>
            <a:off x="2240280" y="22230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N=4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157357" y="510409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N-i-1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366276" y="510409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42176" y="2520934"/>
            <a:ext cx="4678680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</a:t>
            </a:r>
            <a:r>
              <a:rPr lang="pl-PL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pl-PL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pl-PL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pl-PL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w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w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pl-PL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w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pl-PL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　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for</a:t>
            </a:r>
            <a:r>
              <a:rPr lang="nn-NO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k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k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k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＊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6" idx="3"/>
          </p:cNvCxnSpPr>
          <p:nvPr/>
        </p:nvCxnSpPr>
        <p:spPr>
          <a:xfrm flipV="1">
            <a:off x="4846969" y="3236976"/>
            <a:ext cx="2486519" cy="20517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7" idx="3"/>
          </p:cNvCxnSpPr>
          <p:nvPr/>
        </p:nvCxnSpPr>
        <p:spPr>
          <a:xfrm flipV="1">
            <a:off x="5860322" y="4087368"/>
            <a:ext cx="1372582" cy="12013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7150608" y="3712464"/>
            <a:ext cx="4425696" cy="850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群組 12"/>
          <p:cNvGrpSpPr/>
          <p:nvPr/>
        </p:nvGrpSpPr>
        <p:grpSpPr>
          <a:xfrm>
            <a:off x="8117950" y="4471416"/>
            <a:ext cx="1927131" cy="1261951"/>
            <a:chOff x="8117950" y="4471416"/>
            <a:chExt cx="1927131" cy="1261951"/>
          </a:xfrm>
        </p:grpSpPr>
        <p:sp>
          <p:nvSpPr>
            <p:cNvPr id="9" name="文字方塊 8"/>
            <p:cNvSpPr txBox="1"/>
            <p:nvPr/>
          </p:nvSpPr>
          <p:spPr>
            <a:xfrm>
              <a:off x="8117950" y="5364035"/>
              <a:ext cx="1927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 smtClean="0"/>
                <a:t>drawStarN</a:t>
              </a:r>
              <a:r>
                <a:rPr lang="en-US" altLang="zh-TW" dirty="0" smtClean="0"/>
                <a:t>(</a:t>
              </a:r>
              <a:r>
                <a:rPr lang="en-US" altLang="zh-TW" dirty="0" err="1" smtClean="0"/>
                <a:t>int</a:t>
              </a:r>
              <a:r>
                <a:rPr lang="en-US" altLang="zh-TW" dirty="0" smtClean="0"/>
                <a:t> N)</a:t>
              </a:r>
              <a:endParaRPr lang="zh-TW" altLang="en-US" dirty="0"/>
            </a:p>
          </p:txBody>
        </p:sp>
        <p:sp>
          <p:nvSpPr>
            <p:cNvPr id="10" name="向下箭號 9"/>
            <p:cNvSpPr/>
            <p:nvPr/>
          </p:nvSpPr>
          <p:spPr>
            <a:xfrm>
              <a:off x="8906256" y="4471416"/>
              <a:ext cx="201168" cy="1002014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7150608" y="2857500"/>
            <a:ext cx="4425696" cy="850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" name="群組 14"/>
          <p:cNvGrpSpPr/>
          <p:nvPr/>
        </p:nvGrpSpPr>
        <p:grpSpPr>
          <a:xfrm>
            <a:off x="8699630" y="1515951"/>
            <a:ext cx="524503" cy="1275284"/>
            <a:chOff x="8774306" y="5402269"/>
            <a:chExt cx="524503" cy="1275284"/>
          </a:xfrm>
        </p:grpSpPr>
        <p:sp>
          <p:nvSpPr>
            <p:cNvPr id="16" name="文字方塊 15"/>
            <p:cNvSpPr txBox="1"/>
            <p:nvPr/>
          </p:nvSpPr>
          <p:spPr>
            <a:xfrm>
              <a:off x="8774306" y="5402269"/>
              <a:ext cx="524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????</a:t>
              </a:r>
              <a:endParaRPr lang="zh-TW" altLang="en-US" dirty="0"/>
            </a:p>
          </p:txBody>
        </p:sp>
        <p:sp>
          <p:nvSpPr>
            <p:cNvPr id="17" name="向下箭號 16"/>
            <p:cNvSpPr/>
            <p:nvPr/>
          </p:nvSpPr>
          <p:spPr>
            <a:xfrm flipV="1">
              <a:off x="8944356" y="5809436"/>
              <a:ext cx="184404" cy="868117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829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</a:t>
            </a:r>
            <a:r>
              <a:rPr lang="zh-TW" altLang="en-US" dirty="0"/>
              <a:t>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5109591" cy="318708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065" y="2160589"/>
            <a:ext cx="5065476" cy="406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27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zh-TW" altLang="en-US" dirty="0"/>
              <a:t>三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星星峽谷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183970" cy="3880773"/>
          </a:xfrm>
        </p:spPr>
        <p:txBody>
          <a:bodyPr/>
          <a:lstStyle/>
          <a:p>
            <a:r>
              <a:rPr lang="zh-TW" altLang="en-US" dirty="0"/>
              <a:t>程式顯示“請輸入整數</a:t>
            </a:r>
            <a:r>
              <a:rPr lang="en-US" altLang="zh-TW" dirty="0"/>
              <a:t>N=</a:t>
            </a:r>
            <a:r>
              <a:rPr lang="zh-TW" altLang="en-US" dirty="0"/>
              <a:t>”，然後依照輸入的整數顯示一個＊</a:t>
            </a:r>
            <a:r>
              <a:rPr lang="zh-TW" altLang="en-US" dirty="0" smtClean="0"/>
              <a:t>號峽谷。</a:t>
            </a:r>
            <a:endParaRPr lang="en-US" altLang="zh-TW" dirty="0"/>
          </a:p>
          <a:p>
            <a:r>
              <a:rPr lang="zh-TW" altLang="en-US" dirty="0" smtClean="0"/>
              <a:t>思考重點：</a:t>
            </a:r>
            <a:endParaRPr lang="en-US" altLang="zh-TW" dirty="0" smtClean="0"/>
          </a:p>
          <a:p>
            <a:pPr lvl="1"/>
            <a:r>
              <a:rPr lang="zh-TW" altLang="en-US" dirty="0"/>
              <a:t>如何利用函式簡化程式</a:t>
            </a:r>
            <a:r>
              <a:rPr lang="zh-TW" altLang="en-US" dirty="0" smtClean="0"/>
              <a:t>思考</a:t>
            </a:r>
            <a:endParaRPr lang="en-US" altLang="zh-TW" dirty="0" smtClean="0"/>
          </a:p>
          <a:p>
            <a:pPr lvl="1"/>
            <a:r>
              <a:rPr lang="zh-TW" altLang="en-US" dirty="0"/>
              <a:t>已經有</a:t>
            </a:r>
            <a:r>
              <a:rPr lang="en-US" altLang="zh-TW" dirty="0" err="1" smtClean="0"/>
              <a:t>drawStarN</a:t>
            </a:r>
            <a:r>
              <a:rPr lang="zh-TW" altLang="en-US" dirty="0" smtClean="0"/>
              <a:t>及</a:t>
            </a:r>
            <a:r>
              <a:rPr lang="en-US" altLang="zh-TW" dirty="0" err="1" smtClean="0"/>
              <a:t>drawSpaceN</a:t>
            </a:r>
            <a:r>
              <a:rPr lang="zh-TW" altLang="en-US" dirty="0" smtClean="0"/>
              <a:t>函</a:t>
            </a:r>
            <a:r>
              <a:rPr lang="zh-TW" altLang="en-US" dirty="0"/>
              <a:t>式</a:t>
            </a:r>
            <a:r>
              <a:rPr lang="zh-TW" altLang="en-US" dirty="0" smtClean="0"/>
              <a:t>了，可是好用嗎？夠用嗎？</a:t>
            </a:r>
            <a:endParaRPr lang="en-US" altLang="zh-TW" dirty="0" smtClean="0"/>
          </a:p>
          <a:p>
            <a:pPr lvl="1"/>
            <a:r>
              <a:rPr lang="zh-TW" altLang="en-US" dirty="0"/>
              <a:t>或是說，如果有甚麼函式的話，問題會變簡單？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　</a:t>
              </a:r>
              <a:r>
                <a:rPr lang="zh-TW" altLang="en-US" dirty="0">
                  <a:solidFill>
                    <a:schemeClr val="tx1"/>
                  </a:solidFill>
                </a:rPr>
                <a:t>　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　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Example07_05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58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再練習一次思考方法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內容版面配置區 3"/>
              <p:cNvGraphicFramePr>
                <a:graphicFrameLocks/>
              </p:cNvGraphicFramePr>
              <p:nvPr>
                <p:extLst/>
              </p:nvPr>
            </p:nvGraphicFramePr>
            <p:xfrm>
              <a:off x="897315" y="2333022"/>
              <a:ext cx="6024691" cy="27399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8972">
                      <a:extLst>
                        <a:ext uri="{9D8B030D-6E8A-4147-A177-3AD203B41FA5}">
                          <a16:colId xmlns:a16="http://schemas.microsoft.com/office/drawing/2014/main" val="1235059582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3818587300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1593260975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111422071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900407445"/>
                        </a:ext>
                      </a:extLst>
                    </a:gridCol>
                    <a:gridCol w="336400">
                      <a:extLst>
                        <a:ext uri="{9D8B030D-6E8A-4147-A177-3AD203B41FA5}">
                          <a16:colId xmlns:a16="http://schemas.microsoft.com/office/drawing/2014/main" val="1686147459"/>
                        </a:ext>
                      </a:extLst>
                    </a:gridCol>
                    <a:gridCol w="363314">
                      <a:extLst>
                        <a:ext uri="{9D8B030D-6E8A-4147-A177-3AD203B41FA5}">
                          <a16:colId xmlns:a16="http://schemas.microsoft.com/office/drawing/2014/main" val="3805994828"/>
                        </a:ext>
                      </a:extLst>
                    </a:gridCol>
                    <a:gridCol w="383499">
                      <a:extLst>
                        <a:ext uri="{9D8B030D-6E8A-4147-A177-3AD203B41FA5}">
                          <a16:colId xmlns:a16="http://schemas.microsoft.com/office/drawing/2014/main" val="119540309"/>
                        </a:ext>
                      </a:extLst>
                    </a:gridCol>
                    <a:gridCol w="437322">
                      <a:extLst>
                        <a:ext uri="{9D8B030D-6E8A-4147-A177-3AD203B41FA5}">
                          <a16:colId xmlns:a16="http://schemas.microsoft.com/office/drawing/2014/main" val="3582880592"/>
                        </a:ext>
                      </a:extLst>
                    </a:gridCol>
                    <a:gridCol w="383499">
                      <a:extLst>
                        <a:ext uri="{9D8B030D-6E8A-4147-A177-3AD203B41FA5}">
                          <a16:colId xmlns:a16="http://schemas.microsoft.com/office/drawing/2014/main" val="2049097316"/>
                        </a:ext>
                      </a:extLst>
                    </a:gridCol>
                    <a:gridCol w="739072">
                      <a:extLst>
                        <a:ext uri="{9D8B030D-6E8A-4147-A177-3AD203B41FA5}">
                          <a16:colId xmlns:a16="http://schemas.microsoft.com/office/drawing/2014/main" val="1963558996"/>
                        </a:ext>
                      </a:extLst>
                    </a:gridCol>
                    <a:gridCol w="818363">
                      <a:extLst>
                        <a:ext uri="{9D8B030D-6E8A-4147-A177-3AD203B41FA5}">
                          <a16:colId xmlns:a16="http://schemas.microsoft.com/office/drawing/2014/main" val="1829631013"/>
                        </a:ext>
                      </a:extLst>
                    </a:gridCol>
                    <a:gridCol w="818362">
                      <a:extLst>
                        <a:ext uri="{9D8B030D-6E8A-4147-A177-3AD203B41FA5}">
                          <a16:colId xmlns:a16="http://schemas.microsoft.com/office/drawing/2014/main" val="1628810145"/>
                        </a:ext>
                      </a:extLst>
                    </a:gridCol>
                  </a:tblGrid>
                  <a:tr h="547989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b="1" dirty="0" smtClean="0">
                              <a:solidFill>
                                <a:schemeClr val="tx1"/>
                              </a:solidFill>
                            </a:rPr>
                            <a:t>左＊</a:t>
                          </a:r>
                          <a:endParaRPr lang="zh-TW" altLang="en-US" sz="1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 smtClean="0">
                              <a:solidFill>
                                <a:schemeClr val="tx1"/>
                              </a:solidFill>
                            </a:rPr>
                            <a:t>空白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b="1" dirty="0" smtClean="0">
                              <a:solidFill>
                                <a:schemeClr val="tx1"/>
                              </a:solidFill>
                            </a:rPr>
                            <a:t>右＊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316110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40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↩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513186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40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↩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120381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40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↩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165938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40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↩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53666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內容版面配置區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12180028"/>
                  </p:ext>
                </p:extLst>
              </p:nvPr>
            </p:nvGraphicFramePr>
            <p:xfrm>
              <a:off x="897315" y="2333022"/>
              <a:ext cx="6024691" cy="27399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8972">
                      <a:extLst>
                        <a:ext uri="{9D8B030D-6E8A-4147-A177-3AD203B41FA5}">
                          <a16:colId xmlns:a16="http://schemas.microsoft.com/office/drawing/2014/main" val="1235059582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3818587300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1593260975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111422071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900407445"/>
                        </a:ext>
                      </a:extLst>
                    </a:gridCol>
                    <a:gridCol w="336400">
                      <a:extLst>
                        <a:ext uri="{9D8B030D-6E8A-4147-A177-3AD203B41FA5}">
                          <a16:colId xmlns:a16="http://schemas.microsoft.com/office/drawing/2014/main" val="1686147459"/>
                        </a:ext>
                      </a:extLst>
                    </a:gridCol>
                    <a:gridCol w="363314">
                      <a:extLst>
                        <a:ext uri="{9D8B030D-6E8A-4147-A177-3AD203B41FA5}">
                          <a16:colId xmlns:a16="http://schemas.microsoft.com/office/drawing/2014/main" val="3805994828"/>
                        </a:ext>
                      </a:extLst>
                    </a:gridCol>
                    <a:gridCol w="383499">
                      <a:extLst>
                        <a:ext uri="{9D8B030D-6E8A-4147-A177-3AD203B41FA5}">
                          <a16:colId xmlns:a16="http://schemas.microsoft.com/office/drawing/2014/main" val="119540309"/>
                        </a:ext>
                      </a:extLst>
                    </a:gridCol>
                    <a:gridCol w="437322">
                      <a:extLst>
                        <a:ext uri="{9D8B030D-6E8A-4147-A177-3AD203B41FA5}">
                          <a16:colId xmlns:a16="http://schemas.microsoft.com/office/drawing/2014/main" val="3582880592"/>
                        </a:ext>
                      </a:extLst>
                    </a:gridCol>
                    <a:gridCol w="383499">
                      <a:extLst>
                        <a:ext uri="{9D8B030D-6E8A-4147-A177-3AD203B41FA5}">
                          <a16:colId xmlns:a16="http://schemas.microsoft.com/office/drawing/2014/main" val="2049097316"/>
                        </a:ext>
                      </a:extLst>
                    </a:gridCol>
                    <a:gridCol w="739072">
                      <a:extLst>
                        <a:ext uri="{9D8B030D-6E8A-4147-A177-3AD203B41FA5}">
                          <a16:colId xmlns:a16="http://schemas.microsoft.com/office/drawing/2014/main" val="1963558996"/>
                        </a:ext>
                      </a:extLst>
                    </a:gridCol>
                    <a:gridCol w="818363">
                      <a:extLst>
                        <a:ext uri="{9D8B030D-6E8A-4147-A177-3AD203B41FA5}">
                          <a16:colId xmlns:a16="http://schemas.microsoft.com/office/drawing/2014/main" val="1829631013"/>
                        </a:ext>
                      </a:extLst>
                    </a:gridCol>
                    <a:gridCol w="818362">
                      <a:extLst>
                        <a:ext uri="{9D8B030D-6E8A-4147-A177-3AD203B41FA5}">
                          <a16:colId xmlns:a16="http://schemas.microsoft.com/office/drawing/2014/main" val="1628810145"/>
                        </a:ext>
                      </a:extLst>
                    </a:gridCol>
                  </a:tblGrid>
                  <a:tr h="547989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b="1" dirty="0" smtClean="0">
                              <a:solidFill>
                                <a:schemeClr val="tx1"/>
                              </a:solidFill>
                            </a:rPr>
                            <a:t>左＊</a:t>
                          </a:r>
                          <a:endParaRPr lang="zh-TW" altLang="en-US" sz="1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 smtClean="0">
                              <a:solidFill>
                                <a:schemeClr val="tx1"/>
                              </a:solidFill>
                            </a:rPr>
                            <a:t>空白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b="1" dirty="0" smtClean="0">
                              <a:solidFill>
                                <a:schemeClr val="tx1"/>
                              </a:solidFill>
                            </a:rPr>
                            <a:t>右＊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316110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4444" t="-101111" r="-631944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513186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4444" t="-198901" r="-631944" b="-2263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120381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4444" t="-302222" r="-631944" b="-1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165938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4444" t="-402222" r="-631944" b="-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53666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文字方塊 6"/>
          <p:cNvSpPr txBox="1"/>
          <p:nvPr/>
        </p:nvSpPr>
        <p:spPr>
          <a:xfrm>
            <a:off x="2130552" y="241531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N=4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728645" y="507296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280676" y="507296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306690" y="5074586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(N-i-1)x2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97315" y="5611951"/>
            <a:ext cx="4473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有一個麻煩！我們的</a:t>
            </a:r>
            <a:r>
              <a:rPr lang="en-US" altLang="zh-TW" b="1" dirty="0" err="1" smtClean="0">
                <a:solidFill>
                  <a:srgbClr val="C00000"/>
                </a:solidFill>
              </a:rPr>
              <a:t>drawStarN</a:t>
            </a:r>
            <a:r>
              <a:rPr lang="en-US" altLang="zh-TW" b="1" dirty="0" smtClean="0">
                <a:solidFill>
                  <a:srgbClr val="C00000"/>
                </a:solidFill>
              </a:rPr>
              <a:t>()</a:t>
            </a:r>
            <a:r>
              <a:rPr lang="zh-TW" altLang="en-US" b="1" dirty="0" smtClean="0">
                <a:solidFill>
                  <a:srgbClr val="C00000"/>
                </a:solidFill>
              </a:rPr>
              <a:t>會換行！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r>
              <a:rPr lang="zh-TW" altLang="en-US" b="1" dirty="0">
                <a:solidFill>
                  <a:srgbClr val="C00000"/>
                </a:solidFill>
              </a:rPr>
              <a:t>這裡怎麼辦？</a:t>
            </a: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1207008" y="3255264"/>
            <a:ext cx="9144" cy="23682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1525845" y="3725854"/>
            <a:ext cx="0" cy="18860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 flipV="1">
            <a:off x="1908048" y="4258151"/>
            <a:ext cx="3048" cy="1353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2293298" y="4740474"/>
            <a:ext cx="14202" cy="8973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11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三部分參考程式碼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兩個解決問題的方案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另外寫一個函式，一個會換行，一個不會換行。</a:t>
            </a:r>
            <a:endParaRPr lang="en-US" altLang="zh-TW" dirty="0" smtClean="0"/>
          </a:p>
          <a:p>
            <a:pPr lvl="1"/>
            <a:r>
              <a:rPr lang="zh-TW" altLang="en-US" dirty="0"/>
              <a:t>加一個布林參數</a:t>
            </a:r>
            <a:r>
              <a:rPr lang="zh-TW" altLang="en-US" dirty="0" smtClean="0"/>
              <a:t>，決定要不要換行。</a:t>
            </a:r>
            <a:endParaRPr lang="en-US" altLang="zh-TW" dirty="0" smtClean="0"/>
          </a:p>
          <a:p>
            <a:r>
              <a:rPr lang="zh-TW" altLang="en-US" dirty="0"/>
              <a:t>參照右邊的兩個函式</a:t>
            </a:r>
            <a:r>
              <a:rPr lang="zh-TW" altLang="en-US" dirty="0" smtClean="0"/>
              <a:t>寫法。</a:t>
            </a:r>
            <a:endParaRPr lang="en-US" altLang="zh-TW" dirty="0" smtClean="0"/>
          </a:p>
          <a:p>
            <a:r>
              <a:rPr lang="zh-TW" altLang="en-US" dirty="0"/>
              <a:t>主程式自己寫啦！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488" y="3253508"/>
            <a:ext cx="6637591" cy="315110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274002" y="3145536"/>
            <a:ext cx="1982262" cy="4663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446776" y="4261104"/>
            <a:ext cx="1612392" cy="3626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9372600" y="4704799"/>
            <a:ext cx="1976096" cy="4663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446776" y="5820367"/>
            <a:ext cx="1612392" cy="3626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017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來算算</a:t>
            </a:r>
            <a:r>
              <a:rPr lang="en-US" altLang="zh-TW" dirty="0"/>
              <a:t>BMI</a:t>
            </a:r>
            <a:r>
              <a:rPr lang="zh-TW" altLang="en-US" dirty="0"/>
              <a:t>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13326" y="2105725"/>
                <a:ext cx="8596668" cy="3880773"/>
              </a:xfrm>
            </p:spPr>
            <p:txBody>
              <a:bodyPr/>
              <a:lstStyle/>
              <a:p>
                <a:r>
                  <a:rPr lang="en-US" altLang="zh-TW" dirty="0" smtClean="0"/>
                  <a:t>BMI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=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體重</m:t>
                        </m:r>
                      </m:num>
                      <m:den>
                        <m:sSup>
                          <m:sSup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zh-TW" altLang="en-US" dirty="0"/>
                              <m:t>身高</m:t>
                            </m:r>
                          </m:e>
                          <m:sup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zh-TW" altLang="en-US" dirty="0"/>
                          <m:t> 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把計算</a:t>
                </a:r>
                <a:r>
                  <a:rPr lang="en-US" altLang="zh-TW" dirty="0"/>
                  <a:t>BMI</a:t>
                </a:r>
                <a:r>
                  <a:rPr lang="zh-TW" altLang="en-US" dirty="0"/>
                  <a:t>的部分寫成函式</a:t>
                </a:r>
                <a:r>
                  <a:rPr lang="zh-TW" altLang="en-US" dirty="0" smtClean="0"/>
                  <a:t>。</a:t>
                </a:r>
                <a:endParaRPr lang="en-US" altLang="zh-TW" dirty="0" smtClean="0"/>
              </a:p>
              <a:p>
                <a:r>
                  <a:rPr lang="zh-TW" altLang="en-US" dirty="0"/>
                  <a:t>參數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身高：浮點</a:t>
                </a:r>
                <a:r>
                  <a:rPr lang="zh-TW" altLang="en-US" dirty="0" smtClean="0"/>
                  <a:t>數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體重：浮點數</a:t>
                </a:r>
                <a:endParaRPr lang="en-US" altLang="zh-TW" dirty="0" smtClean="0"/>
              </a:p>
              <a:p>
                <a:r>
                  <a:rPr lang="zh-TW" altLang="en-US" dirty="0" smtClean="0"/>
                  <a:t>傳回值：浮點數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326" y="2105725"/>
                <a:ext cx="8596668" cy="3880773"/>
              </a:xfrm>
              <a:blipFill>
                <a:blip r:embed="rId2"/>
                <a:stretch>
                  <a:fillRect l="-2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群組 4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輸入身高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(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公尺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1.75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請輸入體重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(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公斤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66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您的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BMI=21.6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======================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請輸入身高</a:t>
              </a:r>
              <a:r>
                <a:rPr lang="en-US" altLang="zh-TW" dirty="0">
                  <a:solidFill>
                    <a:schemeClr val="tx1"/>
                  </a:solidFill>
                </a:rPr>
                <a:t>(</a:t>
              </a:r>
              <a:r>
                <a:rPr lang="zh-TW" altLang="en-US" dirty="0">
                  <a:solidFill>
                    <a:schemeClr val="tx1"/>
                  </a:solidFill>
                </a:rPr>
                <a:t>公尺</a:t>
              </a:r>
              <a:r>
                <a:rPr lang="en-US" altLang="zh-TW" dirty="0">
                  <a:solidFill>
                    <a:schemeClr val="tx1"/>
                  </a:solidFill>
                </a:rPr>
                <a:t>)=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Example07_06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89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函式是甚麼？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函式與數學的函數概念很類似，</a:t>
            </a:r>
            <a:endParaRPr lang="en-US" altLang="zh-TW" dirty="0" smtClean="0"/>
          </a:p>
          <a:p>
            <a:pPr lvl="1"/>
            <a:r>
              <a:rPr lang="zh-TW" altLang="zh-TW" dirty="0"/>
              <a:t>在數學函數中，我們輸入函數的</a:t>
            </a:r>
            <a:r>
              <a:rPr lang="zh-TW" altLang="zh-TW" b="1" dirty="0"/>
              <a:t>參數</a:t>
            </a:r>
            <a:r>
              <a:rPr lang="zh-TW" altLang="zh-TW" dirty="0"/>
              <a:t>並經過函數處理後，將可以得到函數的</a:t>
            </a:r>
            <a:r>
              <a:rPr lang="zh-TW" altLang="zh-TW" b="1" dirty="0"/>
              <a:t>輸出結果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例如：</a:t>
            </a:r>
            <a:r>
              <a:rPr lang="en-US" altLang="zh-TW" dirty="0" smtClean="0"/>
              <a:t>f(x)=x+5 </a:t>
            </a:r>
            <a:r>
              <a:rPr lang="en-US" altLang="zh-TW" dirty="0" smtClean="0">
                <a:sym typeface="Wingdings" panose="05000000000000000000" pitchFamily="2" charset="2"/>
              </a:rPr>
              <a:t> f(5)=5+5=10  </a:t>
            </a:r>
            <a:r>
              <a:rPr lang="zh-TW" altLang="en-US" dirty="0" smtClean="0">
                <a:sym typeface="Wingdings" panose="05000000000000000000" pitchFamily="2" charset="2"/>
              </a:rPr>
              <a:t>所以</a:t>
            </a:r>
            <a:r>
              <a:rPr lang="en-US" altLang="zh-TW" dirty="0" smtClean="0">
                <a:sym typeface="Wingdings" panose="05000000000000000000" pitchFamily="2" charset="2"/>
              </a:rPr>
              <a:t>f(5)</a:t>
            </a:r>
            <a:r>
              <a:rPr lang="zh-TW" altLang="en-US" dirty="0" smtClean="0">
                <a:sym typeface="Wingdings" panose="05000000000000000000" pitchFamily="2" charset="2"/>
              </a:rPr>
              <a:t>為</a:t>
            </a:r>
            <a:r>
              <a:rPr lang="en-US" altLang="zh-TW" dirty="0" smtClean="0">
                <a:sym typeface="Wingdings" panose="05000000000000000000" pitchFamily="2" charset="2"/>
              </a:rPr>
              <a:t>10</a:t>
            </a:r>
            <a:endParaRPr lang="en-US" altLang="zh-TW" dirty="0"/>
          </a:p>
          <a:p>
            <a:pPr lvl="1"/>
            <a:r>
              <a:rPr lang="zh-TW" altLang="en-US" dirty="0" smtClean="0"/>
              <a:t>在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的</a:t>
            </a:r>
            <a:r>
              <a:rPr lang="zh-TW" altLang="en-US" dirty="0"/>
              <a:t>函式中</a:t>
            </a:r>
            <a:r>
              <a:rPr lang="zh-TW" altLang="en-US" dirty="0" smtClean="0"/>
              <a:t>，我們可以傳遞</a:t>
            </a:r>
            <a:r>
              <a:rPr lang="zh-TW" altLang="en-US" b="1" dirty="0"/>
              <a:t>引數</a:t>
            </a:r>
            <a:r>
              <a:rPr lang="en-US" altLang="zh-TW" b="1" dirty="0"/>
              <a:t>(Argument)</a:t>
            </a:r>
            <a:r>
              <a:rPr lang="zh-TW" altLang="en-US" dirty="0"/>
              <a:t>給函式處理，經過函式的處理之後，可以獲得一個</a:t>
            </a:r>
            <a:r>
              <a:rPr lang="zh-TW" altLang="en-US" b="1" dirty="0"/>
              <a:t>輸出結果（即函式回傳值</a:t>
            </a:r>
            <a:r>
              <a:rPr lang="zh-TW" altLang="en-US" b="1" dirty="0" smtClean="0"/>
              <a:t>）</a:t>
            </a:r>
            <a:endParaRPr lang="en-US" altLang="zh-TW" b="1" dirty="0" smtClean="0"/>
          </a:p>
          <a:p>
            <a:pPr lvl="1"/>
            <a:r>
              <a:rPr lang="zh-TW" altLang="en-US" dirty="0"/>
              <a:t>程式語言的函</a:t>
            </a:r>
            <a:r>
              <a:rPr lang="zh-TW" altLang="en-US" dirty="0" smtClean="0"/>
              <a:t>式其實是</a:t>
            </a:r>
            <a:r>
              <a:rPr lang="en-US" altLang="zh-TW" dirty="0" smtClean="0">
                <a:solidFill>
                  <a:srgbClr val="FF0000"/>
                </a:solidFill>
              </a:rPr>
              <a:t>【</a:t>
            </a:r>
            <a:r>
              <a:rPr lang="zh-TW" altLang="en-US" b="1" dirty="0">
                <a:solidFill>
                  <a:srgbClr val="FF0000"/>
                </a:solidFill>
              </a:rPr>
              <a:t>一群敘述的集合</a:t>
            </a:r>
            <a:r>
              <a:rPr lang="en-US" altLang="zh-TW" dirty="0" smtClean="0">
                <a:solidFill>
                  <a:srgbClr val="FF0000"/>
                </a:solidFill>
              </a:rPr>
              <a:t>】</a:t>
            </a:r>
            <a:r>
              <a:rPr lang="zh-TW" altLang="en-US" dirty="0" smtClean="0"/>
              <a:t>，執行後</a:t>
            </a:r>
            <a:r>
              <a:rPr lang="zh-TW" altLang="en-US" b="1" dirty="0" smtClean="0"/>
              <a:t>不一定有回傳值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函式的規劃設計，有很大部分是</a:t>
            </a:r>
            <a:r>
              <a:rPr lang="zh-TW" altLang="en-US" b="1" u="sng" dirty="0" smtClean="0"/>
              <a:t>把一個大問題拆解成明確的小步驟</a:t>
            </a:r>
            <a:r>
              <a:rPr lang="zh-TW" altLang="en-US" dirty="0" smtClean="0"/>
              <a:t>，且這些小步驟還有可能以後可以再重複利用。這些小步驟就適合發展為函式</a:t>
            </a:r>
            <a:r>
              <a:rPr lang="en-US" altLang="zh-TW" dirty="0" smtClean="0"/>
              <a:t>`.</a:t>
            </a:r>
            <a:endParaRPr lang="zh-TW" altLang="en-US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8371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三參考程式碼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21326"/>
            <a:ext cx="6903339" cy="497758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99232" y="5449824"/>
            <a:ext cx="3959352" cy="329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85894" y="1621326"/>
            <a:ext cx="7104210" cy="9731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782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計算</a:t>
            </a:r>
            <a:r>
              <a:rPr lang="zh-TW" altLang="en-US" dirty="0" smtClean="0"/>
              <a:t>次</a:t>
            </a:r>
            <a:r>
              <a:rPr lang="zh-TW" altLang="en-US" dirty="0"/>
              <a:t>方</a:t>
            </a:r>
            <a:r>
              <a:rPr lang="zh-TW" altLang="en-US" dirty="0" smtClean="0"/>
              <a:t>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寫一個函式，計算</a:t>
            </a:r>
            <a:r>
              <a:rPr lang="en-US" altLang="zh-TW" dirty="0" err="1" smtClean="0"/>
              <a:t>X</a:t>
            </a:r>
            <a:r>
              <a:rPr lang="en-US" altLang="zh-TW" baseline="30000" dirty="0" err="1" smtClean="0"/>
              <a:t>n</a:t>
            </a:r>
            <a:r>
              <a:rPr lang="zh-TW" altLang="en-US" dirty="0" smtClean="0"/>
              <a:t>值，其中</a:t>
            </a:r>
            <a:r>
              <a:rPr lang="en-US" altLang="zh-TW" dirty="0" smtClean="0"/>
              <a:t>X</a:t>
            </a:r>
            <a:r>
              <a:rPr lang="zh-TW" altLang="en-US" dirty="0" smtClean="0"/>
              <a:t>為浮點數，</a:t>
            </a:r>
            <a:r>
              <a:rPr lang="en-US" altLang="zh-TW" dirty="0" smtClean="0"/>
              <a:t>n</a:t>
            </a:r>
            <a:r>
              <a:rPr lang="zh-TW" altLang="en-US" dirty="0" smtClean="0"/>
              <a:t>為整數。並簡單驗證。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 smtClean="0"/>
              <a:t>函式名稱：</a:t>
            </a:r>
            <a:r>
              <a:rPr lang="en-US" altLang="zh-TW" dirty="0" smtClean="0"/>
              <a:t>pow</a:t>
            </a:r>
          </a:p>
          <a:p>
            <a:pPr lvl="1"/>
            <a:r>
              <a:rPr lang="zh-TW" altLang="en-US" dirty="0" smtClean="0"/>
              <a:t>引數：</a:t>
            </a:r>
            <a:r>
              <a:rPr lang="en-US" altLang="zh-TW" dirty="0"/>
              <a:t> X</a:t>
            </a:r>
            <a:r>
              <a:rPr lang="zh-TW" altLang="en-US" dirty="0"/>
              <a:t>為浮點數，</a:t>
            </a:r>
            <a:r>
              <a:rPr lang="en-US" altLang="zh-TW" dirty="0"/>
              <a:t>n</a:t>
            </a:r>
            <a:r>
              <a:rPr lang="zh-TW" altLang="en-US" dirty="0"/>
              <a:t>為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pPr lvl="1"/>
            <a:r>
              <a:rPr lang="zh-TW" altLang="en-US" dirty="0"/>
              <a:t>傳回值：浮點</a:t>
            </a:r>
            <a:r>
              <a:rPr lang="zh-TW" altLang="en-US" dirty="0" smtClean="0"/>
              <a:t>數</a:t>
            </a:r>
            <a:endParaRPr lang="en-US" altLang="zh-TW" dirty="0" smtClean="0"/>
          </a:p>
          <a:p>
            <a:pPr lvl="1"/>
            <a:r>
              <a:rPr lang="zh-TW" altLang="en-US" dirty="0"/>
              <a:t>次方計算</a:t>
            </a:r>
            <a:r>
              <a:rPr lang="zh-TW" altLang="en-US" dirty="0" smtClean="0"/>
              <a:t>法：用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迴圈？</a:t>
            </a:r>
            <a:endParaRPr lang="en-US" altLang="zh-TW" dirty="0" smtClean="0"/>
          </a:p>
          <a:p>
            <a:pPr lvl="1"/>
            <a:r>
              <a:rPr lang="zh-TW" altLang="en-US" dirty="0"/>
              <a:t>主程式驗證的輸入輸出？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==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計算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X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次方 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==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X=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>
                  <a:solidFill>
                    <a:srgbClr val="0070C0"/>
                  </a:solidFill>
                </a:rPr>
                <a:t>3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2.000000^3=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==</a:t>
              </a:r>
              <a:r>
                <a:rPr lang="zh-TW" altLang="en-US" dirty="0">
                  <a:solidFill>
                    <a:schemeClr val="tx1"/>
                  </a:solidFill>
                </a:rPr>
                <a:t> 計算</a:t>
              </a:r>
              <a:r>
                <a:rPr lang="en-US" altLang="zh-TW" dirty="0">
                  <a:solidFill>
                    <a:schemeClr val="tx1"/>
                  </a:solidFill>
                </a:rPr>
                <a:t>X</a:t>
              </a:r>
              <a:r>
                <a:rPr lang="zh-TW" altLang="en-US" dirty="0">
                  <a:solidFill>
                    <a:schemeClr val="tx1"/>
                  </a:solidFill>
                </a:rPr>
                <a:t>的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zh-TW" altLang="en-US" dirty="0">
                  <a:solidFill>
                    <a:schemeClr val="tx1"/>
                  </a:solidFill>
                </a:rPr>
                <a:t>次方 </a:t>
              </a:r>
              <a:r>
                <a:rPr lang="en-US" altLang="zh-TW" dirty="0">
                  <a:solidFill>
                    <a:schemeClr val="tx1"/>
                  </a:solidFill>
                </a:rPr>
                <a:t>==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>
                  <a:solidFill>
                    <a:schemeClr val="tx1"/>
                  </a:solidFill>
                </a:rPr>
                <a:t>X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Example07_07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996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四參考程式碼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只看函式部分如下：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110" y="2746057"/>
            <a:ext cx="65341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538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</a:t>
            </a:r>
            <a:r>
              <a:rPr lang="en-US" altLang="zh-TW" dirty="0" smtClean="0"/>
              <a:t>return</a:t>
            </a:r>
            <a:r>
              <a:rPr lang="zh-TW" altLang="en-US" dirty="0" smtClean="0"/>
              <a:t>的用法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return</a:t>
            </a:r>
            <a:r>
              <a:rPr lang="zh-TW" altLang="en-US" dirty="0" smtClean="0"/>
              <a:t>的語法有兩種：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使用時機：</a:t>
            </a:r>
            <a:endParaRPr lang="en-US" altLang="zh-TW" dirty="0" smtClean="0"/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任何</a:t>
            </a:r>
            <a:r>
              <a:rPr lang="zh-TW" altLang="en-US" dirty="0"/>
              <a:t>函式想要結束時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/>
              <a:t>也就是說，不一定是在函式最</a:t>
            </a:r>
            <a:r>
              <a:rPr lang="zh-TW" altLang="en-US" dirty="0" smtClean="0"/>
              <a:t>後面。</a:t>
            </a:r>
            <a:endParaRPr lang="en-US" altLang="zh-TW" dirty="0" smtClean="0"/>
          </a:p>
          <a:p>
            <a:pPr lvl="1"/>
            <a:r>
              <a:rPr lang="zh-TW" altLang="en-US" dirty="0"/>
              <a:t>也</a:t>
            </a:r>
            <a:r>
              <a:rPr lang="zh-TW" altLang="en-US" b="1" dirty="0">
                <a:solidFill>
                  <a:srgbClr val="FF0000"/>
                </a:solidFill>
              </a:rPr>
              <a:t>不限定</a:t>
            </a:r>
            <a:r>
              <a:rPr lang="zh-TW" altLang="en-US" dirty="0"/>
              <a:t>一個函式只有</a:t>
            </a:r>
            <a:r>
              <a:rPr lang="zh-TW" altLang="en-US" dirty="0" smtClean="0"/>
              <a:t>一個</a:t>
            </a:r>
            <a:r>
              <a:rPr lang="en-US" altLang="zh-TW" dirty="0" smtClean="0"/>
              <a:t>return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zh-TW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可以有多個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return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 smtClean="0"/>
              <a:t>注意！</a:t>
            </a:r>
            <a:r>
              <a:rPr lang="zh-TW" altLang="en-US" dirty="0" smtClean="0">
                <a:solidFill>
                  <a:schemeClr val="accent4"/>
                </a:solidFill>
              </a:rPr>
              <a:t>放在</a:t>
            </a:r>
            <a:r>
              <a:rPr lang="en-US" altLang="zh-TW" dirty="0" smtClean="0">
                <a:solidFill>
                  <a:schemeClr val="accent4"/>
                </a:solidFill>
              </a:rPr>
              <a:t>return</a:t>
            </a:r>
            <a:r>
              <a:rPr lang="zh-TW" altLang="en-US" dirty="0" smtClean="0">
                <a:solidFill>
                  <a:schemeClr val="accent4"/>
                </a:solidFill>
              </a:rPr>
              <a:t>之後</a:t>
            </a:r>
            <a:r>
              <a:rPr lang="en-US" altLang="zh-TW" dirty="0" smtClean="0">
                <a:solidFill>
                  <a:schemeClr val="accent4"/>
                </a:solidFill>
              </a:rPr>
              <a:t>(</a:t>
            </a:r>
            <a:r>
              <a:rPr lang="zh-TW" altLang="en-US" dirty="0">
                <a:solidFill>
                  <a:schemeClr val="accent4"/>
                </a:solidFill>
              </a:rPr>
              <a:t>指</a:t>
            </a:r>
            <a:r>
              <a:rPr lang="zh-TW" altLang="en-US" dirty="0" smtClean="0">
                <a:solidFill>
                  <a:schemeClr val="accent4"/>
                </a:solidFill>
              </a:rPr>
              <a:t>下一行</a:t>
            </a:r>
            <a:r>
              <a:rPr lang="en-US" altLang="zh-TW" dirty="0" smtClean="0">
                <a:solidFill>
                  <a:schemeClr val="accent4"/>
                </a:solidFill>
              </a:rPr>
              <a:t>)</a:t>
            </a:r>
            <a:r>
              <a:rPr lang="zh-TW" altLang="en-US" dirty="0" smtClean="0">
                <a:solidFill>
                  <a:schemeClr val="accent4"/>
                </a:solidFill>
              </a:rPr>
              <a:t>的指令不會被執行到</a:t>
            </a:r>
            <a:r>
              <a:rPr lang="zh-TW" altLang="en-US" dirty="0" smtClean="0"/>
              <a:t>，編譯器通常會給警告。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664208" y="2596896"/>
            <a:ext cx="1681871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4"/>
                </a:solidFill>
              </a:rPr>
              <a:t>r</a:t>
            </a:r>
            <a:r>
              <a:rPr lang="en-US" altLang="zh-TW" dirty="0" smtClean="0">
                <a:solidFill>
                  <a:schemeClr val="accent4"/>
                </a:solidFill>
              </a:rPr>
              <a:t>eturn</a:t>
            </a:r>
            <a:r>
              <a:rPr lang="en-US" altLang="zh-TW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altLang="zh-TW" dirty="0">
                <a:solidFill>
                  <a:schemeClr val="accent4"/>
                </a:solidFill>
              </a:rPr>
              <a:t>r</a:t>
            </a:r>
            <a:r>
              <a:rPr lang="en-US" altLang="zh-TW" dirty="0" smtClean="0">
                <a:solidFill>
                  <a:schemeClr val="accent4"/>
                </a:solidFill>
              </a:rPr>
              <a:t>eturn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傳回值</a:t>
            </a:r>
            <a:r>
              <a:rPr lang="en-US" altLang="zh-TW" dirty="0" smtClean="0">
                <a:solidFill>
                  <a:schemeClr val="bg1"/>
                </a:solidFill>
              </a:rPr>
              <a:t>;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6699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max</a:t>
            </a:r>
            <a:r>
              <a:rPr lang="zh-TW" altLang="en-US" dirty="0" smtClean="0"/>
              <a:t>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寫一個函式，給兩個浮點數</a:t>
            </a:r>
            <a:r>
              <a:rPr lang="en-US" altLang="zh-TW" dirty="0" smtClean="0"/>
              <a:t>(double)</a:t>
            </a:r>
            <a:r>
              <a:rPr lang="zh-TW" altLang="en-US" dirty="0" smtClean="0"/>
              <a:t>，回傳較大者。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函式名稱</a:t>
            </a:r>
            <a:r>
              <a:rPr lang="zh-TW" altLang="en-US" dirty="0" smtClean="0"/>
              <a:t>：</a:t>
            </a:r>
            <a:r>
              <a:rPr lang="en-US" altLang="zh-TW" dirty="0" smtClean="0"/>
              <a:t>max</a:t>
            </a:r>
          </a:p>
          <a:p>
            <a:pPr lvl="1"/>
            <a:r>
              <a:rPr lang="zh-TW" altLang="en-US" dirty="0" smtClean="0"/>
              <a:t>引數</a:t>
            </a:r>
            <a:r>
              <a:rPr lang="zh-TW" altLang="en-US" dirty="0"/>
              <a:t>：</a:t>
            </a:r>
            <a:r>
              <a:rPr lang="en-US" altLang="zh-TW" dirty="0"/>
              <a:t> </a:t>
            </a:r>
            <a:r>
              <a:rPr lang="en-US" altLang="zh-TW" dirty="0" smtClean="0"/>
              <a:t>a</a:t>
            </a:r>
            <a:r>
              <a:rPr lang="zh-TW" altLang="en-US" dirty="0" smtClean="0"/>
              <a:t>為</a:t>
            </a:r>
            <a:r>
              <a:rPr lang="zh-TW" altLang="en-US" dirty="0"/>
              <a:t>浮點</a:t>
            </a:r>
            <a:r>
              <a:rPr lang="zh-TW" altLang="en-US" dirty="0" smtClean="0"/>
              <a:t>數</a:t>
            </a:r>
            <a:r>
              <a:rPr lang="en-US" altLang="zh-TW" dirty="0"/>
              <a:t>(double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</a:t>
            </a:r>
            <a:r>
              <a:rPr lang="en-US" altLang="zh-TW" dirty="0" smtClean="0"/>
              <a:t>b</a:t>
            </a:r>
            <a:r>
              <a:rPr lang="zh-TW" altLang="en-US" dirty="0" smtClean="0"/>
              <a:t>為整數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zh-TW" altLang="en-US" dirty="0"/>
              <a:t>傳回值：浮點</a:t>
            </a:r>
            <a:r>
              <a:rPr lang="zh-TW" altLang="en-US" dirty="0" smtClean="0"/>
              <a:t>數</a:t>
            </a:r>
            <a:r>
              <a:rPr lang="en-US" altLang="zh-TW" dirty="0" smtClean="0"/>
              <a:t>(double)</a:t>
            </a:r>
            <a:endParaRPr lang="en-US" altLang="zh-TW" dirty="0"/>
          </a:p>
          <a:p>
            <a:pPr lvl="1"/>
            <a:r>
              <a:rPr lang="zh-TW" altLang="en-US" dirty="0" smtClean="0"/>
              <a:t>運算方法：用</a:t>
            </a:r>
            <a:r>
              <a:rPr lang="en-US" altLang="zh-TW" dirty="0" smtClean="0"/>
              <a:t>if…else</a:t>
            </a:r>
            <a:r>
              <a:rPr lang="zh-TW" altLang="en-US" dirty="0" smtClean="0"/>
              <a:t>即可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4133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四參考程式碼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函式寫作如右：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關鍵注意，函式中有</a:t>
            </a:r>
            <a:r>
              <a:rPr lang="zh-TW" altLang="en-US" b="1" dirty="0" smtClean="0">
                <a:solidFill>
                  <a:schemeClr val="accent4"/>
                </a:solidFill>
              </a:rPr>
              <a:t>兩個</a:t>
            </a:r>
            <a:r>
              <a:rPr lang="en-US" altLang="zh-TW" b="1" dirty="0" smtClean="0">
                <a:solidFill>
                  <a:schemeClr val="accent4"/>
                </a:solidFill>
              </a:rPr>
              <a:t>return</a:t>
            </a:r>
            <a:r>
              <a:rPr lang="zh-TW" altLang="en-US" dirty="0" smtClean="0"/>
              <a:t>，分別傳回</a:t>
            </a:r>
            <a:r>
              <a:rPr lang="en-US" altLang="zh-TW" dirty="0" smtClean="0"/>
              <a:t>a</a:t>
            </a:r>
            <a:r>
              <a:rPr lang="zh-TW" altLang="en-US" dirty="0" smtClean="0"/>
              <a:t>或</a:t>
            </a:r>
            <a:r>
              <a:rPr lang="en-US" altLang="zh-TW" dirty="0" smtClean="0"/>
              <a:t>b</a:t>
            </a:r>
            <a:r>
              <a:rPr lang="zh-TW" altLang="en-US" dirty="0" smtClean="0"/>
              <a:t>，依照</a:t>
            </a:r>
            <a:r>
              <a:rPr lang="en-US" altLang="zh-TW" dirty="0" smtClean="0"/>
              <a:t>if</a:t>
            </a:r>
            <a:r>
              <a:rPr lang="zh-TW" altLang="en-US" dirty="0" smtClean="0"/>
              <a:t>判斷結果而定。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326" y="2160589"/>
            <a:ext cx="69437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227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來談談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Call by Value, Call by Reference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Pass by Value, Pass by Value of Reference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7988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引數</a:t>
            </a:r>
            <a:r>
              <a:rPr lang="en-US" altLang="zh-TW" dirty="0" smtClean="0"/>
              <a:t>(Argument)</a:t>
            </a:r>
            <a:r>
              <a:rPr lang="zh-TW" altLang="en-US" dirty="0" smtClean="0"/>
              <a:t> </a:t>
            </a:r>
            <a:r>
              <a:rPr lang="en-US" altLang="zh-TW" dirty="0" smtClean="0"/>
              <a:t>vs.</a:t>
            </a:r>
            <a:r>
              <a:rPr lang="zh-TW" altLang="en-US" dirty="0" smtClean="0"/>
              <a:t>參數</a:t>
            </a:r>
            <a:r>
              <a:rPr lang="en-US" altLang="zh-TW" dirty="0" smtClean="0"/>
              <a:t>(Parameter)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754202" cy="3880773"/>
          </a:xfrm>
        </p:spPr>
        <p:txBody>
          <a:bodyPr/>
          <a:lstStyle/>
          <a:p>
            <a:r>
              <a:rPr lang="zh-TW" altLang="en-US" dirty="0" smtClean="0"/>
              <a:t>其實兩者在口語中常常混用，意義相近。</a:t>
            </a:r>
            <a:endParaRPr lang="en-US" altLang="zh-TW" dirty="0" smtClean="0"/>
          </a:p>
          <a:p>
            <a:r>
              <a:rPr lang="zh-TW" altLang="en-US" dirty="0"/>
              <a:t>在</a:t>
            </a:r>
            <a:r>
              <a:rPr lang="zh-TW" altLang="en-US" dirty="0" smtClean="0"/>
              <a:t>這邊，</a:t>
            </a:r>
            <a:r>
              <a:rPr lang="zh-TW" altLang="en-US" dirty="0"/>
              <a:t>我們特意分別開，是為了更清楚瞭解函式呼叫時的</a:t>
            </a:r>
            <a:r>
              <a:rPr lang="zh-TW" altLang="en-US" dirty="0" smtClean="0"/>
              <a:t>機制與角色。</a:t>
            </a:r>
            <a:endParaRPr lang="en-US" altLang="zh-TW" dirty="0" smtClean="0"/>
          </a:p>
          <a:p>
            <a:r>
              <a:rPr lang="zh-TW" altLang="en-US" dirty="0" smtClean="0"/>
              <a:t>如右程式碼，大寫</a:t>
            </a:r>
            <a:r>
              <a:rPr lang="en-US" altLang="zh-TW" dirty="0" smtClean="0"/>
              <a:t>A</a:t>
            </a:r>
            <a:r>
              <a:rPr lang="zh-TW" altLang="en-US" dirty="0" smtClean="0"/>
              <a:t>在呼叫</a:t>
            </a:r>
            <a:r>
              <a:rPr lang="en-US" altLang="zh-TW" dirty="0" smtClean="0"/>
              <a:t>func1(A);</a:t>
            </a:r>
            <a:r>
              <a:rPr lang="zh-TW" altLang="en-US" dirty="0" smtClean="0"/>
              <a:t>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solidFill>
                  <a:srgbClr val="FF0000"/>
                </a:solidFill>
              </a:rPr>
              <a:t>A</a:t>
            </a:r>
            <a:r>
              <a:rPr lang="zh-TW" altLang="en-US" dirty="0" smtClean="0">
                <a:solidFill>
                  <a:srgbClr val="FF0000"/>
                </a:solidFill>
              </a:rPr>
              <a:t>稱為引數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func1(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a)</a:t>
            </a:r>
            <a:r>
              <a:rPr lang="zh-TW" altLang="en-US" dirty="0" smtClean="0"/>
              <a:t>括弧中小寫的</a:t>
            </a:r>
            <a:r>
              <a:rPr lang="en-US" altLang="zh-TW" dirty="0" smtClean="0">
                <a:solidFill>
                  <a:srgbClr val="FF0000"/>
                </a:solidFill>
              </a:rPr>
              <a:t>a</a:t>
            </a:r>
            <a:r>
              <a:rPr lang="zh-TW" altLang="en-US" dirty="0" smtClean="0">
                <a:solidFill>
                  <a:srgbClr val="FF0000"/>
                </a:solidFill>
              </a:rPr>
              <a:t>稱為參數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參數是只</a:t>
            </a:r>
            <a:r>
              <a:rPr lang="zh-TW" altLang="en-US" dirty="0"/>
              <a:t>活</a:t>
            </a:r>
            <a:r>
              <a:rPr lang="zh-TW" altLang="en-US" dirty="0" smtClean="0"/>
              <a:t>在</a:t>
            </a:r>
            <a:r>
              <a:rPr lang="en-US" altLang="zh-TW" dirty="0" smtClean="0"/>
              <a:t>func1</a:t>
            </a:r>
            <a:r>
              <a:rPr lang="zh-TW" altLang="en-US" dirty="0" smtClean="0"/>
              <a:t>範圍內的區域變數。</a:t>
            </a:r>
            <a:endParaRPr lang="en-US" altLang="zh-TW" dirty="0" smtClean="0"/>
          </a:p>
          <a:p>
            <a:r>
              <a:rPr lang="zh-TW" altLang="en-US" dirty="0" smtClean="0"/>
              <a:t>引數是要傳遞給函式的原始內容。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028" y="2705562"/>
            <a:ext cx="6191250" cy="279082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979803" y="54415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引數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570720" y="21150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參數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向下箭號 8"/>
          <p:cNvSpPr/>
          <p:nvPr/>
        </p:nvSpPr>
        <p:spPr>
          <a:xfrm>
            <a:off x="9820733" y="2488921"/>
            <a:ext cx="283464" cy="29260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上箭號 10"/>
          <p:cNvSpPr/>
          <p:nvPr/>
        </p:nvSpPr>
        <p:spPr>
          <a:xfrm>
            <a:off x="7132320" y="5129784"/>
            <a:ext cx="297218" cy="311739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08712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各種引數傳遞方式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其實基本分兩大類：</a:t>
            </a:r>
            <a:r>
              <a:rPr lang="en-US" altLang="zh-TW" dirty="0" smtClean="0"/>
              <a:t>Call by Value, Call by Reference(address)</a:t>
            </a:r>
          </a:p>
          <a:p>
            <a:r>
              <a:rPr lang="en-US" altLang="zh-TW" dirty="0" smtClean="0"/>
              <a:t>Call by Value(</a:t>
            </a:r>
            <a:r>
              <a:rPr lang="zh-TW" altLang="en-US" dirty="0" smtClean="0"/>
              <a:t>傳值呼叫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就是</a:t>
            </a:r>
            <a:r>
              <a:rPr lang="zh-TW" altLang="en-US" b="1" dirty="0" smtClean="0">
                <a:solidFill>
                  <a:srgbClr val="FF0000"/>
                </a:solidFill>
              </a:rPr>
              <a:t>引數</a:t>
            </a:r>
            <a:r>
              <a:rPr lang="zh-TW" altLang="en-US" dirty="0" smtClean="0"/>
              <a:t>傳遞進函式時，會複製一份相同值的</a:t>
            </a:r>
            <a:r>
              <a:rPr lang="zh-TW" altLang="en-US" b="1" dirty="0" smtClean="0">
                <a:solidFill>
                  <a:srgbClr val="FF0000"/>
                </a:solidFill>
              </a:rPr>
              <a:t>參數</a:t>
            </a:r>
            <a:r>
              <a:rPr lang="zh-TW" altLang="en-US" dirty="0" smtClean="0"/>
              <a:t>給函式使用，所以</a:t>
            </a:r>
            <a:r>
              <a:rPr lang="zh-TW" altLang="en-US" b="1" u="sng" dirty="0" smtClean="0"/>
              <a:t>函式內無論怎麼改變參數的值，也不會影響到呼叫者傳入的引數值。</a:t>
            </a:r>
            <a:endParaRPr lang="en-US" altLang="zh-TW" b="1" u="sng" dirty="0" smtClean="0"/>
          </a:p>
          <a:p>
            <a:r>
              <a:rPr lang="en-US" altLang="zh-TW" dirty="0" smtClean="0"/>
              <a:t>Call by Reference(</a:t>
            </a:r>
            <a:r>
              <a:rPr lang="zh-TW" altLang="en-US" dirty="0" smtClean="0"/>
              <a:t>傳參考呼叫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就是</a:t>
            </a:r>
            <a:r>
              <a:rPr lang="zh-TW" altLang="en-US" dirty="0" smtClean="0"/>
              <a:t>把</a:t>
            </a:r>
            <a:r>
              <a:rPr lang="zh-TW" altLang="en-US" b="1" dirty="0" smtClean="0">
                <a:solidFill>
                  <a:srgbClr val="FF0000"/>
                </a:solidFill>
              </a:rPr>
              <a:t>引數</a:t>
            </a:r>
            <a:r>
              <a:rPr lang="zh-TW" altLang="en-US" dirty="0" smtClean="0"/>
              <a:t>在</a:t>
            </a:r>
            <a:r>
              <a:rPr lang="zh-TW" altLang="en-US" b="1" dirty="0">
                <a:solidFill>
                  <a:srgbClr val="FF0000"/>
                </a:solidFill>
              </a:rPr>
              <a:t>記憶體的位置或是參考</a:t>
            </a:r>
            <a:r>
              <a:rPr lang="zh-TW" altLang="en-US" dirty="0"/>
              <a:t>傳遞給函數內</a:t>
            </a:r>
            <a:r>
              <a:rPr lang="zh-TW" altLang="en-US" dirty="0" smtClean="0"/>
              <a:t>的參數，這樣參數也就等同直指引數，可以直接改變引數內容，所以</a:t>
            </a:r>
            <a:r>
              <a:rPr lang="zh-TW" altLang="en-US" b="1" u="sng" dirty="0" smtClean="0"/>
              <a:t>函數內對參數做改變等同改變引數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b="1" dirty="0">
                <a:solidFill>
                  <a:srgbClr val="FF0000"/>
                </a:solidFill>
              </a:rPr>
              <a:t>Java</a:t>
            </a:r>
            <a:r>
              <a:rPr lang="zh-TW" altLang="en-US" b="1" dirty="0" smtClean="0">
                <a:solidFill>
                  <a:srgbClr val="FF0000"/>
                </a:solidFill>
              </a:rPr>
              <a:t>基本上函式都</a:t>
            </a:r>
            <a:r>
              <a:rPr lang="zh-TW" altLang="en-US" b="1" dirty="0">
                <a:solidFill>
                  <a:srgbClr val="FF0000"/>
                </a:solidFill>
              </a:rPr>
              <a:t>是</a:t>
            </a:r>
            <a:r>
              <a:rPr lang="en-US" altLang="zh-TW" b="1" dirty="0">
                <a:solidFill>
                  <a:srgbClr val="FF0000"/>
                </a:solidFill>
              </a:rPr>
              <a:t>Call by Value</a:t>
            </a:r>
            <a:r>
              <a:rPr lang="zh-TW" altLang="en-US" dirty="0" smtClean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50064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Call by Value</a:t>
            </a:r>
            <a:r>
              <a:rPr lang="zh-TW" altLang="en-US" dirty="0" smtClean="0"/>
              <a:t>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73" y="2105053"/>
            <a:ext cx="7026453" cy="432497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787" y="2160589"/>
            <a:ext cx="4084511" cy="156489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8481698" y="3955670"/>
            <a:ext cx="2861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呼叫前後引數</a:t>
            </a:r>
            <a:r>
              <a:rPr lang="en-US" altLang="zh-TW" b="1" dirty="0" smtClean="0">
                <a:solidFill>
                  <a:srgbClr val="FF0000"/>
                </a:solidFill>
              </a:rPr>
              <a:t>A,B</a:t>
            </a:r>
            <a:r>
              <a:rPr lang="zh-TW" altLang="en-US" b="1" dirty="0" smtClean="0">
                <a:solidFill>
                  <a:srgbClr val="FF0000"/>
                </a:solidFill>
              </a:rPr>
              <a:t>沒改變！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" name="向上箭號 6"/>
          <p:cNvSpPr/>
          <p:nvPr/>
        </p:nvSpPr>
        <p:spPr>
          <a:xfrm>
            <a:off x="9625163" y="3552488"/>
            <a:ext cx="241757" cy="301689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rot="19130205">
            <a:off x="9649130" y="2070112"/>
            <a:ext cx="257938" cy="9537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7838570" y="1555845"/>
            <a:ext cx="28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函式內參數</a:t>
            </a:r>
            <a:r>
              <a:rPr lang="en-US" altLang="zh-TW" b="1" dirty="0" err="1" smtClean="0">
                <a:solidFill>
                  <a:srgbClr val="FF0000"/>
                </a:solidFill>
              </a:rPr>
              <a:t>a,b</a:t>
            </a:r>
            <a:r>
              <a:rPr lang="zh-TW" altLang="en-US" b="1" dirty="0" smtClean="0">
                <a:solidFill>
                  <a:srgbClr val="FF0000"/>
                </a:solidFill>
              </a:rPr>
              <a:t>已經對調！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632351" y="6060692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Example07_08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521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萬變不離其宗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名字不同，道理一樣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函式在物件導向中，由於隸屬於某一</a:t>
            </a:r>
            <a:r>
              <a:rPr lang="zh-TW" altLang="en-US" b="1" dirty="0"/>
              <a:t>類別</a:t>
            </a:r>
            <a:r>
              <a:rPr lang="zh-TW" altLang="en-US" dirty="0" smtClean="0"/>
              <a:t>，可稱為</a:t>
            </a:r>
            <a:r>
              <a:rPr lang="zh-TW" altLang="en-US" b="1" dirty="0"/>
              <a:t>成員函式</a:t>
            </a:r>
            <a:r>
              <a:rPr lang="en-US" altLang="zh-TW" dirty="0"/>
              <a:t>(member function)</a:t>
            </a:r>
            <a:r>
              <a:rPr lang="zh-TW" altLang="en-US" dirty="0"/>
              <a:t>，又稱為</a:t>
            </a:r>
            <a:r>
              <a:rPr lang="zh-TW" altLang="en-US" b="1" dirty="0"/>
              <a:t>方法</a:t>
            </a:r>
            <a:r>
              <a:rPr lang="en-US" altLang="zh-TW" dirty="0"/>
              <a:t>(method)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zh-TW" dirty="0" smtClean="0"/>
              <a:t>函</a:t>
            </a:r>
            <a:r>
              <a:rPr lang="zh-TW" altLang="zh-TW" dirty="0"/>
              <a:t>式、成員函式、方法、成員方法等</a:t>
            </a:r>
            <a:r>
              <a:rPr lang="zh-TW" altLang="zh-TW" dirty="0" smtClean="0"/>
              <a:t>名詞其實</a:t>
            </a:r>
            <a:r>
              <a:rPr lang="zh-TW" altLang="zh-TW" dirty="0"/>
              <a:t>指的都是</a:t>
            </a:r>
            <a:r>
              <a:rPr lang="en-US" altLang="zh-TW" b="1" dirty="0">
                <a:solidFill>
                  <a:srgbClr val="FF0000"/>
                </a:solidFill>
              </a:rPr>
              <a:t>method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在別的語言中，相同概念的說法還有程序、副程式等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目的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有些程式碼</a:t>
            </a:r>
            <a:r>
              <a:rPr lang="zh-TW" altLang="en-US" b="1" dirty="0" smtClean="0"/>
              <a:t>經常會被重複使用</a:t>
            </a:r>
            <a:r>
              <a:rPr lang="zh-TW" altLang="en-US" dirty="0" smtClean="0"/>
              <a:t>，或是這段程式碼</a:t>
            </a:r>
            <a:r>
              <a:rPr lang="zh-TW" altLang="en-US" b="1" dirty="0" smtClean="0"/>
              <a:t>有特殊目的</a:t>
            </a:r>
            <a:r>
              <a:rPr lang="zh-TW" altLang="en-US" dirty="0" smtClean="0"/>
              <a:t>，我們常把這樣一段</a:t>
            </a:r>
            <a:r>
              <a:rPr lang="zh-TW" altLang="en-US" dirty="0"/>
              <a:t>程式碼集中起來成為一個區塊叫做</a:t>
            </a:r>
            <a:r>
              <a:rPr lang="zh-TW" altLang="en-US" b="1" dirty="0"/>
              <a:t>函式</a:t>
            </a:r>
            <a:r>
              <a:rPr lang="zh-TW" altLang="en-US" dirty="0" smtClean="0"/>
              <a:t>，並且賦予名稱。</a:t>
            </a:r>
            <a:endParaRPr lang="en-US" altLang="zh-TW" dirty="0" smtClean="0"/>
          </a:p>
          <a:p>
            <a:r>
              <a:rPr lang="zh-TW" altLang="en-US" dirty="0"/>
              <a:t>功用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減少重複撰寫</a:t>
            </a:r>
            <a:r>
              <a:rPr lang="zh-TW" altLang="en-US" dirty="0" smtClean="0"/>
              <a:t>程式碼的辛苦與減少錯誤發生的機會。</a:t>
            </a:r>
            <a:endParaRPr lang="en-US" altLang="zh-TW" dirty="0" smtClean="0"/>
          </a:p>
          <a:p>
            <a:pPr lvl="1"/>
            <a:r>
              <a:rPr lang="zh-TW" altLang="en-US" dirty="0"/>
              <a:t>提高程式的可閱讀</a:t>
            </a:r>
            <a:r>
              <a:rPr lang="zh-TW" altLang="en-US" dirty="0" smtClean="0"/>
              <a:t>性。</a:t>
            </a:r>
            <a:endParaRPr lang="en-US" altLang="zh-TW" dirty="0" smtClean="0"/>
          </a:p>
          <a:p>
            <a:pPr lvl="1"/>
            <a:r>
              <a:rPr lang="zh-TW" altLang="en-US" dirty="0"/>
              <a:t>降低程式的複雜度以避免</a:t>
            </a:r>
            <a:r>
              <a:rPr lang="zh-TW" altLang="en-US" dirty="0" smtClean="0"/>
              <a:t>錯誤。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806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都是</a:t>
            </a:r>
            <a:r>
              <a:rPr lang="en-US" altLang="zh-TW" dirty="0" smtClean="0"/>
              <a:t>Call by Value</a:t>
            </a:r>
            <a:r>
              <a:rPr lang="zh-TW" altLang="en-US" dirty="0" smtClean="0"/>
              <a:t>！？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從上面的例子看出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在函式內對</a:t>
            </a:r>
            <a:r>
              <a:rPr lang="zh-TW" altLang="en-US" b="1" dirty="0" smtClean="0"/>
              <a:t>參數</a:t>
            </a:r>
            <a:r>
              <a:rPr lang="zh-TW" altLang="en-US" dirty="0" smtClean="0"/>
              <a:t>做任何改變都</a:t>
            </a:r>
            <a:r>
              <a:rPr lang="zh-TW" altLang="en-US" b="1" dirty="0" smtClean="0"/>
              <a:t>不會影響</a:t>
            </a:r>
            <a:r>
              <a:rPr lang="zh-TW" altLang="en-US" dirty="0" smtClean="0"/>
              <a:t>原始呼叫時傳入的</a:t>
            </a:r>
            <a:r>
              <a:rPr lang="zh-TW" altLang="en-US" b="1" dirty="0" smtClean="0"/>
              <a:t>引數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函式內的運算結果只能透過</a:t>
            </a:r>
            <a:r>
              <a:rPr lang="en-US" altLang="zh-TW" dirty="0" smtClean="0"/>
              <a:t>return</a:t>
            </a:r>
            <a:r>
              <a:rPr lang="zh-TW" altLang="en-US" dirty="0" smtClean="0"/>
              <a:t>回傳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zh-TW" altLang="en-US" dirty="0">
                <a:sym typeface="Wingdings" panose="05000000000000000000" pitchFamily="2" charset="2"/>
              </a:rPr>
              <a:t>變數</a:t>
            </a:r>
            <a:r>
              <a:rPr lang="en-US" altLang="zh-TW" dirty="0" smtClean="0">
                <a:sym typeface="Wingdings" panose="05000000000000000000" pitchFamily="2" charset="2"/>
              </a:rPr>
              <a:t>C</a:t>
            </a:r>
            <a:r>
              <a:rPr lang="zh-TW" altLang="en-US" dirty="0" smtClean="0">
                <a:sym typeface="Wingdings" panose="05000000000000000000" pitchFamily="2" charset="2"/>
              </a:rPr>
              <a:t>接收結果。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但是</a:t>
            </a:r>
            <a:r>
              <a:rPr lang="zh-TW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！這是對基本型別而言！</a:t>
            </a:r>
            <a:r>
              <a:rPr lang="en-US" altLang="zh-TW" dirty="0" smtClean="0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en-US" altLang="zh-TW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int</a:t>
            </a:r>
            <a:r>
              <a:rPr lang="en-US" altLang="zh-TW" dirty="0" smtClean="0">
                <a:solidFill>
                  <a:schemeClr val="tx1"/>
                </a:solidFill>
                <a:sym typeface="Wingdings" panose="05000000000000000000" pitchFamily="2" charset="2"/>
              </a:rPr>
              <a:t>, float, double, char, </a:t>
            </a:r>
            <a:r>
              <a:rPr lang="en-US" altLang="zh-TW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boolean</a:t>
            </a:r>
            <a:r>
              <a:rPr lang="en-US" altLang="zh-TW" dirty="0" smtClean="0">
                <a:solidFill>
                  <a:schemeClr val="tx1"/>
                </a:solidFill>
                <a:sym typeface="Wingdings" panose="05000000000000000000" pitchFamily="2" charset="2"/>
              </a:rPr>
              <a:t>…)</a:t>
            </a:r>
          </a:p>
          <a:p>
            <a:r>
              <a:rPr lang="en-US" altLang="zh-TW" dirty="0" smtClean="0"/>
              <a:t>Java</a:t>
            </a:r>
            <a:r>
              <a:rPr lang="zh-TW" altLang="en-US" dirty="0" smtClean="0"/>
              <a:t>對於陣列、物件等引數，傳遞進去的其實是</a:t>
            </a:r>
            <a:r>
              <a:rPr lang="zh-TW" altLang="en-US" b="1" dirty="0" smtClean="0"/>
              <a:t>物件參考的記憶體位址值</a:t>
            </a:r>
            <a:r>
              <a:rPr lang="en-US" altLang="zh-TW" dirty="0" smtClean="0"/>
              <a:t>(</a:t>
            </a:r>
            <a:r>
              <a:rPr lang="zh-TW" altLang="en-US" dirty="0" smtClean="0"/>
              <a:t>相當於指標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所以！當引數是</a:t>
            </a:r>
            <a:r>
              <a:rPr lang="zh-TW" altLang="en-US" b="1" dirty="0" smtClean="0">
                <a:solidFill>
                  <a:srgbClr val="FF0000"/>
                </a:solidFill>
              </a:rPr>
              <a:t>陣列、物件</a:t>
            </a:r>
            <a:r>
              <a:rPr lang="zh-TW" altLang="en-US" dirty="0" smtClean="0"/>
              <a:t>等型態時，</a:t>
            </a:r>
            <a:r>
              <a:rPr lang="zh-TW" altLang="en-US" b="1" i="1" u="sng" dirty="0" smtClean="0"/>
              <a:t>函式內對參數的改變會影響原始呼叫的引數！</a:t>
            </a:r>
            <a:endParaRPr lang="en-US" altLang="zh-TW" b="1" i="1" u="sng" dirty="0"/>
          </a:p>
          <a:p>
            <a:pPr lvl="1"/>
            <a:r>
              <a:rPr lang="zh-TW" altLang="en-US" dirty="0" smtClean="0"/>
              <a:t>雖然</a:t>
            </a:r>
            <a:r>
              <a:rPr lang="zh-TW" altLang="en-US" b="1" dirty="0" smtClean="0"/>
              <a:t>還是傳值</a:t>
            </a:r>
            <a:r>
              <a:rPr lang="zh-TW" altLang="en-US" dirty="0" smtClean="0"/>
              <a:t>，但是因為</a:t>
            </a:r>
            <a:r>
              <a:rPr lang="zh-TW" altLang="en-US" b="1" dirty="0" smtClean="0"/>
              <a:t>這個值</a:t>
            </a:r>
            <a:r>
              <a:rPr lang="zh-TW" altLang="en-US" dirty="0" smtClean="0"/>
              <a:t>是</a:t>
            </a:r>
            <a:r>
              <a:rPr lang="zh-TW" altLang="en-US" b="1" dirty="0" smtClean="0"/>
              <a:t>物件參考</a:t>
            </a:r>
            <a:r>
              <a:rPr lang="zh-TW" altLang="en-US" dirty="0" smtClean="0"/>
              <a:t>，所以已</a:t>
            </a:r>
            <a:r>
              <a:rPr lang="zh-TW" altLang="en-US" b="1" dirty="0" smtClean="0"/>
              <a:t>類似於</a:t>
            </a:r>
            <a:r>
              <a:rPr lang="en-US" altLang="zh-TW" b="1" dirty="0" smtClean="0"/>
              <a:t>call by reference</a:t>
            </a:r>
            <a:r>
              <a:rPr lang="zh-TW" altLang="en-US" b="1" dirty="0" smtClean="0"/>
              <a:t>了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因為對於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來說，陣列或物件變數，存放的都是物件參考</a:t>
            </a:r>
            <a:r>
              <a:rPr lang="en-US" altLang="zh-TW" dirty="0" smtClean="0"/>
              <a:t>(</a:t>
            </a:r>
            <a:r>
              <a:rPr lang="zh-TW" altLang="en-US" dirty="0" smtClean="0"/>
              <a:t>記憶體位址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，所以引數即使是陣列或物件，但是還是</a:t>
            </a:r>
            <a:r>
              <a:rPr lang="en-US" altLang="zh-TW" dirty="0" smtClean="0"/>
              <a:t>call by value</a:t>
            </a:r>
            <a:r>
              <a:rPr lang="zh-TW" altLang="en-US" dirty="0" smtClean="0"/>
              <a:t>喔！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也有說法是：</a:t>
            </a:r>
            <a:r>
              <a:rPr lang="en-US" altLang="zh-TW" dirty="0" smtClean="0"/>
              <a:t>Pass </a:t>
            </a:r>
            <a:r>
              <a:rPr lang="en-US" altLang="zh-TW" dirty="0"/>
              <a:t>by </a:t>
            </a:r>
            <a:r>
              <a:rPr lang="en-US" altLang="zh-TW" dirty="0" smtClean="0"/>
              <a:t>Value</a:t>
            </a:r>
            <a:r>
              <a:rPr lang="zh-TW" altLang="en-US" dirty="0" smtClean="0"/>
              <a:t>及</a:t>
            </a:r>
            <a:r>
              <a:rPr lang="en-US" altLang="zh-TW" dirty="0" smtClean="0"/>
              <a:t>Pass </a:t>
            </a:r>
            <a:r>
              <a:rPr lang="en-US" altLang="zh-TW" dirty="0"/>
              <a:t>by Value of </a:t>
            </a:r>
            <a:r>
              <a:rPr lang="en-US" altLang="zh-TW" dirty="0" smtClean="0"/>
              <a:t>Reference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76141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呼叫函式傳陣列測試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37" y="2828336"/>
            <a:ext cx="7733675" cy="347348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388" y="1561931"/>
            <a:ext cx="4442460" cy="143283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931152" y="2651760"/>
            <a:ext cx="3593592" cy="343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994866" y="3084368"/>
            <a:ext cx="328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呼叫前後引數</a:t>
            </a:r>
            <a:r>
              <a:rPr lang="en-US" altLang="zh-TW" b="1" dirty="0" smtClean="0">
                <a:solidFill>
                  <a:srgbClr val="FF0000"/>
                </a:solidFill>
              </a:rPr>
              <a:t>A[0],A[1]</a:t>
            </a:r>
            <a:r>
              <a:rPr lang="zh-TW" altLang="en-US" b="1" dirty="0" smtClean="0">
                <a:solidFill>
                  <a:srgbClr val="FF0000"/>
                </a:solidFill>
              </a:rPr>
              <a:t>變</a:t>
            </a:r>
            <a:r>
              <a:rPr lang="zh-TW" altLang="en-US" b="1" dirty="0">
                <a:solidFill>
                  <a:srgbClr val="FF0000"/>
                </a:solidFill>
              </a:rPr>
              <a:t>了</a:t>
            </a:r>
            <a:r>
              <a:rPr lang="zh-TW" altLang="en-US" b="1" dirty="0" smtClean="0">
                <a:solidFill>
                  <a:srgbClr val="FF0000"/>
                </a:solidFill>
              </a:rPr>
              <a:t>！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994866" y="6011108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Example07_09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4122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神奇的遞迴函式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繞啊繞，繞到昏頭又傳向</a:t>
            </a:r>
            <a:r>
              <a:rPr lang="en-US" altLang="zh-TW" dirty="0" smtClean="0"/>
              <a:t>…..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04992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遞迴函式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b="1" dirty="0" smtClean="0"/>
              <a:t>遞迴呼叫</a:t>
            </a:r>
            <a:r>
              <a:rPr lang="en-US" altLang="zh-TW" b="1" dirty="0" smtClean="0"/>
              <a:t>(recursive call)</a:t>
            </a:r>
            <a:r>
              <a:rPr lang="zh-TW" altLang="en-US" b="1" dirty="0"/>
              <a:t>：</a:t>
            </a:r>
            <a:r>
              <a:rPr lang="zh-TW" altLang="en-US" dirty="0"/>
              <a:t>一個函式經由直接或間接呼叫函式本身，稱之為函式的</a:t>
            </a:r>
            <a:r>
              <a:rPr lang="en-US" altLang="zh-TW" dirty="0"/>
              <a:t>『</a:t>
            </a:r>
            <a:r>
              <a:rPr lang="zh-TW" altLang="en-US" dirty="0"/>
              <a:t>遞迴呼叫</a:t>
            </a:r>
            <a:r>
              <a:rPr lang="en-US" altLang="zh-TW" dirty="0"/>
              <a:t>』</a:t>
            </a:r>
            <a:r>
              <a:rPr lang="zh-TW" altLang="en-US" dirty="0" smtClean="0"/>
              <a:t>。</a:t>
            </a:r>
            <a:endParaRPr lang="en-US" altLang="zh-TW" b="1" dirty="0" smtClean="0"/>
          </a:p>
          <a:p>
            <a:pPr lvl="1"/>
            <a:r>
              <a:rPr lang="zh-TW" altLang="en-US" dirty="0"/>
              <a:t>例如：</a:t>
            </a:r>
            <a:r>
              <a:rPr lang="en-US" altLang="zh-TW" dirty="0"/>
              <a:t>func1</a:t>
            </a:r>
            <a:r>
              <a:rPr lang="en-US" altLang="zh-TW" dirty="0" smtClean="0"/>
              <a:t>()</a:t>
            </a:r>
            <a:r>
              <a:rPr lang="zh-TW" altLang="en-US" dirty="0" smtClean="0"/>
              <a:t>執行中再次呼叫</a:t>
            </a:r>
            <a:r>
              <a:rPr lang="en-US" altLang="zh-TW" dirty="0"/>
              <a:t>func1</a:t>
            </a:r>
            <a:r>
              <a:rPr lang="en-US" altLang="zh-TW" dirty="0" smtClean="0"/>
              <a:t>()</a:t>
            </a:r>
            <a:r>
              <a:rPr lang="zh-TW" altLang="en-US" dirty="0" smtClean="0"/>
              <a:t>是為</a:t>
            </a:r>
            <a:r>
              <a:rPr lang="zh-TW" altLang="en-US" b="1" dirty="0"/>
              <a:t>直接遞迴呼叫</a:t>
            </a:r>
          </a:p>
          <a:p>
            <a:pPr lvl="1"/>
            <a:r>
              <a:rPr lang="en-US" altLang="zh-TW" dirty="0"/>
              <a:t>func1()</a:t>
            </a:r>
            <a:r>
              <a:rPr lang="zh-TW" altLang="en-US" dirty="0"/>
              <a:t>呼叫</a:t>
            </a:r>
            <a:r>
              <a:rPr lang="en-US" altLang="zh-TW" dirty="0"/>
              <a:t>func2()</a:t>
            </a:r>
            <a:r>
              <a:rPr lang="zh-TW" altLang="en-US" dirty="0"/>
              <a:t>且</a:t>
            </a:r>
            <a:r>
              <a:rPr lang="en-US" altLang="zh-TW" dirty="0"/>
              <a:t>func2</a:t>
            </a:r>
            <a:r>
              <a:rPr lang="en-US" altLang="zh-TW" dirty="0" smtClean="0"/>
              <a:t>()</a:t>
            </a:r>
            <a:r>
              <a:rPr lang="zh-TW" altLang="en-US" dirty="0" smtClean="0"/>
              <a:t>又呼叫</a:t>
            </a:r>
            <a:r>
              <a:rPr lang="en-US" altLang="zh-TW" dirty="0"/>
              <a:t>func1</a:t>
            </a:r>
            <a:r>
              <a:rPr lang="en-US" altLang="zh-TW" dirty="0" smtClean="0"/>
              <a:t>()</a:t>
            </a:r>
            <a:r>
              <a:rPr lang="zh-TW" altLang="en-US" dirty="0" smtClean="0"/>
              <a:t>是為</a:t>
            </a:r>
            <a:r>
              <a:rPr lang="zh-TW" altLang="en-US" b="1" dirty="0"/>
              <a:t>間接遞迴呼叫</a:t>
            </a:r>
            <a:endParaRPr lang="en-US" altLang="zh-TW" b="1" dirty="0" smtClean="0"/>
          </a:p>
          <a:p>
            <a:r>
              <a:rPr lang="zh-TW" altLang="en-US" dirty="0" smtClean="0"/>
              <a:t>會產生遞迴呼叫的函式就稱為遞迴函式。</a:t>
            </a:r>
            <a:endParaRPr lang="en-US" altLang="zh-TW" dirty="0" smtClean="0"/>
          </a:p>
          <a:p>
            <a:r>
              <a:rPr lang="en-US" altLang="zh-TW" dirty="0" smtClean="0"/>
              <a:t>Java</a:t>
            </a:r>
            <a:r>
              <a:rPr lang="zh-TW" altLang="en-US" dirty="0"/>
              <a:t>允許函式的遞迴</a:t>
            </a:r>
            <a:r>
              <a:rPr lang="zh-TW" altLang="en-US" dirty="0" smtClean="0"/>
              <a:t>呼叫。</a:t>
            </a:r>
            <a:endParaRPr lang="en-US" altLang="zh-TW" dirty="0" smtClean="0"/>
          </a:p>
          <a:p>
            <a:r>
              <a:rPr lang="zh-TW" altLang="en-US" dirty="0" smtClean="0"/>
              <a:t>通常</a:t>
            </a:r>
            <a:r>
              <a:rPr lang="zh-TW" altLang="en-US" b="1" dirty="0"/>
              <a:t>遞迴函式</a:t>
            </a:r>
            <a:r>
              <a:rPr lang="zh-TW" altLang="en-US" dirty="0"/>
              <a:t>可以輕鬆解決一些資訊領域常見的問題（例如：樹狀圖的相關演算法），而且相當簡潔使人</a:t>
            </a:r>
            <a:r>
              <a:rPr lang="zh-TW" altLang="en-US" b="1" dirty="0">
                <a:solidFill>
                  <a:schemeClr val="tx1"/>
                </a:solidFill>
              </a:rPr>
              <a:t>易懂</a:t>
            </a:r>
            <a:r>
              <a:rPr lang="zh-TW" altLang="en-US" dirty="0"/>
              <a:t>，但執行</a:t>
            </a:r>
            <a:r>
              <a:rPr lang="zh-TW" altLang="en-US" b="1" dirty="0"/>
              <a:t>效率則略遜一疇</a:t>
            </a:r>
            <a:r>
              <a:rPr lang="zh-TW" altLang="en-US" dirty="0" smtClean="0"/>
              <a:t>。如果遞迴層次很深很多，還會相當</a:t>
            </a:r>
            <a:r>
              <a:rPr lang="zh-TW" altLang="en-US" b="1" dirty="0" smtClean="0"/>
              <a:t>耗用記憶體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/>
              <a:t>不過設計遞迴函式需要腦袋清楚、事先規劃！</a:t>
            </a:r>
            <a:r>
              <a:rPr lang="zh-TW" altLang="en-US" dirty="0" smtClean="0"/>
              <a:t>否則</a:t>
            </a:r>
            <a:r>
              <a:rPr lang="en-US" altLang="zh-TW" dirty="0" smtClean="0"/>
              <a:t>……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26821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怎麼規劃遞迴函式？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設計遞迴函式時，也必須對該函式做出</a:t>
            </a:r>
            <a:r>
              <a:rPr lang="zh-TW" altLang="en-US" b="1" dirty="0"/>
              <a:t>某些限制條件</a:t>
            </a:r>
            <a:r>
              <a:rPr lang="zh-TW" altLang="en-US" dirty="0"/>
              <a:t>，以避免函式無窮的執行下去，通常一個遞迴函式需符合下列兩個限制條件：</a:t>
            </a:r>
          </a:p>
          <a:p>
            <a:pPr lvl="1"/>
            <a:r>
              <a:rPr lang="zh-TW" altLang="en-US" dirty="0"/>
              <a:t>遞迴函式</a:t>
            </a:r>
            <a:r>
              <a:rPr lang="zh-TW" altLang="en-US" b="1" dirty="0">
                <a:solidFill>
                  <a:srgbClr val="FF0000"/>
                </a:solidFill>
              </a:rPr>
              <a:t>必須有邊界條件</a:t>
            </a:r>
            <a:r>
              <a:rPr lang="zh-TW" altLang="en-US" dirty="0"/>
              <a:t>，當函式符合邊界條件時，就應該返回（可使用</a:t>
            </a:r>
            <a:r>
              <a:rPr lang="en-US" altLang="zh-TW" dirty="0"/>
              <a:t>return </a:t>
            </a:r>
            <a:r>
              <a:rPr lang="zh-TW" altLang="en-US" dirty="0"/>
              <a:t>強制返回）函式呼叫</a:t>
            </a:r>
            <a:r>
              <a:rPr lang="zh-TW" altLang="en-US" dirty="0" smtClean="0"/>
              <a:t>處。</a:t>
            </a:r>
            <a:endParaRPr lang="en-US" altLang="zh-TW" dirty="0" smtClean="0"/>
          </a:p>
          <a:p>
            <a:pPr lvl="1"/>
            <a:r>
              <a:rPr lang="zh-TW" altLang="en-US" dirty="0"/>
              <a:t>遞迴函式在邏輯上，必須使得函式</a:t>
            </a:r>
            <a:r>
              <a:rPr lang="zh-TW" altLang="en-US" b="1" dirty="0"/>
              <a:t>漸漸往邊界條件移動</a:t>
            </a:r>
            <a:r>
              <a:rPr lang="zh-TW" altLang="en-US" dirty="0"/>
              <a:t>，否則該函式將無法停止呼叫，而無窮地執行</a:t>
            </a:r>
            <a:r>
              <a:rPr lang="zh-TW" altLang="en-US" dirty="0" smtClean="0"/>
              <a:t>下去。</a:t>
            </a:r>
            <a:endParaRPr lang="en-US" altLang="zh-TW" dirty="0" smtClean="0"/>
          </a:p>
          <a:p>
            <a:r>
              <a:rPr lang="zh-TW" altLang="en-US" dirty="0"/>
              <a:t>換個白話說法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遞迴每次呼叫自己時，應該是要</a:t>
            </a:r>
            <a:r>
              <a:rPr lang="zh-TW" altLang="en-US" b="1" dirty="0" smtClean="0">
                <a:solidFill>
                  <a:srgbClr val="FF0000"/>
                </a:solidFill>
              </a:rPr>
              <a:t>簡化、縮小問題</a:t>
            </a:r>
            <a:r>
              <a:rPr lang="zh-TW" altLang="en-US" dirty="0" smtClean="0"/>
              <a:t>，這樣每次呼叫自己時，問題一路簡化到可以不必再呼叫自己，而直接傳回結果。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864624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遞迴計算</a:t>
            </a:r>
            <a:r>
              <a:rPr lang="en-US" altLang="zh-TW" dirty="0"/>
              <a:t>n!=</a:t>
            </a:r>
            <a:r>
              <a:rPr lang="en-US" altLang="zh-TW" dirty="0" smtClean="0"/>
              <a:t>1x2x3x…</a:t>
            </a:r>
            <a:r>
              <a:rPr lang="en-US" altLang="zh-TW" dirty="0" err="1" smtClean="0"/>
              <a:t>xN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845642" cy="3880773"/>
          </a:xfrm>
        </p:spPr>
        <p:txBody>
          <a:bodyPr/>
          <a:lstStyle/>
          <a:p>
            <a:r>
              <a:rPr lang="zh-TW" altLang="en-US" dirty="0"/>
              <a:t>用遞迴函式，計算</a:t>
            </a:r>
            <a:r>
              <a:rPr lang="en-US" altLang="zh-TW" dirty="0"/>
              <a:t>n</a:t>
            </a:r>
            <a:r>
              <a:rPr lang="en-US" altLang="zh-TW" dirty="0" smtClean="0"/>
              <a:t>!</a:t>
            </a:r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函式名稱</a:t>
            </a:r>
            <a:r>
              <a:rPr lang="zh-TW" altLang="en-US" dirty="0" smtClean="0"/>
              <a:t>：</a:t>
            </a:r>
            <a:r>
              <a:rPr lang="en-US" altLang="zh-TW" dirty="0" smtClean="0"/>
              <a:t>factor</a:t>
            </a:r>
            <a:endParaRPr lang="en-US" altLang="zh-TW" dirty="0"/>
          </a:p>
          <a:p>
            <a:pPr lvl="1"/>
            <a:r>
              <a:rPr lang="zh-TW" altLang="en-US" dirty="0"/>
              <a:t>引數：</a:t>
            </a:r>
            <a:r>
              <a:rPr lang="en-US" altLang="zh-TW" dirty="0"/>
              <a:t> a</a:t>
            </a:r>
            <a:r>
              <a:rPr lang="zh-TW" altLang="en-US" dirty="0" smtClean="0"/>
              <a:t>為整數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傳回</a:t>
            </a:r>
            <a:r>
              <a:rPr lang="zh-TW" altLang="en-US" dirty="0"/>
              <a:t>值</a:t>
            </a:r>
            <a:r>
              <a:rPr lang="zh-TW" altLang="en-US" dirty="0" smtClean="0"/>
              <a:t>：整數</a:t>
            </a:r>
            <a:endParaRPr lang="en-US" altLang="zh-TW" dirty="0"/>
          </a:p>
          <a:p>
            <a:pPr lvl="1"/>
            <a:r>
              <a:rPr lang="zh-TW" altLang="en-US" dirty="0"/>
              <a:t>運算方法</a:t>
            </a:r>
            <a:r>
              <a:rPr lang="zh-TW" altLang="en-US" dirty="0" smtClean="0"/>
              <a:t>：遞迴，第一次被呼叫為</a:t>
            </a:r>
            <a:r>
              <a:rPr lang="en-US" altLang="zh-TW" dirty="0" smtClean="0"/>
              <a:t>factor(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，然後在函式中再次呼叫自己</a:t>
            </a:r>
            <a:r>
              <a:rPr lang="en-US" altLang="zh-TW" dirty="0" smtClean="0"/>
              <a:t>factor(</a:t>
            </a:r>
            <a:r>
              <a:rPr lang="en-US" altLang="zh-TW" b="1" dirty="0" smtClean="0">
                <a:solidFill>
                  <a:srgbClr val="FF0000"/>
                </a:solidFill>
              </a:rPr>
              <a:t>N-1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dirty="0" smtClean="0"/>
              <a:t>如此遞會呼叫下去，最終會呼叫到</a:t>
            </a:r>
            <a:r>
              <a:rPr lang="en-US" altLang="zh-TW" dirty="0" smtClean="0"/>
              <a:t>factor(1)</a:t>
            </a:r>
            <a:r>
              <a:rPr lang="zh-TW" altLang="en-US" dirty="0" smtClean="0"/>
              <a:t>，此時可以直接回傳值為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，不必再遞迴下去。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522218" y="1555464"/>
            <a:ext cx="12490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factor(N);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061789" y="2282920"/>
            <a:ext cx="14189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factor(N-1);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862718" y="3006314"/>
            <a:ext cx="14189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factor(N-2);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499994" y="4192988"/>
            <a:ext cx="11865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factor(2);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9198637" y="4873431"/>
            <a:ext cx="11865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factor(1);</a:t>
            </a:r>
            <a:endParaRPr lang="zh-TW" altLang="en-US" dirty="0"/>
          </a:p>
        </p:txBody>
      </p:sp>
      <p:sp>
        <p:nvSpPr>
          <p:cNvPr id="10" name="弧形 9"/>
          <p:cNvSpPr/>
          <p:nvPr/>
        </p:nvSpPr>
        <p:spPr>
          <a:xfrm>
            <a:off x="7277716" y="1797256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弧形 10"/>
          <p:cNvSpPr/>
          <p:nvPr/>
        </p:nvSpPr>
        <p:spPr>
          <a:xfrm>
            <a:off x="7986158" y="2526286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弧形 11"/>
          <p:cNvSpPr/>
          <p:nvPr/>
        </p:nvSpPr>
        <p:spPr>
          <a:xfrm>
            <a:off x="9198637" y="4389403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弧形 12"/>
          <p:cNvSpPr/>
          <p:nvPr/>
        </p:nvSpPr>
        <p:spPr>
          <a:xfrm rot="10524112">
            <a:off x="8662517" y="4082260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弧形 13"/>
          <p:cNvSpPr/>
          <p:nvPr/>
        </p:nvSpPr>
        <p:spPr>
          <a:xfrm rot="10524112">
            <a:off x="7314612" y="2190573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弧形 14"/>
          <p:cNvSpPr/>
          <p:nvPr/>
        </p:nvSpPr>
        <p:spPr>
          <a:xfrm rot="10524112">
            <a:off x="6534125" y="1462665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338172" y="490896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1!=1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弧形 16"/>
          <p:cNvSpPr/>
          <p:nvPr/>
        </p:nvSpPr>
        <p:spPr>
          <a:xfrm rot="10524112">
            <a:off x="7954075" y="3432410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7629730" y="425911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2!=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621979" y="3002346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N-2!=xxx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802926" y="2283412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N-1!=xxx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弧形 20"/>
          <p:cNvSpPr/>
          <p:nvPr/>
        </p:nvSpPr>
        <p:spPr>
          <a:xfrm rot="10524112">
            <a:off x="5975750" y="791843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5685843" y="1668003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N!=xxx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弧形 22"/>
          <p:cNvSpPr/>
          <p:nvPr/>
        </p:nvSpPr>
        <p:spPr>
          <a:xfrm>
            <a:off x="8625620" y="3757756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8479720" y="3486406"/>
            <a:ext cx="92487" cy="107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8632120" y="3638806"/>
            <a:ext cx="92487" cy="107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8784520" y="3791206"/>
            <a:ext cx="92487" cy="107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8936920" y="3943606"/>
            <a:ext cx="92487" cy="107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弧形 27"/>
          <p:cNvSpPr/>
          <p:nvPr/>
        </p:nvSpPr>
        <p:spPr>
          <a:xfrm>
            <a:off x="6614553" y="1061761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7449945" y="953008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告訴我 </a:t>
            </a:r>
            <a:r>
              <a:rPr lang="en-US" altLang="zh-TW" dirty="0" smtClean="0">
                <a:solidFill>
                  <a:srgbClr val="FF0000"/>
                </a:solidFill>
              </a:rPr>
              <a:t>N!=?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141696" y="1764475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</a:t>
            </a:r>
            <a:r>
              <a:rPr lang="zh-TW" altLang="en-US" smtClean="0">
                <a:solidFill>
                  <a:srgbClr val="FF0000"/>
                </a:solidFill>
              </a:rPr>
              <a:t>我 </a:t>
            </a:r>
            <a:r>
              <a:rPr lang="en-US" altLang="zh-TW" dirty="0" smtClean="0">
                <a:solidFill>
                  <a:srgbClr val="FF0000"/>
                </a:solidFill>
              </a:rPr>
              <a:t>N-1!=?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8830763" y="2445927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告訴我 </a:t>
            </a:r>
            <a:r>
              <a:rPr lang="en-US" altLang="zh-TW" dirty="0" smtClean="0">
                <a:solidFill>
                  <a:srgbClr val="FF0000"/>
                </a:solidFill>
              </a:rPr>
              <a:t>N-2!=?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9439549" y="3681650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告訴我 </a:t>
            </a:r>
            <a:r>
              <a:rPr lang="en-US" altLang="zh-TW" dirty="0" smtClean="0">
                <a:solidFill>
                  <a:srgbClr val="FF0000"/>
                </a:solidFill>
              </a:rPr>
              <a:t>2!=?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9905329" y="4206537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告訴我 </a:t>
            </a:r>
            <a:r>
              <a:rPr lang="en-US" altLang="zh-TW" dirty="0" smtClean="0">
                <a:solidFill>
                  <a:srgbClr val="FF0000"/>
                </a:solidFill>
              </a:rPr>
              <a:t>1!=?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77334" y="5714928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Example07_10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71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五參考程式碼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86693"/>
            <a:ext cx="5787474" cy="475164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531" y="1786693"/>
            <a:ext cx="24574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82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費</a:t>
            </a:r>
            <a:r>
              <a:rPr lang="zh-TW" altLang="en-US" dirty="0" smtClean="0"/>
              <a:t>氏數列</a:t>
            </a:r>
            <a:r>
              <a:rPr lang="en-US" altLang="zh-TW" dirty="0" smtClean="0"/>
              <a:t>(</a:t>
            </a:r>
            <a:r>
              <a:rPr lang="en-US" altLang="zh-TW" dirty="0"/>
              <a:t>Fibonacci </a:t>
            </a:r>
            <a:r>
              <a:rPr lang="en-US" altLang="zh-TW" dirty="0" smtClean="0"/>
              <a:t>number)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請用遞迴方式寫一個計算費氏級數的函式，並計算前</a:t>
            </a:r>
            <a:r>
              <a:rPr lang="en-US" altLang="zh-TW" dirty="0" smtClean="0"/>
              <a:t>20</a:t>
            </a:r>
            <a:r>
              <a:rPr lang="zh-TW" altLang="en-US" dirty="0" smtClean="0"/>
              <a:t>項。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函式名稱</a:t>
            </a:r>
            <a:r>
              <a:rPr lang="zh-TW" altLang="en-US" dirty="0" smtClean="0"/>
              <a:t>：</a:t>
            </a:r>
            <a:r>
              <a:rPr lang="en-US" altLang="zh-TW" dirty="0" smtClean="0"/>
              <a:t>fib()</a:t>
            </a:r>
            <a:endParaRPr lang="en-US" altLang="zh-TW" dirty="0"/>
          </a:p>
          <a:p>
            <a:pPr lvl="1"/>
            <a:r>
              <a:rPr lang="zh-TW" altLang="en-US" dirty="0"/>
              <a:t>引數：</a:t>
            </a:r>
            <a:r>
              <a:rPr lang="en-US" altLang="zh-TW" dirty="0"/>
              <a:t> </a:t>
            </a:r>
            <a:r>
              <a:rPr lang="en-US" altLang="zh-TW" dirty="0" smtClean="0"/>
              <a:t>n</a:t>
            </a:r>
            <a:r>
              <a:rPr lang="zh-TW" altLang="en-US" dirty="0" smtClean="0"/>
              <a:t>為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傳回值：整數</a:t>
            </a:r>
            <a:endParaRPr lang="en-US" altLang="zh-TW" dirty="0"/>
          </a:p>
          <a:p>
            <a:pPr lvl="1"/>
            <a:r>
              <a:rPr lang="zh-TW" altLang="en-US" dirty="0"/>
              <a:t>運算方法：遞迴，第一次被呼叫為</a:t>
            </a:r>
            <a:r>
              <a:rPr lang="en-US" altLang="zh-TW" dirty="0" smtClean="0"/>
              <a:t>fib(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en-US" altLang="zh-TW" dirty="0"/>
              <a:t>)</a:t>
            </a:r>
            <a:r>
              <a:rPr lang="zh-TW" altLang="en-US" dirty="0"/>
              <a:t>，然後在函式中再次呼叫自己</a:t>
            </a:r>
            <a:r>
              <a:rPr lang="en-US" altLang="zh-TW" dirty="0" smtClean="0"/>
              <a:t>fib(</a:t>
            </a:r>
            <a:r>
              <a:rPr lang="en-US" altLang="zh-TW" b="1" dirty="0" smtClean="0">
                <a:solidFill>
                  <a:srgbClr val="FF0000"/>
                </a:solidFill>
              </a:rPr>
              <a:t>N-1</a:t>
            </a:r>
            <a:r>
              <a:rPr lang="en-US" altLang="zh-TW" dirty="0" smtClean="0"/>
              <a:t>)</a:t>
            </a:r>
            <a:r>
              <a:rPr lang="zh-TW" altLang="en-US" dirty="0" smtClean="0"/>
              <a:t>及</a:t>
            </a:r>
            <a:r>
              <a:rPr lang="en-US" altLang="zh-TW" dirty="0" smtClean="0"/>
              <a:t>fib(</a:t>
            </a:r>
            <a:r>
              <a:rPr lang="en-US" altLang="zh-TW" b="1" dirty="0" smtClean="0">
                <a:solidFill>
                  <a:srgbClr val="FF0000"/>
                </a:solidFill>
              </a:rPr>
              <a:t>N-2</a:t>
            </a:r>
            <a:r>
              <a:rPr lang="en-US" altLang="zh-TW" dirty="0" smtClean="0"/>
              <a:t>)</a:t>
            </a:r>
            <a:r>
              <a:rPr lang="zh-TW" altLang="en-US" dirty="0" smtClean="0"/>
              <a:t>並相加，得到</a:t>
            </a:r>
            <a:r>
              <a:rPr lang="en-US" altLang="zh-TW" dirty="0" smtClean="0"/>
              <a:t>fib(N)</a:t>
            </a:r>
            <a:r>
              <a:rPr lang="zh-TW" altLang="en-US" dirty="0" smtClean="0"/>
              <a:t>的值，如此</a:t>
            </a:r>
            <a:r>
              <a:rPr lang="zh-TW" altLang="en-US" dirty="0"/>
              <a:t>遞會呼叫下去，最終會呼叫到</a:t>
            </a:r>
            <a:r>
              <a:rPr lang="en-US" altLang="zh-TW" dirty="0" smtClean="0"/>
              <a:t>fib(1)</a:t>
            </a:r>
            <a:r>
              <a:rPr lang="zh-TW" altLang="en-US" dirty="0" smtClean="0"/>
              <a:t>或</a:t>
            </a:r>
            <a:r>
              <a:rPr lang="en-US" altLang="zh-TW" dirty="0" smtClean="0"/>
              <a:t>fib(0)</a:t>
            </a:r>
            <a:r>
              <a:rPr lang="zh-TW" altLang="en-US" dirty="0" smtClean="0"/>
              <a:t>，</a:t>
            </a:r>
            <a:r>
              <a:rPr lang="zh-TW" altLang="en-US" dirty="0"/>
              <a:t>此時可以直接回傳值為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或</a:t>
            </a:r>
            <a:r>
              <a:rPr lang="en-US" altLang="zh-TW" dirty="0" smtClean="0"/>
              <a:t>0</a:t>
            </a:r>
            <a:r>
              <a:rPr lang="zh-TW" altLang="en-US" dirty="0" smtClean="0"/>
              <a:t>，</a:t>
            </a:r>
            <a:r>
              <a:rPr lang="zh-TW" altLang="en-US" dirty="0"/>
              <a:t>不必再遞迴下去。</a:t>
            </a:r>
          </a:p>
          <a:p>
            <a:endParaRPr lang="zh-TW" altLang="en-US" dirty="0"/>
          </a:p>
        </p:txBody>
      </p:sp>
      <p:graphicFrame>
        <p:nvGraphicFramePr>
          <p:cNvPr id="4" name="Group 12"/>
          <p:cNvGraphicFramePr>
            <a:graphicFrameLocks noGrp="1"/>
          </p:cNvGraphicFramePr>
          <p:nvPr>
            <p:extLst/>
          </p:nvPr>
        </p:nvGraphicFramePr>
        <p:xfrm>
          <a:off x="7410524" y="2515062"/>
          <a:ext cx="3909836" cy="1585913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909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4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費氏數列的遞迴定義式</a:t>
                      </a:r>
                      <a:endParaRPr kumimoji="1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</a:endParaRPr>
                    </a:p>
                  </a:txBody>
                  <a:tcPr marT="45747" marB="45747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435">
                <a:tc>
                  <a:txBody>
                    <a:bodyPr/>
                    <a:lstStyle/>
                    <a:p>
                      <a:r>
                        <a:rPr lang="en-US" altLang="zh-TW" sz="2000" kern="1200" dirty="0" smtClean="0">
                          <a:effectLst/>
                        </a:rPr>
                        <a:t>F(0) = 0                        n </a:t>
                      </a:r>
                      <a:r>
                        <a:rPr lang="zh-TW" altLang="zh-TW" sz="2000" kern="1200" dirty="0" smtClean="0">
                          <a:effectLst/>
                        </a:rPr>
                        <a:t>＝</a:t>
                      </a:r>
                      <a:r>
                        <a:rPr lang="en-US" altLang="zh-TW" sz="2000" kern="1200" dirty="0" smtClean="0">
                          <a:effectLst/>
                        </a:rPr>
                        <a:t> 0</a:t>
                      </a:r>
                      <a:endParaRPr lang="zh-TW" altLang="zh-TW" sz="2000" kern="1200" dirty="0" smtClean="0">
                        <a:effectLst/>
                      </a:endParaRPr>
                    </a:p>
                    <a:p>
                      <a:r>
                        <a:rPr lang="en-US" altLang="zh-TW" sz="2000" kern="1200" dirty="0" smtClean="0">
                          <a:effectLst/>
                        </a:rPr>
                        <a:t>F(1) = 1                        n </a:t>
                      </a:r>
                      <a:r>
                        <a:rPr lang="zh-TW" altLang="zh-TW" sz="2000" kern="1200" dirty="0" smtClean="0">
                          <a:effectLst/>
                        </a:rPr>
                        <a:t>＝</a:t>
                      </a:r>
                      <a:r>
                        <a:rPr lang="en-US" altLang="zh-TW" sz="2000" kern="1200" dirty="0" smtClean="0">
                          <a:effectLst/>
                        </a:rPr>
                        <a:t> 1</a:t>
                      </a:r>
                      <a:endParaRPr lang="zh-TW" altLang="zh-TW" sz="2000" kern="1200" dirty="0" smtClean="0">
                        <a:effectLst/>
                      </a:endParaRPr>
                    </a:p>
                    <a:p>
                      <a:r>
                        <a:rPr lang="en-US" altLang="zh-TW" sz="2000" kern="1200" dirty="0" smtClean="0">
                          <a:effectLst/>
                        </a:rPr>
                        <a:t>F(n) = F(n-1)+F(n-2)     n </a:t>
                      </a:r>
                      <a:r>
                        <a:rPr lang="zh-TW" altLang="zh-TW" sz="2000" kern="1200" dirty="0" smtClean="0">
                          <a:effectLst/>
                        </a:rPr>
                        <a:t>≧</a:t>
                      </a:r>
                      <a:r>
                        <a:rPr lang="en-US" altLang="zh-TW" sz="2000" kern="1200" dirty="0" smtClean="0">
                          <a:effectLst/>
                        </a:rPr>
                        <a:t> 2</a:t>
                      </a:r>
                      <a:endParaRPr kumimoji="1" lang="pt-BR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</a:endParaRPr>
                    </a:p>
                  </a:txBody>
                  <a:tcPr marT="45747" marB="45747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77334" y="5786366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Example07_11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09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練習五參考程式碼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52575"/>
            <a:ext cx="7210425" cy="38957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5508169"/>
            <a:ext cx="10367201" cy="106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9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走迷宮？</a:t>
            </a:r>
            <a:r>
              <a:rPr lang="zh-TW" altLang="en-US" dirty="0" smtClean="0"/>
              <a:t>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試著用遞迴方式，寫一個讓電腦走迷宮的程式。</a:t>
            </a:r>
            <a:endParaRPr lang="en-US" altLang="zh-TW" dirty="0" smtClean="0"/>
          </a:p>
          <a:p>
            <a:r>
              <a:rPr lang="zh-TW" altLang="en-US" dirty="0"/>
              <a:t>如右圖，用</a:t>
            </a:r>
            <a:r>
              <a:rPr lang="en-US" altLang="zh-TW" dirty="0"/>
              <a:t>char[][]</a:t>
            </a:r>
            <a:r>
              <a:rPr lang="zh-TW" altLang="en-US" dirty="0"/>
              <a:t>建立一個</a:t>
            </a:r>
            <a:r>
              <a:rPr lang="zh-TW" altLang="en-US" dirty="0" smtClean="0"/>
              <a:t>地圖</a:t>
            </a:r>
            <a:endParaRPr lang="en-US" altLang="zh-TW" dirty="0" smtClean="0"/>
          </a:p>
          <a:p>
            <a:pPr lvl="1"/>
            <a:r>
              <a:rPr lang="zh-TW" altLang="en-US" dirty="0"/>
              <a:t>走道</a:t>
            </a:r>
            <a:r>
              <a:rPr lang="zh-TW" altLang="en-US" dirty="0" smtClean="0"/>
              <a:t>用</a:t>
            </a:r>
            <a:r>
              <a:rPr lang="en-US" altLang="zh-TW" dirty="0" smtClean="0"/>
              <a:t>“ ”</a:t>
            </a:r>
            <a:r>
              <a:rPr lang="zh-TW" altLang="en-US" dirty="0" smtClean="0"/>
              <a:t> 空白來表示</a:t>
            </a:r>
            <a:endParaRPr lang="en-US" altLang="zh-TW" dirty="0" smtClean="0"/>
          </a:p>
          <a:p>
            <a:pPr lvl="1"/>
            <a:r>
              <a:rPr lang="zh-TW" altLang="en-US" dirty="0"/>
              <a:t>牆壁</a:t>
            </a:r>
            <a:r>
              <a:rPr lang="zh-TW" altLang="en-US" dirty="0" smtClean="0"/>
              <a:t>用</a:t>
            </a:r>
            <a:r>
              <a:rPr lang="en-US" altLang="zh-TW" dirty="0" smtClean="0"/>
              <a:t>“</a:t>
            </a:r>
            <a:r>
              <a:rPr lang="en-US" altLang="zh-TW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■</a:t>
            </a:r>
            <a:r>
              <a:rPr lang="en-US" altLang="zh-TW" dirty="0" smtClean="0"/>
              <a:t>” 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方塊來表示</a:t>
            </a:r>
            <a:endParaRPr lang="en-US" altLang="zh-TW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zh-TW" altLang="en-US" dirty="0" smtClean="0"/>
              <a:t>出發點在左上角</a:t>
            </a:r>
            <a:r>
              <a:rPr lang="en-US" altLang="zh-TW" dirty="0" smtClean="0"/>
              <a:t>(1,1)</a:t>
            </a:r>
            <a:r>
              <a:rPr lang="zh-TW" altLang="en-US" dirty="0" smtClean="0"/>
              <a:t>，終點用</a:t>
            </a:r>
            <a:r>
              <a:rPr lang="en-US" altLang="zh-TW" dirty="0" smtClean="0"/>
              <a:t>“E”</a:t>
            </a:r>
            <a:r>
              <a:rPr lang="zh-TW" altLang="en-US" dirty="0" smtClean="0"/>
              <a:t>表示。</a:t>
            </a:r>
            <a:endParaRPr lang="en-US" altLang="zh-TW" dirty="0" smtClean="0"/>
          </a:p>
          <a:p>
            <a:r>
              <a:rPr lang="zh-TW" altLang="en-US" dirty="0" smtClean="0"/>
              <a:t>右邊的地圖</a:t>
            </a:r>
            <a:r>
              <a:rPr lang="zh-TW" altLang="en-US" dirty="0"/>
              <a:t>存放</a:t>
            </a:r>
            <a:r>
              <a:rPr lang="zh-TW" altLang="en-US" dirty="0" smtClean="0"/>
              <a:t>在</a:t>
            </a:r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Section07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的</a:t>
            </a:r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map.txt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78880" y="1930400"/>
            <a:ext cx="4646844" cy="28529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105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CC6C1D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>
                <a:solidFill>
                  <a:srgbClr val="8DDAF8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1050" i="1" dirty="0">
                <a:solidFill>
                  <a:srgbClr val="F9FAF4"/>
                </a:solidFill>
                <a:latin typeface="Consolas" panose="020B0609020204030204" pitchFamily="49" charset="0"/>
              </a:rPr>
              <a:t>[][]</a:t>
            </a:r>
            <a:r>
              <a:rPr lang="en-US" altLang="zh-TW" sz="105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05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>
                <a:solidFill>
                  <a:srgbClr val="CC6C1D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1050" i="1" dirty="0">
                <a:solidFill>
                  <a:srgbClr val="F9FAF4"/>
                </a:solidFill>
                <a:latin typeface="Consolas" panose="020B0609020204030204" pitchFamily="49" charset="0"/>
              </a:rPr>
              <a:t>[][]</a:t>
            </a:r>
          </a:p>
          <a:p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'E'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1050" dirty="0"/>
          </a:p>
        </p:txBody>
      </p:sp>
      <p:sp>
        <p:nvSpPr>
          <p:cNvPr id="5" name="矩形 4"/>
          <p:cNvSpPr/>
          <p:nvPr/>
        </p:nvSpPr>
        <p:spPr>
          <a:xfrm>
            <a:off x="7943766" y="1561068"/>
            <a:ext cx="981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Map.txt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502" y="4858917"/>
            <a:ext cx="2133600" cy="185489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77334" y="5786366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Example07_12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71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函式怎麼運作？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168347" y="1758144"/>
            <a:ext cx="1295547" cy="473975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主程式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 smtClean="0"/>
          </a:p>
          <a:p>
            <a:pPr algn="ctr"/>
            <a:r>
              <a:rPr lang="zh-TW" altLang="en-US" sz="1400" dirty="0"/>
              <a:t>呼叫函</a:t>
            </a:r>
            <a:r>
              <a:rPr lang="zh-TW" altLang="en-US" sz="1400" dirty="0" smtClean="0"/>
              <a:t>式</a:t>
            </a:r>
            <a:r>
              <a:rPr lang="en-US" altLang="zh-TW" sz="1400" dirty="0" smtClean="0"/>
              <a:t>FA();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123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124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/>
              <a:t>呼叫函</a:t>
            </a:r>
            <a:r>
              <a:rPr lang="zh-TW" altLang="en-US" sz="1400" dirty="0" smtClean="0"/>
              <a:t>式</a:t>
            </a:r>
            <a:r>
              <a:rPr lang="en-US" altLang="zh-TW" sz="1400" dirty="0" smtClean="0"/>
              <a:t>FA</a:t>
            </a:r>
            <a:r>
              <a:rPr lang="en-US" altLang="zh-TW" sz="1400" dirty="0"/>
              <a:t>();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301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302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 smtClean="0"/>
          </a:p>
          <a:p>
            <a:pPr algn="ctr"/>
            <a:r>
              <a:rPr lang="zh-TW" altLang="en-US" sz="1400" dirty="0"/>
              <a:t>呼叫函</a:t>
            </a:r>
            <a:r>
              <a:rPr lang="zh-TW" altLang="en-US" sz="1400" dirty="0" smtClean="0"/>
              <a:t>式</a:t>
            </a:r>
            <a:r>
              <a:rPr lang="en-US" altLang="zh-TW" sz="1400" dirty="0" smtClean="0"/>
              <a:t>FB();</a:t>
            </a:r>
            <a:endParaRPr lang="en-US" altLang="zh-TW" sz="1400" dirty="0"/>
          </a:p>
          <a:p>
            <a:pPr algn="ctr"/>
            <a:r>
              <a:rPr lang="zh-TW" altLang="en-US" sz="1400" dirty="0"/>
              <a:t>程式碼</a:t>
            </a:r>
            <a:r>
              <a:rPr lang="en-US" altLang="zh-TW" sz="1400" dirty="0"/>
              <a:t>301</a:t>
            </a:r>
            <a:endParaRPr lang="zh-TW" altLang="en-US" sz="1400" dirty="0"/>
          </a:p>
          <a:p>
            <a:pPr algn="ctr"/>
            <a:r>
              <a:rPr lang="zh-TW" altLang="en-US" sz="1400" dirty="0"/>
              <a:t>程式碼</a:t>
            </a:r>
            <a:r>
              <a:rPr lang="en-US" altLang="zh-TW" sz="1400" dirty="0"/>
              <a:t>302</a:t>
            </a:r>
            <a:endParaRPr lang="zh-TW" altLang="en-US" sz="1400" dirty="0"/>
          </a:p>
          <a:p>
            <a:pPr algn="ctr"/>
            <a:endParaRPr lang="zh-TW" altLang="en-US" sz="1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246667" y="1758144"/>
            <a:ext cx="1084015" cy="19389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函式</a:t>
            </a:r>
            <a:r>
              <a:rPr lang="en-US" altLang="zh-TW" b="1" dirty="0" smtClean="0">
                <a:solidFill>
                  <a:srgbClr val="FF0000"/>
                </a:solidFill>
              </a:rPr>
              <a:t>FA()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 smtClean="0"/>
              <a:t>結束</a:t>
            </a:r>
            <a:r>
              <a:rPr lang="en-US" altLang="zh-TW" sz="1400" dirty="0" smtClean="0"/>
              <a:t>FA()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5140744" y="4295648"/>
            <a:ext cx="1301959" cy="21544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函式</a:t>
            </a:r>
            <a:r>
              <a:rPr lang="en-US" altLang="zh-TW" b="1" dirty="0" smtClean="0">
                <a:solidFill>
                  <a:srgbClr val="FF0000"/>
                </a:solidFill>
              </a:rPr>
              <a:t>FB()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/>
              <a:t>呼叫函</a:t>
            </a:r>
            <a:r>
              <a:rPr lang="zh-TW" altLang="en-US" sz="1400" dirty="0" smtClean="0"/>
              <a:t>式</a:t>
            </a:r>
            <a:r>
              <a:rPr lang="en-US" altLang="zh-TW" sz="1400" dirty="0" smtClean="0"/>
              <a:t>FC();</a:t>
            </a:r>
            <a:endParaRPr lang="en-US" altLang="zh-TW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4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 smtClean="0"/>
              <a:t>結束</a:t>
            </a:r>
            <a:r>
              <a:rPr lang="en-US" altLang="zh-TW" sz="1400" dirty="0" smtClean="0"/>
              <a:t>FA()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7612357" y="3326152"/>
            <a:ext cx="1091966" cy="19389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函式</a:t>
            </a:r>
            <a:r>
              <a:rPr lang="en-US" altLang="zh-TW" b="1" dirty="0" smtClean="0">
                <a:solidFill>
                  <a:srgbClr val="FF0000"/>
                </a:solidFill>
              </a:rPr>
              <a:t>FC()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 smtClean="0"/>
              <a:t>結束</a:t>
            </a:r>
            <a:r>
              <a:rPr lang="en-US" altLang="zh-TW" sz="1400" dirty="0" smtClean="0"/>
              <a:t>A()</a:t>
            </a:r>
          </a:p>
        </p:txBody>
      </p:sp>
      <p:grpSp>
        <p:nvGrpSpPr>
          <p:cNvPr id="12" name="群組 11"/>
          <p:cNvGrpSpPr/>
          <p:nvPr/>
        </p:nvGrpSpPr>
        <p:grpSpPr>
          <a:xfrm>
            <a:off x="2752112" y="3014936"/>
            <a:ext cx="64008" cy="328803"/>
            <a:chOff x="2752112" y="3014936"/>
            <a:chExt cx="64008" cy="328803"/>
          </a:xfrm>
        </p:grpSpPr>
        <p:sp>
          <p:nvSpPr>
            <p:cNvPr id="9" name="橢圓 8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2752112" y="4131246"/>
            <a:ext cx="64008" cy="328803"/>
            <a:chOff x="2752112" y="3014936"/>
            <a:chExt cx="64008" cy="328803"/>
          </a:xfrm>
        </p:grpSpPr>
        <p:sp>
          <p:nvSpPr>
            <p:cNvPr id="14" name="橢圓 13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752112" y="5179396"/>
            <a:ext cx="64008" cy="328803"/>
            <a:chOff x="2752112" y="3014936"/>
            <a:chExt cx="64008" cy="328803"/>
          </a:xfrm>
        </p:grpSpPr>
        <p:sp>
          <p:nvSpPr>
            <p:cNvPr id="18" name="橢圓 17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5756670" y="3076680"/>
            <a:ext cx="64008" cy="328803"/>
            <a:chOff x="2752112" y="3014936"/>
            <a:chExt cx="64008" cy="328803"/>
          </a:xfrm>
        </p:grpSpPr>
        <p:sp>
          <p:nvSpPr>
            <p:cNvPr id="22" name="橢圓 21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5756670" y="5779218"/>
            <a:ext cx="64008" cy="328803"/>
            <a:chOff x="2752112" y="3014936"/>
            <a:chExt cx="64008" cy="328803"/>
          </a:xfrm>
        </p:grpSpPr>
        <p:sp>
          <p:nvSpPr>
            <p:cNvPr id="26" name="橢圓 25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8094331" y="4593800"/>
            <a:ext cx="64008" cy="328803"/>
            <a:chOff x="2752112" y="3014936"/>
            <a:chExt cx="64008" cy="328803"/>
          </a:xfrm>
        </p:grpSpPr>
        <p:sp>
          <p:nvSpPr>
            <p:cNvPr id="30" name="橢圓 29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4" name="直線單箭頭接點 33"/>
          <p:cNvCxnSpPr/>
          <p:nvPr/>
        </p:nvCxnSpPr>
        <p:spPr>
          <a:xfrm>
            <a:off x="2946691" y="2272314"/>
            <a:ext cx="4804" cy="1101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3292742" y="2194561"/>
            <a:ext cx="2157082" cy="12709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5534232" y="2281405"/>
            <a:ext cx="4804" cy="1101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H="1">
            <a:off x="3229025" y="3539329"/>
            <a:ext cx="2220799" cy="2269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2946691" y="3845458"/>
            <a:ext cx="538" cy="6765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V="1">
            <a:off x="3355001" y="2348037"/>
            <a:ext cx="2417672" cy="221056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5979914" y="2291086"/>
            <a:ext cx="4804" cy="110116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H="1">
            <a:off x="3229025" y="3652787"/>
            <a:ext cx="2193988" cy="119289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2946691" y="4985524"/>
            <a:ext cx="1" cy="6591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flipV="1">
            <a:off x="3355001" y="4796873"/>
            <a:ext cx="2051944" cy="9088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H="1">
            <a:off x="5449824" y="4873117"/>
            <a:ext cx="538" cy="4773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 flipV="1">
            <a:off x="6269736" y="3959353"/>
            <a:ext cx="1407542" cy="14231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flipH="1">
            <a:off x="7917540" y="3949239"/>
            <a:ext cx="4224" cy="10362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 flipH="1">
            <a:off x="6096000" y="5111791"/>
            <a:ext cx="1734989" cy="5328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 flipH="1">
            <a:off x="5534232" y="5705730"/>
            <a:ext cx="538" cy="4022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 flipH="1" flipV="1">
            <a:off x="3229025" y="5865126"/>
            <a:ext cx="2270574" cy="3893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/>
          <p:nvPr/>
        </p:nvCxnSpPr>
        <p:spPr>
          <a:xfrm flipH="1">
            <a:off x="2951031" y="6059811"/>
            <a:ext cx="538" cy="4380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77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怎麼走迷宮？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7404667" cy="388077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小時候的童話故事教我們，走迷宮要帶麵包屑！</a:t>
            </a:r>
            <a:r>
              <a:rPr lang="en-US" altLang="zh-TW" dirty="0" smtClean="0"/>
              <a:t>(</a:t>
            </a:r>
            <a:r>
              <a:rPr lang="zh-TW" altLang="en-US" dirty="0" smtClean="0"/>
              <a:t>需要沒老鼠才可以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走一步丟</a:t>
            </a:r>
            <a:r>
              <a:rPr lang="zh-TW" altLang="en-US" dirty="0" smtClean="0"/>
              <a:t>一個，尤其是岔路口！</a:t>
            </a:r>
            <a:endParaRPr lang="en-US" altLang="zh-TW" dirty="0" smtClean="0"/>
          </a:p>
          <a:p>
            <a:r>
              <a:rPr lang="zh-TW" altLang="en-US" dirty="0"/>
              <a:t>沒路就退回前一個路口，找還</a:t>
            </a:r>
            <a:r>
              <a:rPr lang="zh-TW" altLang="en-US" dirty="0" smtClean="0"/>
              <a:t>沒有放麵包屑</a:t>
            </a:r>
            <a:r>
              <a:rPr lang="zh-TW" altLang="en-US" dirty="0"/>
              <a:t>的方向走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程式要怎麼實現？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Char[][]</a:t>
            </a:r>
            <a:r>
              <a:rPr lang="zh-TW" altLang="en-US" dirty="0" smtClean="0"/>
              <a:t>陣列中，空白表示可以走。若改變成</a:t>
            </a:r>
            <a:r>
              <a:rPr lang="en-US" altLang="zh-TW" dirty="0" smtClean="0"/>
              <a:t>“$”</a:t>
            </a:r>
            <a:r>
              <a:rPr lang="zh-TW" altLang="en-US" dirty="0" smtClean="0"/>
              <a:t>表示</a:t>
            </a:r>
            <a:r>
              <a:rPr lang="zh-TW" altLang="en-US" dirty="0"/>
              <a:t>我走到這個位置</a:t>
            </a:r>
            <a:r>
              <a:rPr lang="zh-TW" altLang="en-US" dirty="0" smtClean="0"/>
              <a:t>了。</a:t>
            </a:r>
            <a:endParaRPr lang="en-US" altLang="zh-TW" dirty="0" smtClean="0"/>
          </a:p>
          <a:p>
            <a:pPr lvl="1"/>
            <a:r>
              <a:rPr lang="zh-TW" altLang="en-US" dirty="0"/>
              <a:t>每進入到一個新</a:t>
            </a:r>
            <a:r>
              <a:rPr lang="zh-TW" altLang="en-US" dirty="0" smtClean="0"/>
              <a:t>位置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先標記為 </a:t>
            </a:r>
            <a:r>
              <a:rPr lang="en-US" altLang="zh-TW" dirty="0" smtClean="0"/>
              <a:t>“$”</a:t>
            </a:r>
            <a:endParaRPr lang="en-US" altLang="zh-TW" dirty="0"/>
          </a:p>
          <a:p>
            <a:pPr lvl="2"/>
            <a:r>
              <a:rPr lang="zh-TW" altLang="en-US" dirty="0" smtClean="0"/>
              <a:t>檢查是否到出口了。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zh-TW" altLang="en-US" dirty="0" smtClean="0">
                <a:sym typeface="Wingdings" panose="05000000000000000000" pitchFamily="2" charset="2"/>
              </a:rPr>
              <a:t>結束了！</a:t>
            </a:r>
            <a:endParaRPr lang="en-US" altLang="zh-TW" dirty="0" smtClean="0"/>
          </a:p>
          <a:p>
            <a:pPr lvl="2"/>
            <a:r>
              <a:rPr lang="zh-TW" altLang="en-US" dirty="0"/>
              <a:t>不是出口就看還有沒有路</a:t>
            </a:r>
            <a:r>
              <a:rPr lang="zh-TW" altLang="en-US" dirty="0" smtClean="0"/>
              <a:t>走</a:t>
            </a:r>
            <a:r>
              <a:rPr lang="zh-TW" altLang="en-US" dirty="0"/>
              <a:t>，有就走，沒有就標記</a:t>
            </a:r>
            <a:r>
              <a:rPr lang="zh-TW" altLang="en-US" dirty="0" smtClean="0"/>
              <a:t>改</a:t>
            </a:r>
            <a:r>
              <a:rPr lang="en-US" altLang="zh-TW" dirty="0" smtClean="0"/>
              <a:t>“@”</a:t>
            </a:r>
            <a:r>
              <a:rPr lang="zh-TW" altLang="en-US" dirty="0" smtClean="0"/>
              <a:t>然後退回。</a:t>
            </a:r>
            <a:endParaRPr lang="en-US" altLang="zh-TW" dirty="0" smtClean="0"/>
          </a:p>
          <a:p>
            <a:pPr lvl="1"/>
            <a:r>
              <a:rPr lang="zh-TW" altLang="en-US" dirty="0"/>
              <a:t>這樣只是找得到！沒有記住路線！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8082001" y="2160589"/>
          <a:ext cx="3737313" cy="3403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57">
                  <a:extLst>
                    <a:ext uri="{9D8B030D-6E8A-4147-A177-3AD203B41FA5}">
                      <a16:colId xmlns:a16="http://schemas.microsoft.com/office/drawing/2014/main" val="2744473365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87685464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49316250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2887098046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513806669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778477599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979527985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915248086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419359186"/>
                    </a:ext>
                  </a:extLst>
                </a:gridCol>
              </a:tblGrid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06953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169826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639226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22169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71970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754524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166038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8549640" y="27173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549640" y="320682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549640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967980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9386320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9790998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0195676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0627698" y="3664343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0600354" y="3678312"/>
            <a:ext cx="36260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@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0182306" y="3672369"/>
            <a:ext cx="36260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@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9805837" y="418424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9805837" y="46424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0203947" y="46424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0627698" y="46424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緊急出口- 维基百科，自由的百科全书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023" y="4632500"/>
            <a:ext cx="389142" cy="38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87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走迷宮新策略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人海戰術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7014160" cy="3880773"/>
          </a:xfrm>
        </p:spPr>
        <p:txBody>
          <a:bodyPr/>
          <a:lstStyle/>
          <a:p>
            <a:r>
              <a:rPr lang="zh-TW" altLang="en-US" dirty="0" smtClean="0"/>
              <a:t>我有無限多人，從入口源源不絕進入，依照順序塞入迷宮。</a:t>
            </a:r>
            <a:endParaRPr lang="en-US" altLang="zh-TW" dirty="0" smtClean="0"/>
          </a:p>
          <a:p>
            <a:r>
              <a:rPr lang="zh-TW" altLang="en-US" dirty="0" smtClean="0"/>
              <a:t>走到盡頭的人回報沒路了，標記自己黑了！</a:t>
            </a:r>
            <a:endParaRPr lang="en-US" altLang="zh-TW" dirty="0" smtClean="0"/>
          </a:p>
          <a:p>
            <a:r>
              <a:rPr lang="zh-TW" altLang="en-US" dirty="0" smtClean="0"/>
              <a:t>收到回報沒路的人還可以嘗試別的方向，直到他的所有方向的下線都回報沒路，他也就自己標記為沒路並回報前一人。</a:t>
            </a:r>
            <a:endParaRPr lang="en-US" altLang="zh-TW" dirty="0" smtClean="0"/>
          </a:p>
          <a:p>
            <a:r>
              <a:rPr lang="zh-TW" altLang="en-US" dirty="0" smtClean="0"/>
              <a:t>走到出口</a:t>
            </a:r>
            <a:r>
              <a:rPr lang="zh-TW" altLang="en-US" dirty="0"/>
              <a:t>的人則回報有路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收到回報有路的人，做記號標示有路，回報</a:t>
            </a:r>
            <a:r>
              <a:rPr lang="zh-TW" altLang="en-US" dirty="0" smtClean="0"/>
              <a:t>前一人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r>
              <a:rPr lang="zh-TW" altLang="en-US" dirty="0"/>
              <a:t>一路</a:t>
            </a:r>
            <a:r>
              <a:rPr lang="zh-TW" altLang="en-US" dirty="0" smtClean="0"/>
              <a:t>回報直到</a:t>
            </a:r>
            <a:r>
              <a:rPr lang="zh-TW" altLang="en-US" dirty="0"/>
              <a:t>入口</a:t>
            </a:r>
            <a:r>
              <a:rPr lang="zh-TW" altLang="en-US" dirty="0" smtClean="0"/>
              <a:t>，就可以</a:t>
            </a:r>
            <a:r>
              <a:rPr lang="zh-TW" altLang="en-US" dirty="0"/>
              <a:t>標記出整條路徑。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8082001" y="2160589"/>
          <a:ext cx="3737313" cy="3403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57">
                  <a:extLst>
                    <a:ext uri="{9D8B030D-6E8A-4147-A177-3AD203B41FA5}">
                      <a16:colId xmlns:a16="http://schemas.microsoft.com/office/drawing/2014/main" val="2744473365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87685464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49316250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2887098046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513806669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778477599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979527985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915248086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419359186"/>
                    </a:ext>
                  </a:extLst>
                </a:gridCol>
              </a:tblGrid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06953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169826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639226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22169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71970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754524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166038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978" y="2703195"/>
            <a:ext cx="209550" cy="38938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978" y="3140214"/>
            <a:ext cx="209550" cy="38938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978" y="3667441"/>
            <a:ext cx="209550" cy="38938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876" y="3667441"/>
            <a:ext cx="209550" cy="38938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241" y="3667441"/>
            <a:ext cx="209550" cy="38938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030" y="3667441"/>
            <a:ext cx="209550" cy="389388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333" y="3667441"/>
            <a:ext cx="209550" cy="389388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030" y="3667441"/>
            <a:ext cx="209550" cy="389388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4636" y="3631643"/>
            <a:ext cx="299194" cy="46098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271" y="3631643"/>
            <a:ext cx="299194" cy="46098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270" y="4130737"/>
            <a:ext cx="209550" cy="389388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270" y="4652515"/>
            <a:ext cx="209550" cy="389388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8664" y="4652515"/>
            <a:ext cx="209550" cy="389388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9458" y="4652515"/>
            <a:ext cx="209550" cy="389388"/>
          </a:xfrm>
          <a:prstGeom prst="rect">
            <a:avLst/>
          </a:prstGeom>
        </p:spPr>
      </p:pic>
      <p:pic>
        <p:nvPicPr>
          <p:cNvPr id="19" name="Picture 2" descr="緊急出口- 维基百科，自由的百科全书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023" y="4632500"/>
            <a:ext cx="389142" cy="38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手繪多邊形 20"/>
          <p:cNvSpPr/>
          <p:nvPr/>
        </p:nvSpPr>
        <p:spPr>
          <a:xfrm>
            <a:off x="8686800" y="2871216"/>
            <a:ext cx="2514600" cy="1965960"/>
          </a:xfrm>
          <a:custGeom>
            <a:avLst/>
            <a:gdLst>
              <a:gd name="connsiteX0" fmla="*/ 2514600 w 2514600"/>
              <a:gd name="connsiteY0" fmla="*/ 1965960 h 1965960"/>
              <a:gd name="connsiteX1" fmla="*/ 1280160 w 2514600"/>
              <a:gd name="connsiteY1" fmla="*/ 1956816 h 1965960"/>
              <a:gd name="connsiteX2" fmla="*/ 1261872 w 2514600"/>
              <a:gd name="connsiteY2" fmla="*/ 1024128 h 1965960"/>
              <a:gd name="connsiteX3" fmla="*/ 9144 w 2514600"/>
              <a:gd name="connsiteY3" fmla="*/ 996696 h 1965960"/>
              <a:gd name="connsiteX4" fmla="*/ 0 w 2514600"/>
              <a:gd name="connsiteY4" fmla="*/ 0 h 1965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4600" h="1965960">
                <a:moveTo>
                  <a:pt x="2514600" y="1965960"/>
                </a:moveTo>
                <a:lnTo>
                  <a:pt x="1280160" y="1956816"/>
                </a:lnTo>
                <a:lnTo>
                  <a:pt x="1261872" y="1024128"/>
                </a:lnTo>
                <a:lnTo>
                  <a:pt x="9144" y="996696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85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範例六部分參考程式碼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1633723"/>
            <a:ext cx="7634562" cy="4926906"/>
          </a:xfrm>
          <a:prstGeom prst="rect">
            <a:avLst/>
          </a:prstGeom>
        </p:spPr>
      </p:pic>
      <p:sp>
        <p:nvSpPr>
          <p:cNvPr id="5" name="向左箭號 4"/>
          <p:cNvSpPr/>
          <p:nvPr/>
        </p:nvSpPr>
        <p:spPr>
          <a:xfrm>
            <a:off x="5391912" y="5458968"/>
            <a:ext cx="1243584" cy="146304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650992" y="5549324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FFC000"/>
                </a:solidFill>
              </a:rPr>
              <a:t>找到的地方做不同標記</a:t>
            </a:r>
            <a:endParaRPr lang="zh-TW" altLang="en-US" sz="1600" dirty="0">
              <a:solidFill>
                <a:srgbClr val="FFC000"/>
              </a:solidFill>
            </a:endParaRPr>
          </a:p>
        </p:txBody>
      </p:sp>
      <p:sp>
        <p:nvSpPr>
          <p:cNvPr id="7" name="向左箭號 6"/>
          <p:cNvSpPr/>
          <p:nvPr/>
        </p:nvSpPr>
        <p:spPr>
          <a:xfrm>
            <a:off x="4017625" y="2898343"/>
            <a:ext cx="1243584" cy="146304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258417" y="2632941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FFC000"/>
                </a:solidFill>
              </a:rPr>
              <a:t>一進來就做標記</a:t>
            </a:r>
            <a:endParaRPr lang="zh-TW" altLang="en-US" sz="1600" dirty="0">
              <a:solidFill>
                <a:srgbClr val="FFC000"/>
              </a:solidFill>
            </a:endParaRPr>
          </a:p>
        </p:txBody>
      </p:sp>
      <p:sp>
        <p:nvSpPr>
          <p:cNvPr id="9" name="向左箭號 8"/>
          <p:cNvSpPr/>
          <p:nvPr/>
        </p:nvSpPr>
        <p:spPr>
          <a:xfrm>
            <a:off x="5879374" y="2277183"/>
            <a:ext cx="1243584" cy="146304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120166" y="2011781"/>
            <a:ext cx="2007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FFC000"/>
                </a:solidFill>
              </a:rPr>
              <a:t>到達出口，回報</a:t>
            </a:r>
            <a:r>
              <a:rPr lang="en-US" altLang="zh-TW" sz="1600" dirty="0" smtClean="0">
                <a:solidFill>
                  <a:srgbClr val="FFC000"/>
                </a:solidFill>
              </a:rPr>
              <a:t>true</a:t>
            </a:r>
            <a:endParaRPr lang="zh-TW" alt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00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菜市場名大比拚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196696"/>
          </a:xfrm>
        </p:spPr>
        <p:txBody>
          <a:bodyPr>
            <a:normAutofit/>
          </a:bodyPr>
          <a:lstStyle/>
          <a:p>
            <a:r>
              <a:rPr lang="zh-TW" altLang="en-US" sz="2200" dirty="0" smtClean="0"/>
              <a:t>啊！你也叫家豪！</a:t>
            </a:r>
            <a:endParaRPr lang="en-US" altLang="zh-TW" sz="2200" dirty="0" smtClean="0"/>
          </a:p>
          <a:p>
            <a:r>
              <a:rPr lang="zh-TW" altLang="en-US" sz="1400" dirty="0"/>
              <a:t>男性：</a:t>
            </a:r>
            <a:r>
              <a:rPr lang="en-US" altLang="zh-TW" sz="1400" dirty="0"/>
              <a:t>1.</a:t>
            </a:r>
            <a:r>
              <a:rPr lang="zh-TW" altLang="en-US" sz="1400" dirty="0"/>
              <a:t>家豪</a:t>
            </a:r>
            <a:r>
              <a:rPr lang="en-US" altLang="zh-TW" sz="1400" dirty="0"/>
              <a:t>(1</a:t>
            </a:r>
            <a:r>
              <a:rPr lang="zh-TW" altLang="en-US" sz="1400" dirty="0"/>
              <a:t>萬</a:t>
            </a:r>
            <a:r>
              <a:rPr lang="en-US" altLang="zh-TW" sz="1400" dirty="0"/>
              <a:t>4,208</a:t>
            </a:r>
            <a:r>
              <a:rPr lang="zh-TW" altLang="en-US" sz="1400" dirty="0"/>
              <a:t>人</a:t>
            </a:r>
            <a:r>
              <a:rPr lang="en-US" altLang="zh-TW" sz="1400" dirty="0"/>
              <a:t>)2.</a:t>
            </a:r>
            <a:r>
              <a:rPr lang="zh-TW" altLang="en-US" sz="1400" dirty="0"/>
              <a:t>志明</a:t>
            </a:r>
            <a:r>
              <a:rPr lang="en-US" altLang="zh-TW" sz="1400" dirty="0"/>
              <a:t>(1</a:t>
            </a:r>
            <a:r>
              <a:rPr lang="zh-TW" altLang="en-US" sz="1400" dirty="0"/>
              <a:t>萬</a:t>
            </a:r>
            <a:r>
              <a:rPr lang="en-US" altLang="zh-TW" sz="1400" dirty="0"/>
              <a:t>3,375</a:t>
            </a:r>
            <a:r>
              <a:rPr lang="zh-TW" altLang="en-US" sz="1400" dirty="0"/>
              <a:t>人</a:t>
            </a:r>
            <a:r>
              <a:rPr lang="en-US" altLang="zh-TW" sz="1400" dirty="0"/>
              <a:t>)3.</a:t>
            </a:r>
            <a:r>
              <a:rPr lang="zh-TW" altLang="en-US" sz="1400" dirty="0"/>
              <a:t>俊傑</a:t>
            </a:r>
            <a:r>
              <a:rPr lang="en-US" altLang="zh-TW" sz="1400" dirty="0"/>
              <a:t>(1</a:t>
            </a:r>
            <a:r>
              <a:rPr lang="zh-TW" altLang="en-US" sz="1400" dirty="0"/>
              <a:t>萬</a:t>
            </a:r>
            <a:r>
              <a:rPr lang="en-US" altLang="zh-TW" sz="1400" dirty="0"/>
              <a:t>2,587</a:t>
            </a:r>
            <a:r>
              <a:rPr lang="zh-TW" altLang="en-US" sz="1400" dirty="0"/>
              <a:t>人</a:t>
            </a:r>
            <a:r>
              <a:rPr lang="en-US" altLang="zh-TW" sz="1400" dirty="0"/>
              <a:t>)</a:t>
            </a:r>
          </a:p>
          <a:p>
            <a:r>
              <a:rPr lang="zh-TW" altLang="en-US" sz="1400" dirty="0"/>
              <a:t>女性：</a:t>
            </a:r>
            <a:r>
              <a:rPr lang="en-US" altLang="zh-TW" sz="1400" dirty="0"/>
              <a:t>1.</a:t>
            </a:r>
            <a:r>
              <a:rPr lang="zh-TW" altLang="en-US" sz="1400" dirty="0"/>
              <a:t>淑芬</a:t>
            </a:r>
            <a:r>
              <a:rPr lang="en-US" altLang="zh-TW" sz="1400" dirty="0"/>
              <a:t>(3</a:t>
            </a:r>
            <a:r>
              <a:rPr lang="zh-TW" altLang="en-US" sz="1400" dirty="0"/>
              <a:t>萬</a:t>
            </a:r>
            <a:r>
              <a:rPr lang="en-US" altLang="zh-TW" sz="1400" dirty="0"/>
              <a:t>1,923</a:t>
            </a:r>
            <a:r>
              <a:rPr lang="zh-TW" altLang="en-US" sz="1400" dirty="0"/>
              <a:t>人</a:t>
            </a:r>
            <a:r>
              <a:rPr lang="en-US" altLang="zh-TW" sz="1400" dirty="0"/>
              <a:t>)2.</a:t>
            </a:r>
            <a:r>
              <a:rPr lang="zh-TW" altLang="en-US" sz="1400" dirty="0"/>
              <a:t>淑惠</a:t>
            </a:r>
            <a:r>
              <a:rPr lang="en-US" altLang="zh-TW" sz="1400" dirty="0"/>
              <a:t>(2</a:t>
            </a:r>
            <a:r>
              <a:rPr lang="zh-TW" altLang="en-US" sz="1400" dirty="0"/>
              <a:t>萬</a:t>
            </a:r>
            <a:r>
              <a:rPr lang="en-US" altLang="zh-TW" sz="1400" dirty="0"/>
              <a:t>9,947</a:t>
            </a:r>
            <a:r>
              <a:rPr lang="zh-TW" altLang="en-US" sz="1400" dirty="0"/>
              <a:t>人</a:t>
            </a:r>
            <a:r>
              <a:rPr lang="en-US" altLang="zh-TW" sz="1400" dirty="0"/>
              <a:t>)2,</a:t>
            </a:r>
            <a:r>
              <a:rPr lang="zh-TW" altLang="en-US" sz="1400" dirty="0"/>
              <a:t>美玲</a:t>
            </a:r>
            <a:r>
              <a:rPr lang="en-US" altLang="zh-TW" sz="1400" dirty="0"/>
              <a:t>(2</a:t>
            </a:r>
            <a:r>
              <a:rPr lang="zh-TW" altLang="en-US" sz="1400" dirty="0"/>
              <a:t>萬</a:t>
            </a:r>
            <a:r>
              <a:rPr lang="en-US" altLang="zh-TW" sz="1400" dirty="0"/>
              <a:t>7,355</a:t>
            </a:r>
            <a:r>
              <a:rPr lang="zh-TW" altLang="en-US" sz="1400" dirty="0"/>
              <a:t>人</a:t>
            </a:r>
            <a:r>
              <a:rPr lang="en-US" altLang="zh-TW" sz="1400" dirty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88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如果</a:t>
            </a:r>
            <a:r>
              <a:rPr lang="zh-TW" altLang="en-US" b="1" dirty="0" smtClean="0"/>
              <a:t>變數</a:t>
            </a:r>
            <a:r>
              <a:rPr lang="zh-TW" altLang="en-US" dirty="0" smtClean="0"/>
              <a:t>或</a:t>
            </a:r>
            <a:r>
              <a:rPr lang="zh-TW" altLang="en-US" b="1" dirty="0" smtClean="0"/>
              <a:t>函式</a:t>
            </a:r>
            <a:r>
              <a:rPr lang="zh-TW" altLang="en-US" dirty="0" smtClean="0"/>
              <a:t>跟別人</a:t>
            </a:r>
            <a:r>
              <a:rPr lang="zh-TW" altLang="en-US" b="1" dirty="0" smtClean="0"/>
              <a:t>同名</a:t>
            </a:r>
            <a:r>
              <a:rPr lang="zh-TW" altLang="en-US" dirty="0" smtClean="0"/>
              <a:t>字了！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這世界上，工程師大多對取名字不是很有創意。</a:t>
            </a:r>
            <a:r>
              <a:rPr lang="en-US" altLang="zh-TW" sz="1400" dirty="0" smtClean="0"/>
              <a:t>(</a:t>
            </a:r>
            <a:r>
              <a:rPr lang="zh-TW" altLang="en-US" sz="1400" dirty="0" smtClean="0"/>
              <a:t>事實上也最好不要太有創意！</a:t>
            </a:r>
            <a:r>
              <a:rPr lang="en-US" altLang="zh-TW" sz="1400" dirty="0" smtClean="0"/>
              <a:t>)</a:t>
            </a:r>
          </a:p>
          <a:p>
            <a:r>
              <a:rPr lang="zh-TW" altLang="en-US" dirty="0"/>
              <a:t>所以同</a:t>
            </a:r>
            <a:r>
              <a:rPr lang="zh-TW" altLang="en-US" dirty="0" smtClean="0"/>
              <a:t>名稱在所難免。</a:t>
            </a:r>
            <a:endParaRPr lang="en-US" altLang="zh-TW" dirty="0" smtClean="0"/>
          </a:p>
          <a:p>
            <a:r>
              <a:rPr lang="zh-TW" altLang="en-US" dirty="0" smtClean="0"/>
              <a:t>變數大致分兩類：</a:t>
            </a:r>
            <a:r>
              <a:rPr lang="zh-TW" altLang="en-US" b="1" dirty="0" smtClean="0"/>
              <a:t>全域變數</a:t>
            </a:r>
            <a:r>
              <a:rPr lang="zh-TW" altLang="en-US" dirty="0" smtClean="0"/>
              <a:t>、</a:t>
            </a:r>
            <a:r>
              <a:rPr lang="zh-TW" altLang="en-US" b="1" dirty="0" smtClean="0"/>
              <a:t>區域變數</a:t>
            </a:r>
            <a:endParaRPr lang="en-US" altLang="zh-TW" b="1" dirty="0" smtClean="0"/>
          </a:p>
          <a:p>
            <a:r>
              <a:rPr lang="zh-TW" altLang="en-US" b="1" dirty="0"/>
              <a:t>全域變數</a:t>
            </a:r>
            <a:r>
              <a:rPr lang="zh-TW" altLang="en-US" b="1" dirty="0" smtClean="0"/>
              <a:t>：</a:t>
            </a:r>
            <a:r>
              <a:rPr lang="zh-TW" altLang="en-US" dirty="0" smtClean="0"/>
              <a:t>在整個程式碼中都可以使用。</a:t>
            </a:r>
            <a:endParaRPr lang="en-US" altLang="zh-TW" dirty="0" smtClean="0"/>
          </a:p>
          <a:p>
            <a:r>
              <a:rPr lang="zh-TW" altLang="en-US" b="1" dirty="0"/>
              <a:t>區域變數</a:t>
            </a:r>
            <a:r>
              <a:rPr lang="zh-TW" altLang="en-US" dirty="0" smtClean="0"/>
              <a:t>：只能在宣告的程式區塊內使用。</a:t>
            </a:r>
            <a:endParaRPr lang="en-US" altLang="zh-TW" dirty="0" smtClean="0"/>
          </a:p>
          <a:p>
            <a:r>
              <a:rPr lang="en-US" altLang="zh-TW" dirty="0" smtClean="0"/>
              <a:t>Java</a:t>
            </a:r>
            <a:r>
              <a:rPr lang="zh-TW" altLang="en-US" dirty="0" smtClean="0"/>
              <a:t>規定關於變數：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宣告在同一個程式區</a:t>
            </a:r>
            <a:r>
              <a:rPr lang="zh-TW" altLang="en-US" dirty="0"/>
              <a:t>塊不得重複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區域</a:t>
            </a:r>
            <a:r>
              <a:rPr lang="zh-TW" altLang="en-US" dirty="0"/>
              <a:t>變數會覆蓋全域</a:t>
            </a:r>
            <a:r>
              <a:rPr lang="zh-TW" altLang="en-US" dirty="0" smtClean="0"/>
              <a:t>變數，除非以下一條方式特別指定。</a:t>
            </a:r>
            <a:endParaRPr lang="en-US" altLang="zh-TW" dirty="0" smtClean="0"/>
          </a:p>
          <a:p>
            <a:pPr lvl="1"/>
            <a:r>
              <a:rPr lang="zh-TW" altLang="en-US" dirty="0"/>
              <a:t>類別屬型</a:t>
            </a:r>
            <a:r>
              <a:rPr lang="en-US" altLang="zh-TW" dirty="0"/>
              <a:t>(</a:t>
            </a:r>
            <a:r>
              <a:rPr lang="zh-TW" altLang="en-US" dirty="0"/>
              <a:t>變數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或者說全域變數，可以</a:t>
            </a:r>
            <a:r>
              <a:rPr lang="zh-TW" altLang="en-US" dirty="0"/>
              <a:t>透過</a:t>
            </a:r>
            <a:r>
              <a:rPr lang="en-US" altLang="zh-TW" b="1" dirty="0">
                <a:solidFill>
                  <a:srgbClr val="FF0000"/>
                </a:solidFill>
              </a:rPr>
              <a:t>this</a:t>
            </a:r>
            <a:r>
              <a:rPr lang="en-US" altLang="zh-TW" b="1" dirty="0" smtClean="0">
                <a:solidFill>
                  <a:srgbClr val="FF0000"/>
                </a:solidFill>
              </a:rPr>
              <a:t>.</a:t>
            </a:r>
            <a:r>
              <a:rPr lang="zh-TW" altLang="en-US" dirty="0" smtClean="0"/>
              <a:t>或</a:t>
            </a:r>
            <a:r>
              <a:rPr lang="zh-TW" altLang="en-US" b="1" dirty="0" smtClean="0">
                <a:solidFill>
                  <a:srgbClr val="FF0000"/>
                </a:solidFill>
              </a:rPr>
              <a:t>類別名稱</a:t>
            </a:r>
            <a:r>
              <a:rPr lang="en-US" altLang="zh-TW" b="1" dirty="0" smtClean="0">
                <a:solidFill>
                  <a:srgbClr val="FF0000"/>
                </a:solidFill>
              </a:rPr>
              <a:t>.</a:t>
            </a:r>
            <a:r>
              <a:rPr lang="zh-TW" altLang="en-US" dirty="0" smtClean="0"/>
              <a:t>指定</a:t>
            </a:r>
            <a:r>
              <a:rPr lang="zh-TW" altLang="en-US" dirty="0"/>
              <a:t>，跟</a:t>
            </a:r>
            <a:r>
              <a:rPr lang="zh-TW" altLang="en-US" dirty="0" smtClean="0"/>
              <a:t>區域變數</a:t>
            </a:r>
            <a:r>
              <a:rPr lang="zh-TW" altLang="en-US" dirty="0"/>
              <a:t>區分</a:t>
            </a:r>
            <a:r>
              <a:rPr lang="zh-TW" altLang="en-US" dirty="0" smtClean="0"/>
              <a:t>開。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關於</a:t>
            </a:r>
            <a:r>
              <a:rPr lang="en-US" altLang="zh-TW" b="1" dirty="0">
                <a:solidFill>
                  <a:srgbClr val="FF0000"/>
                </a:solidFill>
              </a:rPr>
              <a:t>this.</a:t>
            </a:r>
            <a:r>
              <a:rPr lang="zh-TW" altLang="en-US" dirty="0"/>
              <a:t>或</a:t>
            </a:r>
            <a:r>
              <a:rPr lang="zh-TW" altLang="en-US" b="1" dirty="0">
                <a:solidFill>
                  <a:srgbClr val="FF0000"/>
                </a:solidFill>
              </a:rPr>
              <a:t>類別名稱</a:t>
            </a:r>
            <a:r>
              <a:rPr lang="en-US" altLang="zh-TW" b="1" dirty="0">
                <a:solidFill>
                  <a:srgbClr val="FF0000"/>
                </a:solidFill>
              </a:rPr>
              <a:t>. </a:t>
            </a:r>
            <a:r>
              <a:rPr lang="zh-TW" altLang="en-US" dirty="0" smtClean="0"/>
              <a:t>，會</a:t>
            </a:r>
            <a:r>
              <a:rPr lang="zh-TW" altLang="en-US" dirty="0"/>
              <a:t>在物件導向單元詳細說明。</a:t>
            </a:r>
          </a:p>
        </p:txBody>
      </p:sp>
    </p:spTree>
    <p:extLst>
      <p:ext uri="{BB962C8B-B14F-4D97-AF65-F5344CB8AC3E}">
        <p14:creationId xmlns:p14="http://schemas.microsoft.com/office/powerpoint/2010/main" val="214344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197" y="609600"/>
            <a:ext cx="6490488" cy="598379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不同變數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在</a:t>
            </a:r>
            <a:r>
              <a:rPr lang="en-US" altLang="zh-TW" dirty="0" smtClean="0"/>
              <a:t>Eclipse</a:t>
            </a:r>
            <a:r>
              <a:rPr lang="zh-TW" altLang="en-US" dirty="0" smtClean="0"/>
              <a:t>中的呈現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298334" cy="3880773"/>
          </a:xfrm>
        </p:spPr>
        <p:txBody>
          <a:bodyPr/>
          <a:lstStyle/>
          <a:p>
            <a:r>
              <a:rPr lang="zh-TW" altLang="en-US" dirty="0" smtClean="0"/>
              <a:t>注意程式中，不同地方宣告的</a:t>
            </a:r>
            <a:r>
              <a:rPr lang="en-US" altLang="zh-TW" dirty="0" smtClean="0"/>
              <a:t>score</a:t>
            </a:r>
            <a:r>
              <a:rPr lang="zh-TW" altLang="en-US" dirty="0" smtClean="0"/>
              <a:t>顏色不相同。</a:t>
            </a:r>
            <a:endParaRPr lang="en-US" altLang="zh-TW" dirty="0" smtClean="0"/>
          </a:p>
          <a:p>
            <a:r>
              <a:rPr lang="zh-TW" altLang="en-US" dirty="0"/>
              <a:t>凡在函式內宣告</a:t>
            </a:r>
            <a:r>
              <a:rPr lang="zh-TW" altLang="en-US" dirty="0" smtClean="0"/>
              <a:t>的都是區域變數，區域變數都是</a:t>
            </a:r>
            <a:r>
              <a:rPr lang="zh-TW" altLang="en-US" b="1" dirty="0" smtClean="0">
                <a:solidFill>
                  <a:srgbClr val="FF0000"/>
                </a:solidFill>
              </a:rPr>
              <a:t>亮黃色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在函式引數</a:t>
            </a:r>
            <a:r>
              <a:rPr lang="zh-TW" altLang="en-US" dirty="0" smtClean="0"/>
              <a:t>區宣告的也是區域變數，呈現</a:t>
            </a:r>
            <a:r>
              <a:rPr lang="zh-TW" altLang="en-US" b="1" dirty="0" smtClean="0">
                <a:solidFill>
                  <a:srgbClr val="FF0000"/>
                </a:solidFill>
              </a:rPr>
              <a:t>淺藍色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在類別內宣告者為類別變數或稱屬性，為全域變數，呈現</a:t>
            </a:r>
            <a:r>
              <a:rPr lang="zh-TW" altLang="en-US" b="1" dirty="0" smtClean="0">
                <a:solidFill>
                  <a:srgbClr val="FF0000"/>
                </a:solidFill>
              </a:rPr>
              <a:t>亮藍色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3136392" y="2924908"/>
            <a:ext cx="2862072" cy="3486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3136392" y="3273552"/>
            <a:ext cx="2959608" cy="10515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2593848" y="1557302"/>
            <a:ext cx="5370576" cy="23687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3855336" y="1115568"/>
            <a:ext cx="3036846" cy="35021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64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函式名稱重複了？！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626186" cy="3880773"/>
          </a:xfrm>
        </p:spPr>
        <p:txBody>
          <a:bodyPr/>
          <a:lstStyle/>
          <a:p>
            <a:r>
              <a:rPr lang="zh-TW" altLang="en-US" dirty="0" smtClean="0"/>
              <a:t>右邊的例子中，</a:t>
            </a:r>
            <a:r>
              <a:rPr lang="en-US" altLang="zh-TW" dirty="0" smtClean="0"/>
              <a:t>func1(), func1(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score)</a:t>
            </a:r>
            <a:r>
              <a:rPr lang="zh-TW" altLang="en-US" dirty="0" smtClean="0"/>
              <a:t>重複宣告了！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中，函式名稱只要</a:t>
            </a:r>
            <a:r>
              <a:rPr lang="en-US" altLang="zh-TW" dirty="0" smtClean="0">
                <a:solidFill>
                  <a:srgbClr val="FF0000"/>
                </a:solidFill>
              </a:rPr>
              <a:t>signature(</a:t>
            </a:r>
            <a:r>
              <a:rPr lang="zh-TW" altLang="en-US" dirty="0" smtClean="0">
                <a:solidFill>
                  <a:srgbClr val="FF0000"/>
                </a:solidFill>
              </a:rPr>
              <a:t>署名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/>
              <a:t>不一樣即使名稱依樣也區分得出來。</a:t>
            </a:r>
            <a:endParaRPr lang="en-US" altLang="zh-TW" dirty="0" smtClean="0"/>
          </a:p>
          <a:p>
            <a:r>
              <a:rPr lang="zh-TW" altLang="en-US" dirty="0"/>
              <a:t>函</a:t>
            </a:r>
            <a:r>
              <a:rPr lang="zh-TW" altLang="en-US" dirty="0" smtClean="0"/>
              <a:t>式署名的</a:t>
            </a:r>
            <a:r>
              <a:rPr lang="zh-TW" altLang="en-US" dirty="0"/>
              <a:t>三個</a:t>
            </a:r>
            <a:r>
              <a:rPr lang="zh-TW" altLang="en-US" dirty="0" smtClean="0"/>
              <a:t>要項</a:t>
            </a:r>
            <a:endParaRPr lang="en-US" altLang="zh-TW" dirty="0" smtClean="0"/>
          </a:p>
          <a:p>
            <a:pPr lvl="1"/>
            <a:r>
              <a:rPr lang="zh-TW" altLang="en-US" dirty="0"/>
              <a:t>函式</a:t>
            </a:r>
            <a:r>
              <a:rPr lang="zh-TW" altLang="en-US" dirty="0" smtClean="0"/>
              <a:t>名稱</a:t>
            </a:r>
            <a:endParaRPr lang="en-US" altLang="zh-TW" dirty="0" smtClean="0"/>
          </a:p>
          <a:p>
            <a:pPr lvl="1"/>
            <a:r>
              <a:rPr lang="zh-TW" altLang="en-US" dirty="0"/>
              <a:t>函</a:t>
            </a:r>
            <a:r>
              <a:rPr lang="zh-TW" altLang="en-US" dirty="0" smtClean="0"/>
              <a:t>式</a:t>
            </a:r>
            <a:r>
              <a:rPr lang="en-US" altLang="zh-TW" dirty="0" smtClean="0"/>
              <a:t>()</a:t>
            </a:r>
            <a:r>
              <a:rPr lang="zh-TW" altLang="en-US" dirty="0" smtClean="0"/>
              <a:t>中參數</a:t>
            </a:r>
            <a:r>
              <a:rPr lang="zh-TW" altLang="en-US" dirty="0"/>
              <a:t>資料型態</a:t>
            </a:r>
          </a:p>
          <a:p>
            <a:pPr lvl="1"/>
            <a:r>
              <a:rPr lang="zh-TW" altLang="en-US" dirty="0" smtClean="0"/>
              <a:t>參數</a:t>
            </a:r>
            <a:r>
              <a:rPr lang="zh-TW" altLang="en-US" dirty="0"/>
              <a:t>的個數與</a:t>
            </a:r>
            <a:r>
              <a:rPr lang="zh-TW" altLang="en-US" dirty="0" smtClean="0"/>
              <a:t>順序</a:t>
            </a:r>
            <a:endParaRPr lang="en-US" altLang="zh-TW" dirty="0" smtClean="0"/>
          </a:p>
          <a:p>
            <a:r>
              <a:rPr lang="zh-TW" altLang="en-US" dirty="0"/>
              <a:t>只要上述三項不完全一樣</a:t>
            </a:r>
            <a:r>
              <a:rPr lang="zh-TW" altLang="en-US" dirty="0" smtClean="0"/>
              <a:t>即可！</a:t>
            </a:r>
            <a:endParaRPr lang="zh-TW" altLang="en-US" dirty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653" y="609600"/>
            <a:ext cx="6490488" cy="598379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779008" y="2478024"/>
            <a:ext cx="3255264" cy="3291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779008" y="1185672"/>
            <a:ext cx="4105656" cy="3291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73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幾個函式名稱相同的範例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065098" cy="3880773"/>
          </a:xfrm>
        </p:spPr>
        <p:txBody>
          <a:bodyPr/>
          <a:lstStyle/>
          <a:p>
            <a:r>
              <a:rPr lang="zh-TW" altLang="en-US" dirty="0" smtClean="0"/>
              <a:t>右圖中，凡是用</a:t>
            </a:r>
            <a:r>
              <a:rPr lang="en-US" altLang="zh-TW" dirty="0" smtClean="0"/>
              <a:t>//</a:t>
            </a:r>
            <a:r>
              <a:rPr lang="zh-TW" altLang="en-US" dirty="0" smtClean="0"/>
              <a:t>註解掉的都是不合法宣告。你看得出原因嗎？</a:t>
            </a:r>
            <a:endParaRPr lang="en-US" altLang="zh-TW" dirty="0" smtClean="0"/>
          </a:p>
          <a:p>
            <a:r>
              <a:rPr lang="zh-TW" altLang="en-US" dirty="0"/>
              <a:t>注意重點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參數名稱、傳回值都不在函式署名</a:t>
            </a:r>
            <a:r>
              <a:rPr lang="zh-TW" altLang="en-US" dirty="0" smtClean="0"/>
              <a:t>內，即使不同也沒用。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014" y="2160589"/>
            <a:ext cx="43053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8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Math</a:t>
            </a:r>
            <a:r>
              <a:rPr lang="zh-TW" altLang="en-US" dirty="0" smtClean="0"/>
              <a:t>類別的介紹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前人種樹後人乘涼</a:t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284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好用的</a:t>
            </a:r>
            <a:r>
              <a:rPr lang="en-US" altLang="zh-TW" dirty="0" smtClean="0"/>
              <a:t>Math</a:t>
            </a:r>
            <a:r>
              <a:rPr lang="zh-TW" altLang="en-US" dirty="0" smtClean="0"/>
              <a:t>數學函式類別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在程式中隨意打入</a:t>
                </a:r>
                <a:r>
                  <a:rPr lang="en-US" altLang="zh-TW" dirty="0" smtClean="0"/>
                  <a:t>Math.</a:t>
                </a:r>
                <a:r>
                  <a:rPr lang="zh-TW" altLang="en-US" dirty="0" smtClean="0"/>
                  <a:t>則會出現如右圖的列表，表中列出所有</a:t>
                </a:r>
                <a:r>
                  <a:rPr lang="en-US" altLang="zh-TW" dirty="0" smtClean="0"/>
                  <a:t>Math</a:t>
                </a:r>
                <a:r>
                  <a:rPr lang="zh-TW" altLang="en-US" dirty="0" smtClean="0"/>
                  <a:t>這個類別所提供的數學函式。</a:t>
                </a:r>
                <a:endParaRPr lang="en-US" altLang="zh-TW" dirty="0" smtClean="0"/>
              </a:p>
              <a:p>
                <a:r>
                  <a:rPr lang="zh-TW" altLang="en-US" dirty="0"/>
                  <a:t>常數類</a:t>
                </a:r>
                <a:r>
                  <a:rPr lang="zh-TW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ℯ</m:t>
                    </m:r>
                    <m:r>
                      <a:rPr lang="en-US" altLang="zh-TW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TW" altLang="en-US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zh-TW" b="0" dirty="0" smtClean="0">
                  <a:solidFill>
                    <a:schemeClr val="accent4"/>
                  </a:solidFill>
                  <a:ea typeface="Cambria Math" panose="02040503050406030204" pitchFamily="18" charset="0"/>
                </a:endParaRPr>
              </a:p>
              <a:p>
                <a:r>
                  <a:rPr lang="zh-TW" altLang="en-US" dirty="0" smtClean="0"/>
                  <a:t>基本數學類：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abs, ceil, floor, round, max, min</a:t>
                </a:r>
              </a:p>
              <a:p>
                <a:r>
                  <a:rPr lang="zh-TW" altLang="en-US" dirty="0"/>
                  <a:t>指數</a:t>
                </a:r>
                <a:r>
                  <a:rPr lang="zh-TW" altLang="en-US" dirty="0" smtClean="0"/>
                  <a:t>對數類：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exp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, </a:t>
                </a:r>
                <a:r>
                  <a:rPr lang="en-US" altLang="zh-TW" dirty="0">
                    <a:solidFill>
                      <a:schemeClr val="accent4"/>
                    </a:solidFill>
                  </a:rPr>
                  <a:t>log, 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pow, 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sqrt</a:t>
                </a:r>
                <a:endParaRPr lang="en-US" altLang="zh-TW" dirty="0" smtClean="0">
                  <a:solidFill>
                    <a:schemeClr val="accent4"/>
                  </a:solidFill>
                </a:endParaRPr>
              </a:p>
              <a:p>
                <a:r>
                  <a:rPr lang="zh-TW" altLang="en-US" dirty="0"/>
                  <a:t>三角函數類</a:t>
                </a:r>
                <a:r>
                  <a:rPr lang="zh-TW" altLang="en-US" dirty="0" smtClean="0"/>
                  <a:t>：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sin, cod, tan, 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asin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, 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acos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, 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atan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, 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toDegree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, 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toRadian</a:t>
                </a:r>
                <a:endParaRPr lang="en-US" altLang="zh-TW" dirty="0" smtClean="0">
                  <a:solidFill>
                    <a:schemeClr val="accent4"/>
                  </a:solidFill>
                </a:endParaRPr>
              </a:p>
              <a:p>
                <a:r>
                  <a:rPr lang="zh-TW" altLang="en-US" dirty="0" smtClean="0"/>
                  <a:t>擬隨機數：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random</a:t>
                </a:r>
                <a:endParaRPr lang="zh-TW" altLang="en-US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92" t="-942" r="-30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792" y="2231136"/>
            <a:ext cx="5791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7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你已經用過的函式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print()</a:t>
            </a:r>
          </a:p>
          <a:p>
            <a:r>
              <a:rPr lang="en-US" altLang="zh-TW" dirty="0" smtClean="0"/>
              <a:t>Input(),</a:t>
            </a:r>
            <a:r>
              <a:rPr lang="en-US" altLang="zh-TW" dirty="0" err="1" smtClean="0"/>
              <a:t>eval</a:t>
            </a:r>
            <a:r>
              <a:rPr lang="en-US" altLang="zh-TW" dirty="0" smtClean="0"/>
              <a:t>(),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(),float()</a:t>
            </a:r>
            <a:endParaRPr lang="en-US" altLang="zh-TW" dirty="0" smtClean="0"/>
          </a:p>
          <a:p>
            <a:r>
              <a:rPr lang="en-US" altLang="zh-TW" dirty="0" smtClean="0"/>
              <a:t>Max(), min(),</a:t>
            </a:r>
            <a:r>
              <a:rPr lang="en-US" altLang="zh-TW" dirty="0" err="1" smtClean="0"/>
              <a:t>len</a:t>
            </a:r>
            <a:r>
              <a:rPr lang="en-US" altLang="zh-TW" dirty="0" smtClean="0"/>
              <a:t>()</a:t>
            </a:r>
          </a:p>
          <a:p>
            <a:r>
              <a:rPr lang="en-US" altLang="zh-TW" dirty="0" smtClean="0"/>
              <a:t>Range()</a:t>
            </a:r>
          </a:p>
        </p:txBody>
      </p:sp>
    </p:spTree>
    <p:extLst>
      <p:ext uri="{BB962C8B-B14F-4D97-AF65-F5344CB8AC3E}">
        <p14:creationId xmlns:p14="http://schemas.microsoft.com/office/powerpoint/2010/main" val="349510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Math</a:t>
            </a:r>
            <a:r>
              <a:rPr lang="zh-TW" altLang="en-US" dirty="0" smtClean="0"/>
              <a:t>類別提供的常數與函式列表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/>
          </p:nvPr>
        </p:nvGraphicFramePr>
        <p:xfrm>
          <a:off x="677334" y="1602804"/>
          <a:ext cx="9161254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9810">
                  <a:extLst>
                    <a:ext uri="{9D8B030D-6E8A-4147-A177-3AD203B41FA5}">
                      <a16:colId xmlns:a16="http://schemas.microsoft.com/office/drawing/2014/main" val="2050874896"/>
                    </a:ext>
                  </a:extLst>
                </a:gridCol>
                <a:gridCol w="2971444">
                  <a:extLst>
                    <a:ext uri="{9D8B030D-6E8A-4147-A177-3AD203B41FA5}">
                      <a16:colId xmlns:a16="http://schemas.microsoft.com/office/drawing/2014/main" val="1409419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常數或方法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描述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03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Math.E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自然對數的底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356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Math.PI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圓周率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782612"/>
                  </a:ext>
                </a:extLst>
              </a:tr>
              <a:tr h="320484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abs(double d</a:t>
                      </a:r>
                      <a:r>
                        <a:rPr lang="en-US" sz="1400" dirty="0" smtClean="0"/>
                        <a:t>), float </a:t>
                      </a:r>
                      <a:r>
                        <a:rPr lang="en-US" sz="1400" dirty="0"/>
                        <a:t>abs(float f</a:t>
                      </a:r>
                      <a:r>
                        <a:rPr lang="en-US" sz="1400" dirty="0" smtClean="0"/>
                        <a:t>), </a:t>
                      </a:r>
                    </a:p>
                    <a:p>
                      <a:pPr algn="l"/>
                      <a:r>
                        <a:rPr lang="en-US" sz="1400" dirty="0" err="1" smtClean="0"/>
                        <a:t>int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/>
                        <a:t>abs(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i</a:t>
                      </a:r>
                      <a:r>
                        <a:rPr lang="en-US" sz="1400" dirty="0" smtClean="0"/>
                        <a:t>), long </a:t>
                      </a:r>
                      <a:r>
                        <a:rPr lang="en-US" sz="1400" dirty="0"/>
                        <a:t>abs(long </a:t>
                      </a:r>
                      <a:r>
                        <a:rPr lang="en-US" sz="1400" dirty="0" err="1"/>
                        <a:t>lng</a:t>
                      </a:r>
                      <a:r>
                        <a:rPr lang="en-US" sz="14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回傳參數的絕對值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604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ceil(double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回傳大於或等於參數的最小整數值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10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floor(double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回傳小於或等於參數的最大整數值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182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</a:t>
                      </a:r>
                      <a:r>
                        <a:rPr lang="en-US" sz="1400" dirty="0" err="1"/>
                        <a:t>rint</a:t>
                      </a:r>
                      <a:r>
                        <a:rPr lang="en-US" sz="1400" dirty="0"/>
                        <a:t>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回傳最接近參數的整數值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143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long round(double d</a:t>
                      </a:r>
                      <a:r>
                        <a:rPr lang="en-US" sz="1400" dirty="0" smtClean="0"/>
                        <a:t>), </a:t>
                      </a:r>
                      <a:r>
                        <a:rPr lang="en-US" sz="1400" dirty="0" err="1" smtClean="0"/>
                        <a:t>int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/>
                        <a:t>round(float f)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回傳最接近參數的整數值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085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min(double arg1, double arg2</a:t>
                      </a:r>
                      <a:r>
                        <a:rPr lang="en-US" sz="1400" dirty="0" smtClean="0"/>
                        <a:t>), float </a:t>
                      </a:r>
                      <a:r>
                        <a:rPr lang="en-US" sz="1400" dirty="0"/>
                        <a:t>min(float arg1, float arg2</a:t>
                      </a:r>
                      <a:r>
                        <a:rPr lang="en-US" sz="1400" dirty="0" smtClean="0"/>
                        <a:t>),</a:t>
                      </a:r>
                      <a:r>
                        <a:rPr lang="en-US" sz="1400" dirty="0"/>
                        <a:t/>
                      </a:r>
                      <a:br>
                        <a:rPr lang="en-US" sz="1400" dirty="0"/>
                      </a:b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min(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arg1, 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arg2</a:t>
                      </a:r>
                      <a:r>
                        <a:rPr lang="en-US" sz="1400" dirty="0" smtClean="0"/>
                        <a:t>), long </a:t>
                      </a:r>
                      <a:r>
                        <a:rPr lang="en-US" sz="1400" dirty="0"/>
                        <a:t>min(long arg1, long arg2)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回傳參數中的較小值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199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max(double arg1, double arg2</a:t>
                      </a:r>
                      <a:r>
                        <a:rPr lang="en-US" sz="1400" dirty="0" smtClean="0"/>
                        <a:t>), float </a:t>
                      </a:r>
                      <a:r>
                        <a:rPr lang="en-US" sz="1400" dirty="0"/>
                        <a:t>max(float arg1, float arg2</a:t>
                      </a:r>
                      <a:r>
                        <a:rPr lang="en-US" sz="1400" dirty="0" smtClean="0"/>
                        <a:t>),</a:t>
                      </a:r>
                      <a:r>
                        <a:rPr lang="en-US" sz="1400" dirty="0"/>
                        <a:t/>
                      </a:r>
                      <a:br>
                        <a:rPr lang="en-US" sz="1400" dirty="0"/>
                      </a:b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max(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arg1, 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arg2</a:t>
                      </a:r>
                      <a:r>
                        <a:rPr lang="en-US" sz="1400" dirty="0" smtClean="0"/>
                        <a:t>), long </a:t>
                      </a:r>
                      <a:r>
                        <a:rPr lang="en-US" sz="1400" dirty="0"/>
                        <a:t>max(long arg1, long arg2)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回傳參數中的較大值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995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random()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回傳介於 </a:t>
                      </a:r>
                      <a:r>
                        <a:rPr lang="en-US" altLang="zh-TW" sz="1400" dirty="0"/>
                        <a:t>0.0 </a:t>
                      </a:r>
                      <a:r>
                        <a:rPr lang="zh-TW" altLang="en-US" sz="1400" dirty="0"/>
                        <a:t>到 </a:t>
                      </a:r>
                      <a:r>
                        <a:rPr lang="en-US" altLang="zh-TW" sz="1400" dirty="0"/>
                        <a:t>1.0 </a:t>
                      </a:r>
                      <a:r>
                        <a:rPr lang="zh-TW" altLang="en-US" sz="1400" dirty="0"/>
                        <a:t>的擬隨機數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738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3734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Math</a:t>
            </a:r>
            <a:r>
              <a:rPr lang="zh-TW" altLang="en-US" dirty="0"/>
              <a:t>類別提供的常數與函式列表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6"/>
          <p:cNvGraphicFramePr>
            <a:graphicFrameLocks/>
          </p:cNvGraphicFramePr>
          <p:nvPr>
            <p:extLst/>
          </p:nvPr>
        </p:nvGraphicFramePr>
        <p:xfrm>
          <a:off x="741342" y="1419924"/>
          <a:ext cx="9161254" cy="511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9810">
                  <a:extLst>
                    <a:ext uri="{9D8B030D-6E8A-4147-A177-3AD203B41FA5}">
                      <a16:colId xmlns:a16="http://schemas.microsoft.com/office/drawing/2014/main" val="2050874896"/>
                    </a:ext>
                  </a:extLst>
                </a:gridCol>
                <a:gridCol w="2971444">
                  <a:extLst>
                    <a:ext uri="{9D8B030D-6E8A-4147-A177-3AD203B41FA5}">
                      <a16:colId xmlns:a16="http://schemas.microsoft.com/office/drawing/2014/main" val="1409419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常數或方法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描述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03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</a:t>
                      </a:r>
                      <a:r>
                        <a:rPr lang="en-US" sz="1400" dirty="0" err="1"/>
                        <a:t>exp</a:t>
                      </a:r>
                      <a:r>
                        <a:rPr lang="en-US" sz="1400" dirty="0"/>
                        <a:t>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回傳以自然對數底，參數 </a:t>
                      </a:r>
                      <a:r>
                        <a:rPr lang="en-US" altLang="zh-TW" sz="1400"/>
                        <a:t>d </a:t>
                      </a:r>
                      <a:r>
                        <a:rPr lang="zh-TW" altLang="en-US" sz="1400"/>
                        <a:t>為次方的指數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356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log(double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回傳參數的自然對數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782612"/>
                  </a:ext>
                </a:extLst>
              </a:tr>
              <a:tr h="320484">
                <a:tc>
                  <a:txBody>
                    <a:bodyPr/>
                    <a:lstStyle/>
                    <a:p>
                      <a:pPr algn="l"/>
                      <a:r>
                        <a:rPr lang="fr-FR" sz="1400" dirty="0"/>
                        <a:t>double pow(double base, double exponent)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回傳以參數 </a:t>
                      </a:r>
                      <a:r>
                        <a:rPr lang="en-US" altLang="zh-TW" sz="1400"/>
                        <a:t>base </a:t>
                      </a:r>
                      <a:r>
                        <a:rPr lang="zh-TW" altLang="en-US" sz="1400"/>
                        <a:t>為底， </a:t>
                      </a:r>
                      <a:r>
                        <a:rPr lang="en-US" altLang="zh-TW" sz="1400"/>
                        <a:t>exponent</a:t>
                      </a:r>
                      <a:r>
                        <a:rPr lang="zh-TW" altLang="en-US" sz="1400"/>
                        <a:t>為次方的指數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604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</a:t>
                      </a:r>
                      <a:r>
                        <a:rPr lang="en-US" sz="1400" dirty="0" err="1"/>
                        <a:t>sqrt</a:t>
                      </a:r>
                      <a:r>
                        <a:rPr lang="en-US" sz="1400" dirty="0"/>
                        <a:t>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回傳參數的平方根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10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sin(double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回傳參數的正弦值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182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cos(double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回傳參數的餘弦值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143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tan(double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回傳參數的正切值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085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</a:t>
                      </a:r>
                      <a:r>
                        <a:rPr lang="en-US" sz="1400" dirty="0" err="1"/>
                        <a:t>asin</a:t>
                      </a:r>
                      <a:r>
                        <a:rPr lang="en-US" sz="1400" dirty="0"/>
                        <a:t>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199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double acos(double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995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double atan(double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738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400"/>
                        <a:t>double atan2(double y, double 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893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400" dirty="0"/>
                        <a:t>double toDegrees(double d</a:t>
                      </a:r>
                      <a:r>
                        <a:rPr lang="fr-FR" sz="1400" dirty="0" smtClean="0"/>
                        <a:t>), double </a:t>
                      </a:r>
                      <a:r>
                        <a:rPr lang="fr-FR" sz="1400" dirty="0"/>
                        <a:t>toRadians(double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轉換參數的角度單位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940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6294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自訂函式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997018" cy="3880773"/>
          </a:xfrm>
        </p:spPr>
        <p:txBody>
          <a:bodyPr/>
          <a:lstStyle/>
          <a:p>
            <a:r>
              <a:rPr lang="zh-TW" altLang="en-US" dirty="0" smtClean="0"/>
              <a:t>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以</a:t>
            </a:r>
            <a:r>
              <a:rPr lang="en-US" altLang="zh-TW" b="1" dirty="0" err="1" smtClean="0">
                <a:solidFill>
                  <a:srgbClr val="FF0000"/>
                </a:solidFill>
              </a:rPr>
              <a:t>def</a:t>
            </a:r>
            <a:r>
              <a:rPr lang="zh-TW" altLang="en-US" dirty="0" smtClean="0"/>
              <a:t>開頭空格後接著是</a:t>
            </a:r>
            <a:r>
              <a:rPr lang="zh-TW" altLang="en-US" b="1" dirty="0" smtClean="0">
                <a:solidFill>
                  <a:srgbClr val="FF0000"/>
                </a:solidFill>
              </a:rPr>
              <a:t>函數名稱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參數</a:t>
            </a:r>
            <a:r>
              <a:rPr lang="zh-TW" altLang="en-US" dirty="0" smtClean="0"/>
              <a:t>個數可以是多個，也可以沒有，須個別定義型別與名稱，以</a:t>
            </a:r>
            <a:r>
              <a:rPr lang="en-US" altLang="zh-TW" dirty="0" smtClean="0"/>
              <a:t>“,”</a:t>
            </a:r>
            <a:r>
              <a:rPr lang="zh-TW" altLang="en-US" dirty="0" smtClean="0"/>
              <a:t>號分開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b="1" dirty="0">
                <a:solidFill>
                  <a:srgbClr val="0070C0"/>
                </a:solidFill>
              </a:rPr>
              <a:t>不要忘記冒號！</a:t>
            </a:r>
            <a:endParaRPr lang="en-US" altLang="zh-TW" b="1" dirty="0" smtClean="0">
              <a:solidFill>
                <a:srgbClr val="0070C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r</a:t>
            </a:r>
            <a:r>
              <a:rPr lang="en-US" altLang="zh-TW" dirty="0" smtClean="0">
                <a:solidFill>
                  <a:srgbClr val="FF0000"/>
                </a:solidFill>
              </a:rPr>
              <a:t>eturn</a:t>
            </a:r>
            <a:r>
              <a:rPr lang="zh-TW" altLang="en-US" dirty="0" smtClean="0"/>
              <a:t>表示函式結束，如需回傳資料則直接接在</a:t>
            </a:r>
            <a:r>
              <a:rPr lang="en-US" altLang="zh-TW" dirty="0" smtClean="0"/>
              <a:t>return</a:t>
            </a:r>
            <a:r>
              <a:rPr lang="zh-TW" altLang="en-US" dirty="0" smtClean="0"/>
              <a:t>之後，沒有則可省略掉</a:t>
            </a:r>
            <a:r>
              <a:rPr lang="en-US" altLang="zh-TW" dirty="0" smtClean="0"/>
              <a:t>return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1809171" y="2181482"/>
            <a:ext cx="5030541" cy="1077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chemeClr val="bg1"/>
                </a:solidFill>
              </a:rPr>
              <a:t>d</a:t>
            </a:r>
            <a:r>
              <a:rPr lang="en-US" altLang="zh-TW" dirty="0" err="1" smtClean="0">
                <a:solidFill>
                  <a:schemeClr val="bg1"/>
                </a:solidFill>
              </a:rPr>
              <a:t>ef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b="1" dirty="0" smtClean="0">
                <a:solidFill>
                  <a:srgbClr val="FFC000"/>
                </a:solidFill>
              </a:rPr>
              <a:t>函</a:t>
            </a:r>
            <a:r>
              <a:rPr lang="zh-TW" altLang="en-US" b="1" dirty="0">
                <a:solidFill>
                  <a:srgbClr val="FFC000"/>
                </a:solidFill>
              </a:rPr>
              <a:t>式名稱</a:t>
            </a:r>
            <a:r>
              <a:rPr lang="en-US" altLang="zh-TW" dirty="0" smtClean="0">
                <a:solidFill>
                  <a:schemeClr val="bg1"/>
                </a:solidFill>
              </a:rPr>
              <a:t>([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參數</a:t>
            </a:r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1</a:t>
            </a:r>
            <a:r>
              <a:rPr lang="en-US" altLang="zh-TW" b="1" dirty="0" smtClean="0">
                <a:solidFill>
                  <a:srgbClr val="FFFF00"/>
                </a:solidFill>
              </a:rPr>
              <a:t>,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參數</a:t>
            </a:r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2</a:t>
            </a:r>
            <a:r>
              <a:rPr lang="en-US" altLang="zh-TW" b="1" dirty="0" smtClean="0">
                <a:solidFill>
                  <a:srgbClr val="FFFF00"/>
                </a:solidFill>
              </a:rPr>
              <a:t>,</a:t>
            </a:r>
            <a:r>
              <a:rPr lang="en-US" altLang="zh-TW" dirty="0" smtClean="0">
                <a:solidFill>
                  <a:schemeClr val="bg1"/>
                </a:solidFill>
              </a:rPr>
              <a:t>...])</a:t>
            </a:r>
            <a:r>
              <a:rPr lang="en-US" altLang="zh-TW" sz="2800" b="1" dirty="0" smtClean="0">
                <a:solidFill>
                  <a:srgbClr val="FFFF00"/>
                </a:solidFill>
              </a:rPr>
              <a:t>:</a:t>
            </a:r>
            <a:endParaRPr lang="en-US" altLang="zh-TW" b="1" dirty="0">
              <a:solidFill>
                <a:srgbClr val="FFFF00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	</a:t>
            </a:r>
            <a:r>
              <a:rPr lang="zh-TW" altLang="en-US" dirty="0" smtClean="0">
                <a:solidFill>
                  <a:schemeClr val="bg1"/>
                </a:solidFill>
              </a:rPr>
              <a:t>程式碼</a:t>
            </a:r>
            <a:r>
              <a:rPr lang="zh-TW" altLang="en-US" dirty="0">
                <a:solidFill>
                  <a:schemeClr val="bg1"/>
                </a:solidFill>
              </a:rPr>
              <a:t>區</a:t>
            </a:r>
            <a:r>
              <a:rPr lang="zh-TW" altLang="en-US" dirty="0" smtClean="0">
                <a:solidFill>
                  <a:schemeClr val="bg1"/>
                </a:solidFill>
              </a:rPr>
              <a:t>塊</a:t>
            </a:r>
            <a:r>
              <a:rPr lang="en-US" altLang="zh-TW" dirty="0" smtClean="0">
                <a:solidFill>
                  <a:schemeClr val="bg1"/>
                </a:solidFill>
              </a:rPr>
              <a:t>			#</a:t>
            </a:r>
            <a:r>
              <a:rPr lang="zh-TW" altLang="en-US" dirty="0" smtClean="0">
                <a:solidFill>
                  <a:schemeClr val="bg1"/>
                </a:solidFill>
              </a:rPr>
              <a:t>必須縮排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	</a:t>
            </a:r>
            <a:r>
              <a:rPr lang="en-US" altLang="zh-TW" dirty="0" smtClean="0">
                <a:solidFill>
                  <a:srgbClr val="00B0F0"/>
                </a:solidFill>
              </a:rPr>
              <a:t>return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[</a:t>
            </a:r>
            <a:r>
              <a:rPr lang="zh-TW" altLang="en-US" dirty="0" smtClean="0">
                <a:solidFill>
                  <a:srgbClr val="FFFF00"/>
                </a:solidFill>
              </a:rPr>
              <a:t>回</a:t>
            </a:r>
            <a:r>
              <a:rPr lang="zh-TW" altLang="en-US" dirty="0">
                <a:solidFill>
                  <a:srgbClr val="FFFF00"/>
                </a:solidFill>
              </a:rPr>
              <a:t>傳</a:t>
            </a:r>
            <a:r>
              <a:rPr lang="zh-TW" altLang="en-US" dirty="0" smtClean="0">
                <a:solidFill>
                  <a:srgbClr val="FFFF00"/>
                </a:solidFill>
              </a:rPr>
              <a:t>值</a:t>
            </a:r>
            <a:r>
              <a:rPr lang="en-US" altLang="zh-TW" dirty="0" smtClean="0">
                <a:solidFill>
                  <a:srgbClr val="FFFF00"/>
                </a:solidFill>
              </a:rPr>
              <a:t>1,</a:t>
            </a:r>
            <a:r>
              <a:rPr lang="zh-TW" altLang="en-US" dirty="0">
                <a:solidFill>
                  <a:srgbClr val="FFFF00"/>
                </a:solidFill>
              </a:rPr>
              <a:t>回傳</a:t>
            </a:r>
            <a:r>
              <a:rPr lang="zh-TW" altLang="en-US" dirty="0" smtClean="0">
                <a:solidFill>
                  <a:srgbClr val="FFFF00"/>
                </a:solidFill>
              </a:rPr>
              <a:t>值</a:t>
            </a:r>
            <a:r>
              <a:rPr lang="en-US" altLang="zh-TW" dirty="0" smtClean="0">
                <a:solidFill>
                  <a:srgbClr val="FFFF00"/>
                </a:solidFill>
              </a:rPr>
              <a:t>2,…</a:t>
            </a:r>
            <a:r>
              <a:rPr lang="en-US" altLang="zh-TW" dirty="0" smtClean="0">
                <a:solidFill>
                  <a:schemeClr val="bg1"/>
                </a:solidFill>
              </a:rPr>
              <a:t>]</a:t>
            </a:r>
            <a:r>
              <a:rPr lang="en-US" altLang="zh-TW" dirty="0" smtClean="0">
                <a:solidFill>
                  <a:schemeClr val="bg1"/>
                </a:solidFill>
              </a:rPr>
              <a:t>;</a:t>
            </a:r>
            <a:endParaRPr lang="en-US" altLang="zh-TW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88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函式怎麼用？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怎麼呼叫函式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無傳回值的呼叫：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直接呼叫執行，傳入適當引數即可。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有傳回值的呼叫：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除了傳入適當引數並呼叫之外，需多準備</a:t>
            </a:r>
            <a:r>
              <a:rPr lang="zh-TW" altLang="en-US" dirty="0" smtClean="0"/>
              <a:t>一個以上變數</a:t>
            </a:r>
            <a:r>
              <a:rPr lang="zh-TW" altLang="en-US" dirty="0" smtClean="0"/>
              <a:t>接收傳回的結果。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>
                <a:solidFill>
                  <a:srgbClr val="C00000"/>
                </a:solidFill>
              </a:rPr>
              <a:t>參</a:t>
            </a:r>
            <a:r>
              <a:rPr lang="zh-TW" altLang="en-US" dirty="0" smtClean="0">
                <a:solidFill>
                  <a:srgbClr val="C00000"/>
                </a:solidFill>
              </a:rPr>
              <a:t>數</a:t>
            </a:r>
            <a:r>
              <a:rPr lang="zh-TW" altLang="en-US" dirty="0" smtClean="0">
                <a:solidFill>
                  <a:srgbClr val="C00000"/>
                </a:solidFill>
              </a:rPr>
              <a:t>名稱與函式宣告時的名稱無須一致，只要型態、順序與個數一樣即可。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84543" y="2128070"/>
            <a:ext cx="328824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rgbClr val="FFFF00"/>
                </a:solidFill>
              </a:rPr>
              <a:t>函式</a:t>
            </a:r>
            <a:r>
              <a:rPr lang="zh-TW" altLang="zh-TW" dirty="0" smtClean="0">
                <a:solidFill>
                  <a:srgbClr val="FFFF00"/>
                </a:solidFill>
              </a:rPr>
              <a:t>名稱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zh-TW" dirty="0">
                <a:solidFill>
                  <a:schemeClr val="bg1"/>
                </a:solidFill>
              </a:rPr>
              <a:t>傳</a:t>
            </a:r>
            <a:r>
              <a:rPr lang="zh-TW" altLang="zh-TW" dirty="0" smtClean="0">
                <a:solidFill>
                  <a:schemeClr val="bg1"/>
                </a:solidFill>
              </a:rPr>
              <a:t>入</a:t>
            </a:r>
            <a:r>
              <a:rPr lang="zh-TW" altLang="en-US" dirty="0" smtClean="0">
                <a:solidFill>
                  <a:schemeClr val="bg1"/>
                </a:solidFill>
              </a:rPr>
              <a:t>參</a:t>
            </a:r>
            <a:r>
              <a:rPr lang="zh-TW" altLang="zh-TW" dirty="0" smtClean="0">
                <a:solidFill>
                  <a:schemeClr val="bg1"/>
                </a:solidFill>
              </a:rPr>
              <a:t>數</a:t>
            </a:r>
            <a:r>
              <a:rPr lang="en-US" altLang="zh-TW" dirty="0" smtClean="0">
                <a:solidFill>
                  <a:schemeClr val="bg1"/>
                </a:solidFill>
              </a:rPr>
              <a:t>s)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4543" y="3367606"/>
            <a:ext cx="4531825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變數</a:t>
            </a:r>
            <a:r>
              <a:rPr lang="en-US" altLang="zh-TW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</a:t>
            </a:r>
            <a:r>
              <a:rPr lang="zh-TW" altLang="en-US" dirty="0" smtClean="0">
                <a:solidFill>
                  <a:srgbClr val="FFFF00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=</a:t>
            </a:r>
            <a:r>
              <a:rPr lang="zh-TW" altLang="en-US" dirty="0">
                <a:solidFill>
                  <a:srgbClr val="FFFF00"/>
                </a:solidFill>
              </a:rPr>
              <a:t>函式</a:t>
            </a:r>
            <a:r>
              <a:rPr lang="zh-TW" altLang="zh-TW" dirty="0" smtClean="0">
                <a:solidFill>
                  <a:srgbClr val="FFFF00"/>
                </a:solidFill>
              </a:rPr>
              <a:t>名稱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zh-TW" dirty="0">
                <a:solidFill>
                  <a:schemeClr val="bg1"/>
                </a:solidFill>
              </a:rPr>
              <a:t>傳</a:t>
            </a:r>
            <a:r>
              <a:rPr lang="zh-TW" altLang="zh-TW" dirty="0" smtClean="0">
                <a:solidFill>
                  <a:schemeClr val="bg1"/>
                </a:solidFill>
              </a:rPr>
              <a:t>入</a:t>
            </a:r>
            <a:r>
              <a:rPr lang="zh-TW" altLang="en-US" dirty="0">
                <a:solidFill>
                  <a:schemeClr val="bg1"/>
                </a:solidFill>
              </a:rPr>
              <a:t>參</a:t>
            </a:r>
            <a:r>
              <a:rPr lang="zh-TW" altLang="zh-TW" dirty="0">
                <a:solidFill>
                  <a:schemeClr val="bg1"/>
                </a:solidFill>
              </a:rPr>
              <a:t>數</a:t>
            </a:r>
            <a:r>
              <a:rPr lang="en-US" altLang="zh-TW" dirty="0">
                <a:solidFill>
                  <a:schemeClr val="bg1"/>
                </a:solidFill>
              </a:rPr>
              <a:t>s</a:t>
            </a:r>
            <a:r>
              <a:rPr lang="en-US" altLang="zh-TW" dirty="0" smtClean="0">
                <a:solidFill>
                  <a:schemeClr val="bg1"/>
                </a:solidFill>
              </a:rPr>
              <a:t>)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542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Hello[</a:t>
            </a:r>
            <a:r>
              <a:rPr lang="zh-TW" altLang="en-US" dirty="0" smtClean="0"/>
              <a:t>某人</a:t>
            </a:r>
            <a:r>
              <a:rPr lang="en-US" altLang="zh-TW" dirty="0" smtClean="0"/>
              <a:t>]</a:t>
            </a:r>
            <a:r>
              <a:rPr lang="zh-TW" altLang="en-US" dirty="0" smtClean="0"/>
              <a:t>好！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3995250" cy="3880773"/>
          </a:xfrm>
        </p:spPr>
        <p:txBody>
          <a:bodyPr/>
          <a:lstStyle/>
          <a:p>
            <a:r>
              <a:rPr lang="zh-TW" altLang="en-US" dirty="0" smtClean="0"/>
              <a:t>把以前寫過的簡易範例拿來修改。</a:t>
            </a:r>
            <a:endParaRPr lang="en-US" altLang="zh-TW" dirty="0" smtClean="0"/>
          </a:p>
          <a:p>
            <a:r>
              <a:rPr lang="zh-TW" altLang="en-US" dirty="0"/>
              <a:t>第一個自訂函式：</a:t>
            </a:r>
            <a:r>
              <a:rPr lang="en-US" altLang="zh-TW" dirty="0" err="1" smtClean="0"/>
              <a:t>SayHi</a:t>
            </a:r>
            <a:endParaRPr lang="en-US" altLang="zh-TW" dirty="0" smtClean="0"/>
          </a:p>
          <a:p>
            <a:r>
              <a:rPr lang="zh-TW" altLang="en-US" dirty="0"/>
              <a:t>函式名：</a:t>
            </a:r>
            <a:r>
              <a:rPr lang="en-US" altLang="zh-TW" dirty="0" err="1" smtClean="0"/>
              <a:t>SayHi</a:t>
            </a:r>
            <a:endParaRPr lang="en-US" altLang="zh-TW" dirty="0" smtClean="0"/>
          </a:p>
          <a:p>
            <a:r>
              <a:rPr lang="zh-TW" altLang="en-US" dirty="0"/>
              <a:t>無回傳值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 </a:t>
            </a:r>
            <a:r>
              <a:rPr lang="zh-TW" altLang="en-US" dirty="0" smtClean="0"/>
              <a:t>沒</a:t>
            </a:r>
            <a:r>
              <a:rPr lang="en-US" altLang="zh-TW" dirty="0" smtClean="0"/>
              <a:t>return</a:t>
            </a:r>
          </a:p>
          <a:p>
            <a:r>
              <a:rPr lang="zh-TW" altLang="en-US" dirty="0" smtClean="0"/>
              <a:t>參數：</a:t>
            </a:r>
            <a:r>
              <a:rPr lang="en-US" altLang="zh-TW" dirty="0" smtClean="0"/>
              <a:t>(</a:t>
            </a:r>
            <a:r>
              <a:rPr lang="zh-TW" altLang="en-US" dirty="0" smtClean="0"/>
              <a:t>字串</a:t>
            </a:r>
            <a:r>
              <a:rPr lang="zh-TW" altLang="en-US" dirty="0"/>
              <a:t>型</a:t>
            </a:r>
            <a:r>
              <a:rPr lang="zh-TW" altLang="en-US" dirty="0" smtClean="0"/>
              <a:t>別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name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799" y="2420683"/>
            <a:ext cx="5153025" cy="35528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751354" y="4306824"/>
            <a:ext cx="5395913" cy="7498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437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星星幾何再現！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星星方陣，改用函式，簡化程式邏輯！</a:t>
            </a:r>
            <a:endParaRPr lang="en-US" altLang="zh-TW" dirty="0" smtClean="0"/>
          </a:p>
          <a:p>
            <a:r>
              <a:rPr lang="zh-TW" altLang="en-US" dirty="0" smtClean="0"/>
              <a:t>寫一個函是名叫</a:t>
            </a:r>
            <a:r>
              <a:rPr lang="en-US" altLang="zh-TW" dirty="0" err="1" smtClean="0"/>
              <a:t>drawStarN</a:t>
            </a:r>
            <a:r>
              <a:rPr lang="zh-TW" altLang="en-US" dirty="0" smtClean="0"/>
              <a:t>，功能是依照給的參數值</a:t>
            </a:r>
            <a:r>
              <a:rPr lang="en-US" altLang="zh-TW" dirty="0" smtClean="0"/>
              <a:t>N</a:t>
            </a:r>
            <a:r>
              <a:rPr lang="zh-TW" altLang="en-US" dirty="0" smtClean="0"/>
              <a:t>畫出一行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個星星。</a:t>
            </a:r>
            <a:endParaRPr lang="en-US" altLang="zh-TW" dirty="0" smtClean="0"/>
          </a:p>
          <a:p>
            <a:r>
              <a:rPr lang="zh-TW" altLang="en-US" dirty="0"/>
              <a:t>再用這個函式，畫</a:t>
            </a:r>
            <a:r>
              <a:rPr lang="zh-TW" altLang="en-US" dirty="0" smtClean="0"/>
              <a:t>出星星直角三角形。</a:t>
            </a:r>
            <a:endParaRPr lang="en-US" altLang="zh-TW" dirty="0" smtClean="0"/>
          </a:p>
          <a:p>
            <a:r>
              <a:rPr lang="zh-TW" altLang="en-US" dirty="0" smtClean="0"/>
              <a:t>函式寫法</a:t>
            </a:r>
            <a:r>
              <a:rPr lang="zh-TW" altLang="en-US" dirty="0"/>
              <a:t>思考關鍵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名稱：取個有意義的名稱。</a:t>
            </a:r>
            <a:endParaRPr lang="en-US" altLang="zh-TW" dirty="0" smtClean="0"/>
          </a:p>
          <a:p>
            <a:pPr lvl="1"/>
            <a:r>
              <a:rPr lang="zh-TW" altLang="en-US" dirty="0"/>
              <a:t>引數：函式需要知道甚麼才能</a:t>
            </a:r>
            <a:r>
              <a:rPr lang="zh-TW" altLang="en-US" dirty="0" smtClean="0"/>
              <a:t>做？</a:t>
            </a:r>
            <a:endParaRPr lang="en-US" altLang="zh-TW" dirty="0" smtClean="0"/>
          </a:p>
          <a:p>
            <a:pPr lvl="1"/>
            <a:r>
              <a:rPr lang="zh-TW" altLang="en-US" dirty="0"/>
              <a:t>回傳值：有沒有需要回傳運算結果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運算方法：怎麼做才能符合需要？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729602" y="3351784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362652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3427</TotalTime>
  <Words>4358</Words>
  <Application>Microsoft Office PowerPoint</Application>
  <PresentationFormat>寬螢幕</PresentationFormat>
  <Paragraphs>573</Paragraphs>
  <Slides>51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51</vt:i4>
      </vt:variant>
    </vt:vector>
  </HeadingPairs>
  <TitlesOfParts>
    <vt:vector size="61" baseType="lpstr">
      <vt:lpstr>微軟正黑體</vt:lpstr>
      <vt:lpstr>新細明體</vt:lpstr>
      <vt:lpstr>標楷體</vt:lpstr>
      <vt:lpstr>Arial</vt:lpstr>
      <vt:lpstr>Cambria Math</vt:lpstr>
      <vt:lpstr>Consolas</vt:lpstr>
      <vt:lpstr>Trebuchet MS</vt:lpstr>
      <vt:lpstr>Wingdings</vt:lpstr>
      <vt:lpstr>Wingdings 3</vt:lpstr>
      <vt:lpstr>多面向</vt:lpstr>
      <vt:lpstr>函式、方法、程序、副程式</vt:lpstr>
      <vt:lpstr>函式是甚麼？</vt:lpstr>
      <vt:lpstr>萬變不離其宗 名字不同，道理一樣</vt:lpstr>
      <vt:lpstr>函式怎麼運作？</vt:lpstr>
      <vt:lpstr>你已經用過的函式</vt:lpstr>
      <vt:lpstr>自訂函式</vt:lpstr>
      <vt:lpstr>函式怎麼用？ 怎麼呼叫函式?</vt:lpstr>
      <vt:lpstr>範例一 Hello[某人]好！</vt:lpstr>
      <vt:lpstr>範例二 星星幾何再現！</vt:lpstr>
      <vt:lpstr>範例二參考程式碼</vt:lpstr>
      <vt:lpstr>練習一 星星三角</vt:lpstr>
      <vt:lpstr>練習一參考程式碼</vt:lpstr>
      <vt:lpstr>練習二 星星靠右直角三角形</vt:lpstr>
      <vt:lpstr>思考方式</vt:lpstr>
      <vt:lpstr>練習二參考程式碼</vt:lpstr>
      <vt:lpstr>練習三 星星峽谷</vt:lpstr>
      <vt:lpstr>再練習一次思考方法</vt:lpstr>
      <vt:lpstr>練習三部分參考程式碼</vt:lpstr>
      <vt:lpstr>範例三 來算算BMI吧</vt:lpstr>
      <vt:lpstr>範例三參考程式碼</vt:lpstr>
      <vt:lpstr>練習四 計算次方數</vt:lpstr>
      <vt:lpstr>練習四參考程式碼</vt:lpstr>
      <vt:lpstr>關於return的用法</vt:lpstr>
      <vt:lpstr>範例四 max函式</vt:lpstr>
      <vt:lpstr>範例四參考程式碼</vt:lpstr>
      <vt:lpstr>來談談 Call by Value, Call by Reference</vt:lpstr>
      <vt:lpstr>引數(Argument) vs.參數(Parameter)</vt:lpstr>
      <vt:lpstr>各種引數傳遞方式</vt:lpstr>
      <vt:lpstr>Java的Call by Value測試</vt:lpstr>
      <vt:lpstr>Java都是Call by Value！？</vt:lpstr>
      <vt:lpstr>Java呼叫函式傳陣列測試</vt:lpstr>
      <vt:lpstr>神奇的遞迴函式</vt:lpstr>
      <vt:lpstr>遞迴函式</vt:lpstr>
      <vt:lpstr>怎麼規劃遞迴函式？</vt:lpstr>
      <vt:lpstr>範例五 遞迴計算n!=1x2x3x…xN</vt:lpstr>
      <vt:lpstr>範例五參考程式碼</vt:lpstr>
      <vt:lpstr>練習五 費氏數列(Fibonacci number)</vt:lpstr>
      <vt:lpstr>練習五參考程式碼</vt:lpstr>
      <vt:lpstr>範例六 走迷宮？！</vt:lpstr>
      <vt:lpstr>怎麼走迷宮？</vt:lpstr>
      <vt:lpstr>走迷宮新策略 人海戰術</vt:lpstr>
      <vt:lpstr>範例六部分參考程式碼</vt:lpstr>
      <vt:lpstr>菜市場名大比拚</vt:lpstr>
      <vt:lpstr>如果變數或函式跟別人同名字了！</vt:lpstr>
      <vt:lpstr>不同變數 在Eclipse中的呈現</vt:lpstr>
      <vt:lpstr>函式名稱重複了？！</vt:lpstr>
      <vt:lpstr>幾個函式名稱相同的範例</vt:lpstr>
      <vt:lpstr>Math類別的介紹</vt:lpstr>
      <vt:lpstr>好用的Math數學函式類別</vt:lpstr>
      <vt:lpstr>Math類別提供的常數與函式列表(一)</vt:lpstr>
      <vt:lpstr>Math類別提供的常數與函式列表(二)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流程控制(分支)</dc:title>
  <dc:creator>oldinmo@gmail.com</dc:creator>
  <cp:lastModifiedBy>oldinmo@gmail.com</cp:lastModifiedBy>
  <cp:revision>95</cp:revision>
  <dcterms:created xsi:type="dcterms:W3CDTF">2020-11-15T08:32:50Z</dcterms:created>
  <dcterms:modified xsi:type="dcterms:W3CDTF">2021-01-09T09:42:02Z</dcterms:modified>
</cp:coreProperties>
</file>