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7" r:id="rId9"/>
    <p:sldId id="270" r:id="rId10"/>
    <p:sldId id="272" r:id="rId11"/>
    <p:sldId id="269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118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18" name="群組 17"/>
          <p:cNvGrpSpPr/>
          <p:nvPr userDrawn="1"/>
        </p:nvGrpSpPr>
        <p:grpSpPr>
          <a:xfrm>
            <a:off x="391162" y="5190835"/>
            <a:ext cx="914625" cy="807425"/>
            <a:chOff x="1173311" y="676438"/>
            <a:chExt cx="1463040" cy="1262399"/>
          </a:xfrm>
        </p:grpSpPr>
        <p:sp>
          <p:nvSpPr>
            <p:cNvPr id="28" name="六邊形 27"/>
            <p:cNvSpPr/>
            <p:nvPr/>
          </p:nvSpPr>
          <p:spPr>
            <a:xfrm>
              <a:off x="1173311" y="676438"/>
              <a:ext cx="1463040" cy="1262399"/>
            </a:xfrm>
            <a:prstGeom prst="hexagon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44000">
                  <a:schemeClr val="accent2">
                    <a:lumMod val="89000"/>
                  </a:schemeClr>
                </a:gs>
                <a:gs pos="74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拱形 28"/>
            <p:cNvSpPr/>
            <p:nvPr/>
          </p:nvSpPr>
          <p:spPr>
            <a:xfrm>
              <a:off x="1507067" y="768142"/>
              <a:ext cx="795528" cy="1078992"/>
            </a:xfrm>
            <a:prstGeom prst="blockArc">
              <a:avLst>
                <a:gd name="adj1" fmla="val 1897355"/>
                <a:gd name="adj2" fmla="val 19280511"/>
                <a:gd name="adj3" fmla="val 24604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https://github.com/liulawsi/C_Class_202012/tree/main/Section01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486494" y="6407742"/>
            <a:ext cx="7189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https://github.com/liulawsi/C_Class_202012/tree/main/Section01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18" name="群組 17"/>
          <p:cNvGrpSpPr/>
          <p:nvPr userDrawn="1"/>
        </p:nvGrpSpPr>
        <p:grpSpPr>
          <a:xfrm>
            <a:off x="121259" y="81553"/>
            <a:ext cx="556075" cy="528048"/>
            <a:chOff x="1173311" y="676438"/>
            <a:chExt cx="1463040" cy="1262399"/>
          </a:xfrm>
        </p:grpSpPr>
        <p:sp>
          <p:nvSpPr>
            <p:cNvPr id="29" name="六邊形 28"/>
            <p:cNvSpPr/>
            <p:nvPr/>
          </p:nvSpPr>
          <p:spPr>
            <a:xfrm>
              <a:off x="1173311" y="676438"/>
              <a:ext cx="1463040" cy="1262399"/>
            </a:xfrm>
            <a:prstGeom prst="hexagon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44000">
                  <a:schemeClr val="accent2">
                    <a:lumMod val="89000"/>
                  </a:schemeClr>
                </a:gs>
                <a:gs pos="74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拱形 29"/>
            <p:cNvSpPr/>
            <p:nvPr/>
          </p:nvSpPr>
          <p:spPr>
            <a:xfrm>
              <a:off x="1507067" y="768142"/>
              <a:ext cx="795528" cy="1078992"/>
            </a:xfrm>
            <a:prstGeom prst="blockArc">
              <a:avLst>
                <a:gd name="adj1" fmla="val 1897355"/>
                <a:gd name="adj2" fmla="val 19280511"/>
                <a:gd name="adj3" fmla="val 24604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odeblock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開發環境安裝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Code::Block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F50E03E7-DA65-4DD7-AE22-FE075DC9BB24}" type="datetime3">
              <a:rPr lang="zh-TW" altLang="zh-TW"/>
              <a:t>110年1月11日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449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先建立好環境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首先在電腦裡面建立一個資料夾，例如：</a:t>
            </a:r>
            <a:r>
              <a:rPr lang="en-US" altLang="zh-TW" dirty="0" smtClean="0"/>
              <a:t>D:\C_Projects</a:t>
            </a:r>
          </a:p>
          <a:p>
            <a:r>
              <a:rPr lang="zh-TW" altLang="en-US" dirty="0"/>
              <a:t>這個資料夾用來存放以後上課會寫的所有程式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再細分一些，請在這個資料夾</a:t>
            </a:r>
            <a:r>
              <a:rPr lang="zh-TW" altLang="en-US" dirty="0" smtClean="0"/>
              <a:t>底下再加給個資料夾，名字是</a:t>
            </a:r>
            <a:r>
              <a:rPr lang="en-US" altLang="zh-TW" dirty="0" smtClean="0"/>
              <a:t>Section01, Section02,….</a:t>
            </a:r>
            <a:r>
              <a:rPr lang="zh-TW" altLang="en-US" dirty="0" smtClean="0"/>
              <a:t>以後每一個單元的程式分別放到對應的資料夾下。</a:t>
            </a:r>
            <a:endParaRPr lang="en-US" altLang="zh-TW" dirty="0" smtClean="0"/>
          </a:p>
          <a:p>
            <a:r>
              <a:rPr lang="zh-TW" altLang="en-US" dirty="0"/>
              <a:t>類似下面的資料夾：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10" y="4100975"/>
            <a:ext cx="6848475" cy="2381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44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Code::Block</a:t>
            </a:r>
            <a:r>
              <a:rPr lang="zh-TW" altLang="en-US" dirty="0" smtClean="0"/>
              <a:t>執行畫面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3633409" cy="3880773"/>
          </a:xfrm>
        </p:spPr>
        <p:txBody>
          <a:bodyPr/>
          <a:lstStyle/>
          <a:p>
            <a:r>
              <a:rPr lang="zh-TW" altLang="en-US" dirty="0" smtClean="0"/>
              <a:t>剛開始第一次執行</a:t>
            </a:r>
            <a:r>
              <a:rPr lang="en-US" altLang="zh-TW" dirty="0" smtClean="0"/>
              <a:t>Code::Block</a:t>
            </a:r>
            <a:r>
              <a:rPr lang="zh-TW" altLang="en-US" dirty="0" smtClean="0"/>
              <a:t>畫面如右圖。</a:t>
            </a:r>
            <a:endParaRPr lang="en-US" altLang="zh-TW" dirty="0" smtClean="0"/>
          </a:p>
          <a:p>
            <a:r>
              <a:rPr lang="zh-TW" altLang="en-US" dirty="0"/>
              <a:t>我們來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寫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第</a:t>
            </a:r>
            <a:r>
              <a:rPr lang="zh-TW" altLang="en-US" dirty="0"/>
              <a:t>一個</a:t>
            </a:r>
            <a:r>
              <a:rPr lang="zh-TW" altLang="en-US" dirty="0" smtClean="0"/>
              <a:t>程式：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HelloWorld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638" y="1632858"/>
            <a:ext cx="7645736" cy="4615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58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zh-TW" altLang="en-US" dirty="0"/>
              <a:t>開新專案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086690" cy="3880773"/>
          </a:xfrm>
        </p:spPr>
        <p:txBody>
          <a:bodyPr/>
          <a:lstStyle/>
          <a:p>
            <a:r>
              <a:rPr lang="zh-TW" altLang="en-US" dirty="0" smtClean="0"/>
              <a:t>依序從左上角點選</a:t>
            </a:r>
            <a:r>
              <a:rPr lang="en-US" altLang="zh-TW" dirty="0" smtClean="0"/>
              <a:t>[</a:t>
            </a:r>
            <a:r>
              <a:rPr lang="en-US" altLang="zh-TW" dirty="0" smtClean="0">
                <a:solidFill>
                  <a:srgbClr val="FF0000"/>
                </a:solidFill>
              </a:rPr>
              <a:t>File</a:t>
            </a:r>
            <a:r>
              <a:rPr lang="en-US" altLang="zh-TW" dirty="0" smtClean="0"/>
              <a:t>]</a:t>
            </a:r>
            <a:r>
              <a:rPr lang="en-US" altLang="zh-TW" dirty="0" smtClean="0">
                <a:sym typeface="Wingdings" panose="05000000000000000000" pitchFamily="2" charset="2"/>
              </a:rPr>
              <a:t>[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New</a:t>
            </a:r>
            <a:r>
              <a:rPr lang="en-US" altLang="zh-TW" dirty="0" smtClean="0">
                <a:sym typeface="Wingdings" panose="05000000000000000000" pitchFamily="2" charset="2"/>
              </a:rPr>
              <a:t>]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[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Project..]</a:t>
            </a:r>
            <a:r>
              <a:rPr lang="zh-TW" altLang="en-US" dirty="0" smtClean="0">
                <a:sym typeface="Wingdings" panose="05000000000000000000" pitchFamily="2" charset="2"/>
              </a:rPr>
              <a:t>，如右圖。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516" y="2005141"/>
            <a:ext cx="6662527" cy="30332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下箭號 4"/>
          <p:cNvSpPr/>
          <p:nvPr/>
        </p:nvSpPr>
        <p:spPr>
          <a:xfrm rot="1320953">
            <a:off x="5113940" y="1442788"/>
            <a:ext cx="228749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 rot="7634661">
            <a:off x="5742846" y="2496421"/>
            <a:ext cx="250584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7634661">
            <a:off x="9232806" y="2950573"/>
            <a:ext cx="250584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327715" y="15984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047861" y="27028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592027" y="31392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1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</a:t>
            </a:r>
            <a:r>
              <a:rPr lang="en-US" altLang="zh-TW" dirty="0" smtClean="0"/>
              <a:t>2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選擇</a:t>
            </a:r>
            <a:r>
              <a:rPr lang="zh-TW" altLang="en-US" dirty="0" smtClean="0"/>
              <a:t>專案類型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在新開啟的視窗中選取專案類型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Console Application</a:t>
            </a:r>
          </a:p>
          <a:p>
            <a:r>
              <a:rPr lang="zh-TW" altLang="en-US" dirty="0"/>
              <a:t>選擇完後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[</a:t>
            </a:r>
            <a:r>
              <a:rPr lang="en-US" altLang="zh-TW" dirty="0" smtClean="0">
                <a:solidFill>
                  <a:srgbClr val="FF0000"/>
                </a:solidFill>
              </a:rPr>
              <a:t>OK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809" y="1847087"/>
            <a:ext cx="6173688" cy="47171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下箭號 5"/>
          <p:cNvSpPr/>
          <p:nvPr/>
        </p:nvSpPr>
        <p:spPr>
          <a:xfrm rot="7634661">
            <a:off x="10122052" y="3017532"/>
            <a:ext cx="250584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940850" y="33492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940850" y="18994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 rot="18323643">
            <a:off x="10295889" y="1650184"/>
            <a:ext cx="278719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358384" y="2084120"/>
            <a:ext cx="1207008" cy="430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711" y="3790847"/>
            <a:ext cx="2966396" cy="28713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向下箭號 11"/>
          <p:cNvSpPr/>
          <p:nvPr/>
        </p:nvSpPr>
        <p:spPr>
          <a:xfrm rot="5400000">
            <a:off x="4774905" y="4979460"/>
            <a:ext cx="456204" cy="494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52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</a:t>
            </a:r>
            <a:r>
              <a:rPr lang="en-US" altLang="zh-TW" dirty="0" smtClean="0"/>
              <a:t>3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選擇開發語言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按下</a:t>
            </a:r>
            <a:r>
              <a:rPr lang="en-US" altLang="zh-TW" dirty="0" smtClean="0"/>
              <a:t>[</a:t>
            </a:r>
            <a:r>
              <a:rPr lang="en-US" altLang="zh-TW" dirty="0" smtClean="0">
                <a:solidFill>
                  <a:srgbClr val="FF0000"/>
                </a:solidFill>
              </a:rPr>
              <a:t>Next&gt;</a:t>
            </a:r>
            <a:r>
              <a:rPr lang="en-US" altLang="zh-TW" dirty="0" smtClean="0">
                <a:solidFill>
                  <a:schemeClr val="tx1"/>
                </a:solidFill>
              </a:rPr>
              <a:t>]</a:t>
            </a:r>
            <a:r>
              <a:rPr lang="zh-TW" altLang="en-US" dirty="0" smtClean="0"/>
              <a:t>之後，選擇</a:t>
            </a:r>
            <a:r>
              <a:rPr lang="en-US" altLang="zh-TW" dirty="0" smtClean="0">
                <a:solidFill>
                  <a:srgbClr val="FF0000"/>
                </a:solidFill>
              </a:rPr>
              <a:t>C</a:t>
            </a:r>
            <a:r>
              <a:rPr lang="zh-TW" altLang="en-US" dirty="0" smtClean="0"/>
              <a:t>語言，最後按下</a:t>
            </a:r>
            <a:r>
              <a:rPr lang="en-US" altLang="zh-TW" dirty="0" smtClean="0"/>
              <a:t>[</a:t>
            </a:r>
            <a:r>
              <a:rPr lang="en-US" altLang="zh-TW" dirty="0" smtClean="0">
                <a:solidFill>
                  <a:srgbClr val="FF0000"/>
                </a:solidFill>
              </a:rPr>
              <a:t>Next&gt;</a:t>
            </a:r>
            <a:r>
              <a:rPr lang="en-US" altLang="zh-TW" dirty="0" smtClean="0"/>
              <a:t>]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66" y="2886813"/>
            <a:ext cx="3864842" cy="37409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下箭號 4"/>
          <p:cNvSpPr/>
          <p:nvPr/>
        </p:nvSpPr>
        <p:spPr>
          <a:xfrm rot="14870345">
            <a:off x="1594622" y="5014234"/>
            <a:ext cx="226236" cy="51917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552298" y="5291836"/>
            <a:ext cx="31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49883" y="57476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 rot="18323643">
            <a:off x="2963771" y="5830613"/>
            <a:ext cx="278719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795" y="2874355"/>
            <a:ext cx="3881503" cy="37693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向下箭號 9"/>
          <p:cNvSpPr/>
          <p:nvPr/>
        </p:nvSpPr>
        <p:spPr>
          <a:xfrm rot="16200000">
            <a:off x="5061400" y="4805276"/>
            <a:ext cx="456204" cy="494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 rot="5400000">
            <a:off x="8513348" y="3274635"/>
            <a:ext cx="203168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 rot="18323643">
            <a:off x="7839730" y="5830611"/>
            <a:ext cx="278719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662865" y="3691205"/>
            <a:ext cx="31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823647" y="5762785"/>
            <a:ext cx="31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50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</a:t>
            </a:r>
            <a:r>
              <a:rPr lang="en-US" altLang="zh-TW" dirty="0" smtClean="0"/>
              <a:t>4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專案名稱與位置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Project title</a:t>
            </a:r>
            <a:r>
              <a:rPr lang="zh-TW" altLang="en-US" dirty="0" smtClean="0"/>
              <a:t>欄位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HelloWorld</a:t>
            </a:r>
          </a:p>
          <a:p>
            <a:r>
              <a:rPr lang="en-US" altLang="zh-TW" dirty="0" smtClean="0"/>
              <a:t>Folder to Create project in</a:t>
            </a:r>
            <a:r>
              <a:rPr lang="zh-TW" altLang="en-US" dirty="0" smtClean="0"/>
              <a:t>欄位</a:t>
            </a:r>
            <a:endParaRPr lang="en-US" altLang="zh-TW" dirty="0" smtClean="0"/>
          </a:p>
          <a:p>
            <a:pPr lvl="1"/>
            <a:r>
              <a:rPr lang="zh-TW" altLang="en-US" dirty="0"/>
              <a:t>點選右邊</a:t>
            </a:r>
            <a:r>
              <a:rPr lang="zh-TW" altLang="en-US" dirty="0" smtClean="0"/>
              <a:t>的</a:t>
            </a:r>
            <a:r>
              <a:rPr lang="en-US" altLang="zh-TW" dirty="0" smtClean="0"/>
              <a:t>[…]</a:t>
            </a:r>
          </a:p>
          <a:p>
            <a:pPr lvl="1"/>
            <a:r>
              <a:rPr lang="zh-TW" altLang="en-US" dirty="0" smtClean="0"/>
              <a:t>選到我們先前作的資料夾的</a:t>
            </a:r>
            <a:r>
              <a:rPr lang="en-US" altLang="zh-TW" dirty="0" smtClean="0"/>
              <a:t>Section01</a:t>
            </a:r>
          </a:p>
          <a:p>
            <a:r>
              <a:rPr lang="zh-TW" altLang="en-US" dirty="0"/>
              <a:t>確認正確後</a:t>
            </a:r>
            <a:r>
              <a:rPr lang="zh-TW" altLang="en-US" dirty="0" smtClean="0"/>
              <a:t>點</a:t>
            </a:r>
            <a:r>
              <a:rPr lang="en-US" altLang="zh-TW" dirty="0" smtClean="0"/>
              <a:t>[</a:t>
            </a:r>
            <a:r>
              <a:rPr lang="en-US" altLang="zh-TW" dirty="0" smtClean="0">
                <a:solidFill>
                  <a:srgbClr val="FF0000"/>
                </a:solidFill>
              </a:rPr>
              <a:t>Next&gt;</a:t>
            </a:r>
            <a:r>
              <a:rPr lang="en-US" altLang="zh-TW" dirty="0" smtClean="0"/>
              <a:t>]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727" y="986599"/>
            <a:ext cx="5915025" cy="5762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6876288" y="2230424"/>
            <a:ext cx="1435608" cy="339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876288" y="2753875"/>
            <a:ext cx="2276856" cy="339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822464">
            <a:off x="9936425" y="2570193"/>
            <a:ext cx="521208" cy="2377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2649307">
            <a:off x="8728457" y="6106902"/>
            <a:ext cx="521208" cy="2377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6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</a:t>
            </a:r>
            <a:r>
              <a:rPr lang="en-US" altLang="zh-TW" dirty="0" smtClean="0"/>
              <a:t>5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選編譯器與輸出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通常這邊不需要做甚麼改變。</a:t>
            </a:r>
            <a:endParaRPr lang="en-US" altLang="zh-TW" dirty="0" smtClean="0"/>
          </a:p>
          <a:p>
            <a:r>
              <a:rPr lang="zh-TW" altLang="en-US" dirty="0"/>
              <a:t>直接點選</a:t>
            </a:r>
            <a:r>
              <a:rPr lang="en-US" altLang="zh-TW" dirty="0"/>
              <a:t>[</a:t>
            </a:r>
            <a:r>
              <a:rPr lang="en-US" altLang="zh-TW" dirty="0">
                <a:solidFill>
                  <a:srgbClr val="FF0000"/>
                </a:solidFill>
              </a:rPr>
              <a:t>Finish</a:t>
            </a:r>
            <a:r>
              <a:rPr lang="en-US" altLang="zh-TW" dirty="0"/>
              <a:t>]</a:t>
            </a:r>
            <a:r>
              <a:rPr lang="zh-TW" altLang="en-US" dirty="0"/>
              <a:t>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最後點開左邊</a:t>
            </a:r>
            <a:r>
              <a:rPr lang="zh-TW" altLang="en-US" dirty="0" smtClean="0"/>
              <a:t>的</a:t>
            </a:r>
            <a:r>
              <a:rPr lang="en-US" altLang="zh-TW" dirty="0" smtClean="0">
                <a:solidFill>
                  <a:srgbClr val="FF0000"/>
                </a:solidFill>
              </a:rPr>
              <a:t>Sources</a:t>
            </a:r>
            <a:r>
              <a:rPr lang="zh-TW" altLang="en-US" dirty="0" smtClean="0"/>
              <a:t>，看到</a:t>
            </a:r>
            <a:r>
              <a:rPr lang="en-US" altLang="zh-TW" dirty="0" err="1" smtClean="0">
                <a:solidFill>
                  <a:srgbClr val="FF0000"/>
                </a:solidFill>
              </a:rPr>
              <a:t>main.c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412" y="950404"/>
            <a:ext cx="5895975" cy="5743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649307">
            <a:off x="8728457" y="6106902"/>
            <a:ext cx="521208" cy="2377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 rot="5400000">
            <a:off x="4380529" y="4782352"/>
            <a:ext cx="456204" cy="494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43" y="3638631"/>
            <a:ext cx="3277107" cy="3055348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 rot="10800000">
            <a:off x="2013713" y="5736556"/>
            <a:ext cx="521208" cy="2377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6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</a:t>
            </a:r>
            <a:r>
              <a:rPr lang="en-US" altLang="zh-TW" dirty="0" smtClean="0"/>
              <a:t>6</a:t>
            </a:r>
            <a:br>
              <a:rPr lang="en-US" altLang="zh-TW" dirty="0" smtClean="0"/>
            </a:br>
            <a:r>
              <a:rPr lang="zh-TW" altLang="en-US" dirty="0"/>
              <a:t>開啟主程式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</a:t>
            </a:r>
            <a:r>
              <a:rPr lang="en-US" altLang="zh-TW" dirty="0" err="1" smtClean="0"/>
              <a:t>main.c</a:t>
            </a:r>
            <a:r>
              <a:rPr lang="zh-TW" altLang="en-US" dirty="0" smtClean="0"/>
              <a:t>連點兩下，就可以打開主程式。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96" y="2636186"/>
            <a:ext cx="6711696" cy="40884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876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點下上方的綠色三角形即可編譯程式並執行。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69" y="2699687"/>
            <a:ext cx="4313492" cy="1781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18601785">
            <a:off x="3741927" y="3471556"/>
            <a:ext cx="521208" cy="2377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469" y="4834254"/>
            <a:ext cx="4314825" cy="1514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向下箭號 6"/>
          <p:cNvSpPr/>
          <p:nvPr/>
        </p:nvSpPr>
        <p:spPr>
          <a:xfrm>
            <a:off x="3010113" y="4526172"/>
            <a:ext cx="456204" cy="494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433515">
            <a:off x="2378381" y="5827977"/>
            <a:ext cx="521208" cy="27322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399" y="2536595"/>
            <a:ext cx="5846445" cy="29318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向下箭號 9"/>
          <p:cNvSpPr/>
          <p:nvPr/>
        </p:nvSpPr>
        <p:spPr>
          <a:xfrm rot="16200000">
            <a:off x="5752130" y="4815309"/>
            <a:ext cx="456204" cy="494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630648" y="209582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第一個程式正確執行了！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9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看懂程式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引用函式庫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站在巨人肩膀上，省去開發時間。</a:t>
            </a:r>
            <a:endParaRPr lang="en-US" altLang="zh-TW" dirty="0" smtClean="0"/>
          </a:p>
          <a:p>
            <a:r>
              <a:rPr lang="zh-TW" altLang="en-US" dirty="0" smtClean="0"/>
              <a:t>主程式</a:t>
            </a:r>
            <a:endParaRPr lang="en-US" altLang="zh-TW" dirty="0" smtClean="0"/>
          </a:p>
          <a:p>
            <a:pPr lvl="1"/>
            <a:r>
              <a:rPr lang="zh-TW" altLang="en-US" dirty="0"/>
              <a:t>程式都是從這裡開始的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en-US" altLang="zh-TW" dirty="0" err="1" smtClean="0"/>
              <a:t>Printf</a:t>
            </a:r>
            <a:r>
              <a:rPr lang="en-US" altLang="zh-TW" dirty="0" smtClean="0"/>
              <a:t>(“Hello world!\n”);</a:t>
            </a:r>
          </a:p>
          <a:p>
            <a:pPr lvl="1"/>
            <a:r>
              <a:rPr lang="zh-TW" altLang="en-US" dirty="0"/>
              <a:t>在螢幕輸出</a:t>
            </a:r>
            <a:r>
              <a:rPr lang="en-US" altLang="zh-TW" dirty="0" err="1"/>
              <a:t>Hellp</a:t>
            </a:r>
            <a:r>
              <a:rPr lang="en-US" altLang="zh-TW" dirty="0"/>
              <a:t> world! </a:t>
            </a:r>
            <a:r>
              <a:rPr lang="zh-TW" altLang="en-US" dirty="0" smtClean="0"/>
              <a:t>字樣</a:t>
            </a:r>
            <a:endParaRPr lang="en-US" altLang="zh-TW" dirty="0" smtClean="0"/>
          </a:p>
          <a:p>
            <a:r>
              <a:rPr lang="en-US" altLang="zh-TW" dirty="0" smtClean="0"/>
              <a:t>Return 0;</a:t>
            </a:r>
          </a:p>
          <a:p>
            <a:pPr lvl="1"/>
            <a:r>
              <a:rPr lang="zh-TW" altLang="en-US" dirty="0"/>
              <a:t>結束程式，並傳回錯誤碼 </a:t>
            </a:r>
            <a:r>
              <a:rPr lang="en-US" altLang="zh-TW" dirty="0" smtClean="0"/>
              <a:t>0</a:t>
            </a:r>
            <a:r>
              <a:rPr lang="zh-TW" altLang="en-US" dirty="0" smtClean="0"/>
              <a:t>表示沒錯誤。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790" y="2160589"/>
            <a:ext cx="5226143" cy="2707386"/>
          </a:xfrm>
          <a:prstGeom prst="rect">
            <a:avLst/>
          </a:prstGeom>
        </p:spPr>
      </p:pic>
      <p:sp>
        <p:nvSpPr>
          <p:cNvPr id="5" name="左大括弧 4"/>
          <p:cNvSpPr/>
          <p:nvPr/>
        </p:nvSpPr>
        <p:spPr>
          <a:xfrm>
            <a:off x="5312664" y="2160589"/>
            <a:ext cx="250126" cy="59175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331720" y="2304288"/>
            <a:ext cx="2971800" cy="1463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003868" y="3096768"/>
            <a:ext cx="3558922" cy="1493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658266" y="3892296"/>
            <a:ext cx="24377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2331720" y="4204078"/>
            <a:ext cx="3764280" cy="477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9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各種</a:t>
            </a:r>
            <a:r>
              <a:rPr lang="en-US" altLang="zh-TW" dirty="0" smtClean="0"/>
              <a:t>IDE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Code::Blocks </a:t>
            </a:r>
            <a:r>
              <a:rPr lang="zh-TW" altLang="en-US" dirty="0"/>
              <a:t>是一套跨平台的 </a:t>
            </a:r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/>
              <a:t>C++</a:t>
            </a:r>
            <a:r>
              <a:rPr lang="zh-TW" altLang="en-US" dirty="0"/>
              <a:t>、</a:t>
            </a:r>
            <a:r>
              <a:rPr lang="en-US" altLang="zh-TW" dirty="0"/>
              <a:t>Fortran IDE</a:t>
            </a:r>
            <a:r>
              <a:rPr lang="zh-TW" altLang="en-US" dirty="0"/>
              <a:t>，不僅</a:t>
            </a:r>
            <a:r>
              <a:rPr lang="zh-TW" altLang="en-US" b="1" dirty="0"/>
              <a:t>開放原始碼</a:t>
            </a:r>
            <a:r>
              <a:rPr lang="zh-TW" altLang="en-US" dirty="0"/>
              <a:t>還可</a:t>
            </a:r>
            <a:r>
              <a:rPr lang="zh-TW" altLang="en-US" b="1" dirty="0"/>
              <a:t>免費</a:t>
            </a:r>
            <a:r>
              <a:rPr lang="zh-TW" altLang="en-US" dirty="0"/>
              <a:t>取得。該 </a:t>
            </a:r>
            <a:r>
              <a:rPr lang="en-US" altLang="zh-TW" dirty="0"/>
              <a:t>IDE </a:t>
            </a:r>
            <a:r>
              <a:rPr lang="zh-TW" altLang="en-US" dirty="0"/>
              <a:t>沒有內建的 </a:t>
            </a:r>
            <a:r>
              <a:rPr lang="en-US" altLang="zh-TW" dirty="0"/>
              <a:t>C </a:t>
            </a:r>
            <a:r>
              <a:rPr lang="zh-TW" altLang="en-US" dirty="0"/>
              <a:t>編譯器，可和多種 </a:t>
            </a:r>
            <a:r>
              <a:rPr lang="en-US" altLang="zh-TW" dirty="0"/>
              <a:t>C </a:t>
            </a:r>
            <a:r>
              <a:rPr lang="zh-TW" altLang="en-US" dirty="0"/>
              <a:t>編譯器搭配，包括 </a:t>
            </a:r>
            <a:r>
              <a:rPr lang="en-US" altLang="zh-TW" dirty="0" err="1"/>
              <a:t>MinGW</a:t>
            </a:r>
            <a:r>
              <a:rPr lang="zh-TW" altLang="en-US" dirty="0"/>
              <a:t>。然而，</a:t>
            </a:r>
            <a:r>
              <a:rPr lang="en-US" altLang="zh-TW" dirty="0"/>
              <a:t>Code::Blocks </a:t>
            </a:r>
            <a:r>
              <a:rPr lang="zh-TW" altLang="en-US" dirty="0"/>
              <a:t>不接受 </a:t>
            </a:r>
            <a:r>
              <a:rPr lang="en-US" altLang="zh-TW" dirty="0" err="1"/>
              <a:t>CMake</a:t>
            </a:r>
            <a:r>
              <a:rPr lang="en-US" altLang="zh-TW" dirty="0"/>
              <a:t> </a:t>
            </a:r>
            <a:r>
              <a:rPr lang="zh-TW" altLang="en-US" dirty="0"/>
              <a:t>或 </a:t>
            </a:r>
            <a:r>
              <a:rPr lang="en-US" altLang="zh-TW" dirty="0"/>
              <a:t>Make </a:t>
            </a:r>
            <a:r>
              <a:rPr lang="zh-TW" altLang="en-US" dirty="0"/>
              <a:t>組態的專案，而是使用自家的專案管理程式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Visual </a:t>
            </a:r>
            <a:r>
              <a:rPr lang="en-US" altLang="zh-TW" dirty="0"/>
              <a:t>Studio </a:t>
            </a:r>
            <a:r>
              <a:rPr lang="zh-TW" altLang="en-US" dirty="0"/>
              <a:t>是微軟官方的 </a:t>
            </a:r>
            <a:r>
              <a:rPr lang="en-US" altLang="zh-TW" dirty="0"/>
              <a:t>C </a:t>
            </a:r>
            <a:r>
              <a:rPr lang="zh-TW" altLang="en-US" dirty="0"/>
              <a:t>和 </a:t>
            </a:r>
            <a:r>
              <a:rPr lang="en-US" altLang="zh-TW" dirty="0"/>
              <a:t>C++ IDE</a:t>
            </a:r>
            <a:r>
              <a:rPr lang="zh-TW" altLang="en-US" dirty="0"/>
              <a:t>。由於裝好 </a:t>
            </a:r>
            <a:r>
              <a:rPr lang="en-US" altLang="zh-TW" dirty="0"/>
              <a:t>IDE </a:t>
            </a:r>
            <a:r>
              <a:rPr lang="zh-TW" altLang="en-US" dirty="0"/>
              <a:t>後就可以取得完整的開發環境，故很受歡迎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/>
              <a:t>KDevelop</a:t>
            </a:r>
            <a:r>
              <a:rPr lang="en-US" altLang="zh-TW" dirty="0"/>
              <a:t>-Project</a:t>
            </a:r>
            <a:r>
              <a:rPr lang="zh-TW" altLang="en-US" dirty="0"/>
              <a:t>誕生於</a:t>
            </a:r>
            <a:r>
              <a:rPr lang="en-US" altLang="zh-TW" dirty="0"/>
              <a:t>1998</a:t>
            </a:r>
            <a:r>
              <a:rPr lang="zh-TW" altLang="en-US" dirty="0"/>
              <a:t>年，其目的是為</a:t>
            </a:r>
            <a:r>
              <a:rPr lang="en-US" altLang="zh-TW" dirty="0"/>
              <a:t>KDE</a:t>
            </a:r>
            <a:r>
              <a:rPr lang="zh-TW" altLang="en-US" dirty="0"/>
              <a:t>提供一個易用的集成開發環境</a:t>
            </a:r>
            <a:r>
              <a:rPr lang="en-US" altLang="zh-TW" dirty="0"/>
              <a:t>(Integrated Development Environment)</a:t>
            </a:r>
            <a:r>
              <a:rPr lang="zh-TW" altLang="en-US" dirty="0"/>
              <a:t>。此後，</a:t>
            </a:r>
            <a:r>
              <a:rPr lang="en-US" altLang="zh-TW" dirty="0" err="1"/>
              <a:t>KDevelop</a:t>
            </a:r>
            <a:r>
              <a:rPr lang="en-US" altLang="zh-TW" dirty="0"/>
              <a:t> IDE</a:t>
            </a:r>
            <a:r>
              <a:rPr lang="zh-TW" altLang="en-US" dirty="0"/>
              <a:t>採用</a:t>
            </a:r>
            <a:r>
              <a:rPr lang="en-US" altLang="zh-TW" dirty="0"/>
              <a:t>GPL</a:t>
            </a:r>
            <a:r>
              <a:rPr lang="zh-TW" altLang="en-US" dirty="0"/>
              <a:t>進行發布， 它支持很多 程序設計語言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Eclipse CDT </a:t>
            </a:r>
            <a:r>
              <a:rPr lang="zh-TW" altLang="en-US" dirty="0"/>
              <a:t>是 </a:t>
            </a:r>
            <a:r>
              <a:rPr lang="en-US" altLang="zh-TW" dirty="0"/>
              <a:t>Eclipse </a:t>
            </a:r>
            <a:r>
              <a:rPr lang="zh-TW" altLang="en-US" dirty="0"/>
              <a:t>插件，它將把 </a:t>
            </a:r>
            <a:r>
              <a:rPr lang="en-US" altLang="zh-TW" dirty="0"/>
              <a:t>Eclipse </a:t>
            </a:r>
            <a:r>
              <a:rPr lang="zh-TW" altLang="en-US" dirty="0"/>
              <a:t>轉換為功能強大的 </a:t>
            </a:r>
            <a:r>
              <a:rPr lang="en-US" altLang="zh-TW" dirty="0"/>
              <a:t>C/C++ IDE</a:t>
            </a:r>
            <a:r>
              <a:rPr lang="zh-TW" altLang="en-US" dirty="0"/>
              <a:t>。它被設計為將 </a:t>
            </a:r>
            <a:r>
              <a:rPr lang="en-US" altLang="zh-TW" dirty="0"/>
              <a:t>Java </a:t>
            </a:r>
            <a:r>
              <a:rPr lang="zh-TW" altLang="en-US" dirty="0"/>
              <a:t>開發人員喜愛的許多 </a:t>
            </a:r>
            <a:r>
              <a:rPr lang="en-US" altLang="zh-TW" dirty="0"/>
              <a:t>Eclipse </a:t>
            </a:r>
            <a:r>
              <a:rPr lang="zh-TW" altLang="en-US" dirty="0"/>
              <a:t>優秀功能提供給 </a:t>
            </a:r>
            <a:r>
              <a:rPr lang="en-US" altLang="zh-TW" dirty="0"/>
              <a:t>C/C++ </a:t>
            </a:r>
            <a:r>
              <a:rPr lang="zh-TW" altLang="en-US" dirty="0"/>
              <a:t>開發人員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en-US" altLang="zh-TW" dirty="0"/>
              <a:t>Atom </a:t>
            </a:r>
            <a:r>
              <a:rPr lang="zh-TW" altLang="en-US" dirty="0" smtClean="0"/>
              <a:t>編輯器是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/>
              <a:t>官方推出</a:t>
            </a:r>
            <a:r>
              <a:rPr lang="zh-TW" altLang="en-US" dirty="0" smtClean="0"/>
              <a:t>的，</a:t>
            </a:r>
            <a:r>
              <a:rPr lang="zh-TW" altLang="en-US" dirty="0"/>
              <a:t>免費、跨平台編輯，支援 </a:t>
            </a:r>
            <a:r>
              <a:rPr lang="en-US" altLang="zh-TW" dirty="0"/>
              <a:t>Windows</a:t>
            </a:r>
            <a:r>
              <a:rPr lang="zh-TW" altLang="en-US" dirty="0"/>
              <a:t>、</a:t>
            </a:r>
            <a:r>
              <a:rPr lang="en-US" altLang="zh-TW" dirty="0"/>
              <a:t>Linux</a:t>
            </a:r>
            <a:r>
              <a:rPr lang="zh-TW" altLang="en-US" dirty="0"/>
              <a:t>、</a:t>
            </a:r>
            <a:r>
              <a:rPr lang="en-US" altLang="zh-TW" dirty="0"/>
              <a:t>Mac</a:t>
            </a:r>
            <a:r>
              <a:rPr lang="zh-TW" altLang="en-US" dirty="0"/>
              <a:t>各平台、智能自動完成編寫代碼功能等，是一個現在非常受歡迎的編輯器。</a:t>
            </a:r>
          </a:p>
        </p:txBody>
      </p:sp>
    </p:spTree>
    <p:extLst>
      <p:ext uri="{BB962C8B-B14F-4D97-AF65-F5344CB8AC3E}">
        <p14:creationId xmlns:p14="http://schemas.microsoft.com/office/powerpoint/2010/main" val="105837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Code::Block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step01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下載網址：</a:t>
            </a:r>
            <a:r>
              <a:rPr lang="en-US" altLang="zh-TW" dirty="0">
                <a:hlinkClick r:id="rId2"/>
              </a:rPr>
              <a:t>http://www.codeblocks.org/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912995"/>
            <a:ext cx="5738160" cy="3358556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 rot="2634611">
            <a:off x="3763117" y="3828072"/>
            <a:ext cx="290427" cy="74200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553" y="2912995"/>
            <a:ext cx="4095750" cy="3724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向下箭號 6"/>
          <p:cNvSpPr/>
          <p:nvPr/>
        </p:nvSpPr>
        <p:spPr>
          <a:xfrm rot="16200000">
            <a:off x="6660450" y="4528085"/>
            <a:ext cx="456204" cy="494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rot="19179286">
            <a:off x="7444310" y="3434161"/>
            <a:ext cx="233916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62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Code::Block</a:t>
            </a:r>
            <a:r>
              <a:rPr lang="zh-TW" altLang="en-US" dirty="0"/>
              <a:t>安裝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step02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選擇下載：</a:t>
            </a:r>
            <a:r>
              <a:rPr lang="en-US" altLang="zh-TW" dirty="0" smtClean="0"/>
              <a:t>codeblocks-20.03mingw-setup.exe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212" y="2740675"/>
            <a:ext cx="6868668" cy="3440096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 rot="16200000">
            <a:off x="795150" y="4047384"/>
            <a:ext cx="250024" cy="75352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2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Code::Block</a:t>
            </a:r>
            <a:r>
              <a:rPr lang="zh-TW" altLang="en-US" dirty="0"/>
              <a:t>安裝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step03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zh-TW" altLang="en-US" dirty="0" smtClean="0"/>
              <a:t>執行</a:t>
            </a:r>
            <a:r>
              <a:rPr lang="en-US" altLang="zh-TW" dirty="0" smtClean="0"/>
              <a:t>codeblocks-20.03mingw-setup.exe</a:t>
            </a:r>
          </a:p>
          <a:p>
            <a:r>
              <a:rPr lang="zh-TW" altLang="en-US" dirty="0"/>
              <a:t>出現</a:t>
            </a:r>
            <a:r>
              <a:rPr lang="zh-TW" altLang="en-US" dirty="0" smtClean="0"/>
              <a:t>如下視窗</a:t>
            </a:r>
            <a:r>
              <a:rPr lang="zh-TW" altLang="en-US" dirty="0"/>
              <a:t>，</a:t>
            </a:r>
            <a:r>
              <a:rPr lang="zh-TW" altLang="en-US" dirty="0" smtClean="0"/>
              <a:t>按下</a:t>
            </a:r>
            <a:r>
              <a:rPr lang="en-US" altLang="zh-TW" dirty="0" smtClean="0">
                <a:solidFill>
                  <a:srgbClr val="FF0000"/>
                </a:solidFill>
              </a:rPr>
              <a:t>[Next&gt;]</a:t>
            </a:r>
            <a:r>
              <a:rPr lang="zh-TW" altLang="en-US" dirty="0" smtClean="0"/>
              <a:t>與</a:t>
            </a:r>
            <a:r>
              <a:rPr lang="en-US" altLang="zh-TW" dirty="0" smtClean="0">
                <a:solidFill>
                  <a:srgbClr val="FF0000"/>
                </a:solidFill>
              </a:rPr>
              <a:t>[I Agree]</a:t>
            </a:r>
            <a:r>
              <a:rPr lang="zh-TW" altLang="en-US" dirty="0" smtClean="0"/>
              <a:t>即可。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12" y="3324127"/>
            <a:ext cx="4017264" cy="31223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24127"/>
            <a:ext cx="4010826" cy="31223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下箭號 5"/>
          <p:cNvSpPr/>
          <p:nvPr/>
        </p:nvSpPr>
        <p:spPr>
          <a:xfrm rot="16200000">
            <a:off x="5254572" y="4756685"/>
            <a:ext cx="456204" cy="494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19179286">
            <a:off x="3060023" y="5479028"/>
            <a:ext cx="233916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rot="19179286">
            <a:off x="8525087" y="5469572"/>
            <a:ext cx="233916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27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Code::Block</a:t>
            </a:r>
            <a:r>
              <a:rPr lang="zh-TW" altLang="en-US" dirty="0"/>
              <a:t>安裝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step04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接下來出現的，</a:t>
            </a:r>
            <a:r>
              <a:rPr lang="zh-TW" altLang="en-US" dirty="0"/>
              <a:t>按下</a:t>
            </a:r>
            <a:r>
              <a:rPr lang="en-US" altLang="zh-TW" dirty="0">
                <a:solidFill>
                  <a:srgbClr val="FF0000"/>
                </a:solidFill>
              </a:rPr>
              <a:t>[Next&gt;]</a:t>
            </a:r>
            <a:r>
              <a:rPr lang="zh-TW" altLang="en-US" dirty="0"/>
              <a:t>與</a:t>
            </a:r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dirty="0" smtClean="0">
                <a:solidFill>
                  <a:srgbClr val="FF0000"/>
                </a:solidFill>
              </a:rPr>
              <a:t>Install]</a:t>
            </a:r>
            <a:r>
              <a:rPr lang="zh-TW" altLang="en-US" dirty="0" smtClean="0"/>
              <a:t>即可啟動安裝流程。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08" y="3429000"/>
            <a:ext cx="3518726" cy="27336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092" y="3409565"/>
            <a:ext cx="3642360" cy="2825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070" y="1848597"/>
            <a:ext cx="3413379" cy="26615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向下箭號 6"/>
          <p:cNvSpPr/>
          <p:nvPr/>
        </p:nvSpPr>
        <p:spPr>
          <a:xfrm rot="16200000">
            <a:off x="4045612" y="4692677"/>
            <a:ext cx="456204" cy="494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rot="19179286">
            <a:off x="2648542" y="5230418"/>
            <a:ext cx="233916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3664593">
            <a:off x="7798180" y="4158343"/>
            <a:ext cx="456204" cy="494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 rot="19179286">
            <a:off x="6760294" y="5337092"/>
            <a:ext cx="233916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92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Code::Block</a:t>
            </a:r>
            <a:r>
              <a:rPr lang="zh-TW" altLang="en-US" dirty="0"/>
              <a:t>安裝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step05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9435" cy="3880773"/>
          </a:xfrm>
        </p:spPr>
        <p:txBody>
          <a:bodyPr/>
          <a:lstStyle/>
          <a:p>
            <a:r>
              <a:rPr lang="zh-TW" altLang="en-US" dirty="0" smtClean="0"/>
              <a:t>安裝完所有檔案，會問要不要啟動</a:t>
            </a:r>
            <a:r>
              <a:rPr lang="en-US" altLang="zh-TW" dirty="0" smtClean="0"/>
              <a:t>Code::Block</a:t>
            </a:r>
            <a:r>
              <a:rPr lang="zh-TW" altLang="en-US" dirty="0" smtClean="0"/>
              <a:t>，可以直接點</a:t>
            </a:r>
            <a:r>
              <a:rPr lang="en-US" altLang="zh-TW" dirty="0" smtClean="0">
                <a:solidFill>
                  <a:srgbClr val="FF0000"/>
                </a:solidFill>
              </a:rPr>
              <a:t>[</a:t>
            </a:r>
            <a:r>
              <a:rPr lang="zh-TW" altLang="en-US" dirty="0" smtClean="0">
                <a:solidFill>
                  <a:srgbClr val="FF0000"/>
                </a:solidFill>
              </a:rPr>
              <a:t>是</a:t>
            </a:r>
            <a:r>
              <a:rPr lang="en-US" altLang="zh-TW" dirty="0" smtClean="0">
                <a:solidFill>
                  <a:srgbClr val="FF0000"/>
                </a:solidFill>
              </a:rPr>
              <a:t>(Y)]</a:t>
            </a:r>
            <a:r>
              <a:rPr lang="zh-TW" altLang="en-US" dirty="0" smtClean="0"/>
              <a:t>即可。</a:t>
            </a:r>
            <a:endParaRPr lang="en-US" altLang="zh-TW" dirty="0" smtClean="0"/>
          </a:p>
          <a:p>
            <a:r>
              <a:rPr lang="zh-TW" altLang="en-US" dirty="0"/>
              <a:t>出現右邊安裝完成視窗，直接點</a:t>
            </a:r>
            <a:r>
              <a:rPr lang="en-US" altLang="zh-TW" dirty="0">
                <a:solidFill>
                  <a:srgbClr val="FF0000"/>
                </a:solidFill>
              </a:rPr>
              <a:t>[Finish]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78" y="3556226"/>
            <a:ext cx="3684354" cy="28728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19" y="3556226"/>
            <a:ext cx="3702123" cy="2872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下箭號 5"/>
          <p:cNvSpPr/>
          <p:nvPr/>
        </p:nvSpPr>
        <p:spPr>
          <a:xfrm rot="16200000">
            <a:off x="4275087" y="4745603"/>
            <a:ext cx="456204" cy="494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13549064">
            <a:off x="5872175" y="5521119"/>
            <a:ext cx="241915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395" y="904659"/>
            <a:ext cx="3719894" cy="2895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向下箭號 8"/>
          <p:cNvSpPr/>
          <p:nvPr/>
        </p:nvSpPr>
        <p:spPr>
          <a:xfrm rot="13549064">
            <a:off x="9780930" y="3530761"/>
            <a:ext cx="241915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 rot="13372152">
            <a:off x="7534209" y="3553518"/>
            <a:ext cx="456204" cy="494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2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Code::Block</a:t>
            </a:r>
            <a:r>
              <a:rPr lang="zh-TW" altLang="en-US" dirty="0"/>
              <a:t>安裝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step06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Code::Block</a:t>
            </a:r>
            <a:r>
              <a:rPr lang="zh-TW" altLang="en-US" dirty="0"/>
              <a:t>可能會出現兩個</a:t>
            </a:r>
            <a:r>
              <a:rPr lang="zh-TW" altLang="en-US" dirty="0" smtClean="0"/>
              <a:t>視窗，左下是問預設</a:t>
            </a:r>
            <a:r>
              <a:rPr lang="en-US" altLang="zh-TW" dirty="0" smtClean="0"/>
              <a:t>C/C++</a:t>
            </a:r>
            <a:r>
              <a:rPr lang="zh-TW" altLang="en-US" dirty="0" smtClean="0"/>
              <a:t>編譯器用哪個，</a:t>
            </a:r>
            <a:r>
              <a:rPr lang="zh-TW" altLang="en-US" dirty="0"/>
              <a:t>應該可以自動偵測到，所以</a:t>
            </a:r>
            <a:r>
              <a:rPr lang="zh-TW" altLang="en-US" dirty="0" smtClean="0"/>
              <a:t>可以直接按</a:t>
            </a:r>
            <a:r>
              <a:rPr lang="en-US" altLang="zh-TW" dirty="0" smtClean="0">
                <a:solidFill>
                  <a:srgbClr val="FF0000"/>
                </a:solidFill>
              </a:rPr>
              <a:t>[OK]</a:t>
            </a:r>
          </a:p>
          <a:p>
            <a:r>
              <a:rPr lang="zh-TW" altLang="en-US" dirty="0"/>
              <a:t>另一個是</a:t>
            </a:r>
            <a:r>
              <a:rPr lang="zh-TW" altLang="en-US" dirty="0" smtClean="0"/>
              <a:t>問以後</a:t>
            </a:r>
            <a:r>
              <a:rPr lang="en-US" altLang="zh-TW" dirty="0" smtClean="0"/>
              <a:t>C/C++</a:t>
            </a:r>
            <a:r>
              <a:rPr lang="zh-TW" altLang="en-US" dirty="0" smtClean="0"/>
              <a:t>檔案是不是由</a:t>
            </a:r>
            <a:r>
              <a:rPr lang="en-US" altLang="zh-TW" dirty="0" smtClean="0"/>
              <a:t>Code::Block</a:t>
            </a:r>
            <a:r>
              <a:rPr lang="zh-TW" altLang="en-US" dirty="0" smtClean="0"/>
              <a:t>開啟。如果你沒其他</a:t>
            </a:r>
            <a:r>
              <a:rPr lang="en-US" altLang="zh-TW" dirty="0" smtClean="0"/>
              <a:t>C/C++</a:t>
            </a:r>
            <a:r>
              <a:rPr lang="zh-TW" altLang="en-US" dirty="0" smtClean="0"/>
              <a:t>開發環境可能不會問，你可以自己決定要不要。再按下</a:t>
            </a:r>
            <a:r>
              <a:rPr lang="en-US" altLang="zh-TW" dirty="0" smtClean="0">
                <a:solidFill>
                  <a:srgbClr val="FF0000"/>
                </a:solidFill>
              </a:rPr>
              <a:t>[OK]</a:t>
            </a:r>
            <a:r>
              <a:rPr lang="zh-TW" altLang="en-US" dirty="0" smtClean="0"/>
              <a:t>即可。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06" y="3526132"/>
            <a:ext cx="4474896" cy="3139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53" y="3526132"/>
            <a:ext cx="5087907" cy="25081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下箭號 5"/>
          <p:cNvSpPr/>
          <p:nvPr/>
        </p:nvSpPr>
        <p:spPr>
          <a:xfrm rot="16200000">
            <a:off x="9537719" y="5474721"/>
            <a:ext cx="197651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16200000">
            <a:off x="3764806" y="6135948"/>
            <a:ext cx="197651" cy="7822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0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第一個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語言程式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Hello World!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479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668</TotalTime>
  <Words>766</Words>
  <Application>Microsoft Office PowerPoint</Application>
  <PresentationFormat>寬螢幕</PresentationFormat>
  <Paragraphs>77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Trebuchet MS</vt:lpstr>
      <vt:lpstr>Wingdings</vt:lpstr>
      <vt:lpstr>Wingdings 3</vt:lpstr>
      <vt:lpstr>多面向</vt:lpstr>
      <vt:lpstr>C開發環境安裝 Code::Block</vt:lpstr>
      <vt:lpstr>各種IDE</vt:lpstr>
      <vt:lpstr>Code::Block安裝 step01</vt:lpstr>
      <vt:lpstr>Code::Block安裝 step02</vt:lpstr>
      <vt:lpstr>Code::Block安裝 step03</vt:lpstr>
      <vt:lpstr>Code::Block安裝 step04</vt:lpstr>
      <vt:lpstr>Code::Block安裝 step05</vt:lpstr>
      <vt:lpstr>Code::Block安裝 step06</vt:lpstr>
      <vt:lpstr>第一個C語言程式</vt:lpstr>
      <vt:lpstr>先建立好環境</vt:lpstr>
      <vt:lpstr>Code::Block執行畫面</vt:lpstr>
      <vt:lpstr>步驟1 開新專案</vt:lpstr>
      <vt:lpstr>步驟2 選擇專案類型</vt:lpstr>
      <vt:lpstr>步驟3 選擇開發語言</vt:lpstr>
      <vt:lpstr>步驟4 專案名稱與位置</vt:lpstr>
      <vt:lpstr>步驟5 選編譯器與輸出</vt:lpstr>
      <vt:lpstr>步驟6 開啟主程式</vt:lpstr>
      <vt:lpstr>執行程式</vt:lpstr>
      <vt:lpstr>看懂程式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23</cp:revision>
  <dcterms:created xsi:type="dcterms:W3CDTF">2020-12-10T02:28:12Z</dcterms:created>
  <dcterms:modified xsi:type="dcterms:W3CDTF">2021-01-11T08:21:37Z</dcterms:modified>
</cp:coreProperties>
</file>