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318" r:id="rId25"/>
    <p:sldId id="31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20" r:id="rId38"/>
    <p:sldId id="321" r:id="rId39"/>
    <p:sldId id="322" r:id="rId40"/>
    <p:sldId id="297" r:id="rId41"/>
    <p:sldId id="298" r:id="rId42"/>
    <p:sldId id="299" r:id="rId43"/>
    <p:sldId id="301" r:id="rId44"/>
    <p:sldId id="309" r:id="rId45"/>
    <p:sldId id="310" r:id="rId46"/>
    <p:sldId id="31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6A118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391162" y="5190835"/>
            <a:ext cx="914625" cy="807425"/>
            <a:chOff x="1173311" y="676438"/>
            <a:chExt cx="1463040" cy="1262399"/>
          </a:xfrm>
        </p:grpSpPr>
        <p:sp>
          <p:nvSpPr>
            <p:cNvPr id="28" name="六邊形 27"/>
            <p:cNvSpPr/>
            <p:nvPr/>
          </p:nvSpPr>
          <p:spPr>
            <a:xfrm>
              <a:off x="1173311" y="676438"/>
              <a:ext cx="1463040" cy="1262399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4000">
                  <a:schemeClr val="accent2">
                    <a:lumMod val="89000"/>
                  </a:schemeClr>
                </a:gs>
                <a:gs pos="74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拱形 28"/>
            <p:cNvSpPr/>
            <p:nvPr/>
          </p:nvSpPr>
          <p:spPr>
            <a:xfrm>
              <a:off x="1507067" y="768142"/>
              <a:ext cx="795528" cy="1078992"/>
            </a:xfrm>
            <a:prstGeom prst="blockArc">
              <a:avLst>
                <a:gd name="adj1" fmla="val 1897355"/>
                <a:gd name="adj2" fmla="val 19280511"/>
                <a:gd name="adj3" fmla="val 246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121259" y="81553"/>
            <a:ext cx="556075" cy="528048"/>
            <a:chOff x="1173311" y="676438"/>
            <a:chExt cx="1463040" cy="1262399"/>
          </a:xfrm>
        </p:grpSpPr>
        <p:sp>
          <p:nvSpPr>
            <p:cNvPr id="29" name="六邊形 28"/>
            <p:cNvSpPr/>
            <p:nvPr/>
          </p:nvSpPr>
          <p:spPr>
            <a:xfrm>
              <a:off x="1173311" y="676438"/>
              <a:ext cx="1463040" cy="1262399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4000">
                  <a:schemeClr val="accent2">
                    <a:lumMod val="89000"/>
                  </a:schemeClr>
                </a:gs>
                <a:gs pos="74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拱形 29"/>
            <p:cNvSpPr/>
            <p:nvPr/>
          </p:nvSpPr>
          <p:spPr>
            <a:xfrm>
              <a:off x="1507067" y="768142"/>
              <a:ext cx="795528" cy="1078992"/>
            </a:xfrm>
            <a:prstGeom prst="blockArc">
              <a:avLst>
                <a:gd name="adj1" fmla="val 1897355"/>
                <a:gd name="adj2" fmla="val 19280511"/>
                <a:gd name="adj3" fmla="val 246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矩形 30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臨</a:t>
            </a:r>
            <a:r>
              <a:rPr lang="zh-TW" altLang="en-US" dirty="0" smtClean="0"/>
              <a:t>兵斗者皆</a:t>
            </a:r>
            <a:r>
              <a:rPr lang="en-US" altLang="zh-TW" dirty="0" smtClean="0"/>
              <a:t>”</a:t>
            </a:r>
            <a:r>
              <a:rPr lang="zh-TW" altLang="en-US" b="1" dirty="0" smtClean="0"/>
              <a:t>陣列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前行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 smtClean="0"/>
              <a:pPr/>
              <a:t>110年1月11日星期一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6675" y="5627599"/>
            <a:ext cx="757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東晉葛洪的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《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抱朴子內篇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·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登涉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》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入山宜知六甲秘祝，祝曰：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臨兵斗者，皆陣列前行，常當密祝之，無所不辟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』</a:t>
            </a:r>
            <a:r>
              <a:rPr lang="zh-TW" altLang="en-US" dirty="0" smtClean="0">
                <a:solidFill>
                  <a:srgbClr val="000000"/>
                </a:solidFill>
                <a:latin typeface="Open Sans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4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MaxMin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練習一思考提示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撿拾頭的概念！</a:t>
            </a:r>
            <a:endParaRPr lang="en-US" altLang="zh-TW" dirty="0" smtClean="0"/>
          </a:p>
          <a:p>
            <a:r>
              <a:rPr lang="zh-TW" altLang="en-US" dirty="0"/>
              <a:t>走過一段鄉間</a:t>
            </a:r>
            <a:r>
              <a:rPr lang="zh-TW" altLang="en-US" dirty="0" smtClean="0"/>
              <a:t>小路，請撿拾最大顆的石頭。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：看到一顆石頭就先撿起來，然後那著走，跟下一顆比，比較大的留在手上繼續走，再跟下一顆比，如此一路到最後手上的那顆石頭就是對大的！</a:t>
            </a:r>
            <a:endParaRPr lang="en-US" altLang="zh-TW" dirty="0" smtClean="0"/>
          </a:p>
          <a:p>
            <a:r>
              <a:rPr lang="zh-TW" altLang="en-US" dirty="0"/>
              <a:t>陣列中的數就是路上的石頭，一個一個拿出來比</a:t>
            </a:r>
            <a:r>
              <a:rPr lang="zh-TW" altLang="en-US" dirty="0" smtClean="0"/>
              <a:t>，大的放到另一個變數中。到最後變數中的數就是最大數！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096515" y="5331573"/>
          <a:ext cx="4443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55">
                  <a:extLst>
                    <a:ext uri="{9D8B030D-6E8A-4147-A177-3AD203B41FA5}">
                      <a16:colId xmlns:a16="http://schemas.microsoft.com/office/drawing/2014/main" val="2114856138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34262548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44877956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888115120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85602915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04961811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458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41560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5067282" y="4388645"/>
            <a:ext cx="1342839" cy="438912"/>
            <a:chOff x="4975668" y="4315968"/>
            <a:chExt cx="1342839" cy="438912"/>
          </a:xfrm>
        </p:grpSpPr>
        <p:sp>
          <p:nvSpPr>
            <p:cNvPr id="5" name="矩形 4"/>
            <p:cNvSpPr/>
            <p:nvPr/>
          </p:nvSpPr>
          <p:spPr>
            <a:xfrm>
              <a:off x="5650998" y="4315968"/>
              <a:ext cx="667509" cy="438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75668" y="435075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</a:t>
              </a:r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998038" y="442909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978750" y="442343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959462" y="443475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906739" y="4431922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60286" y="4203794"/>
            <a:ext cx="1181998" cy="82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76 0.13402 L -0.25052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33 0.13472 L -0.24896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52 0.13056 L -0.2474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12963 L -0.24805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68" y="1655064"/>
            <a:ext cx="5502432" cy="470763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20" y="1655064"/>
            <a:ext cx="2971800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76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zh-TW" altLang="en-US" b="1" dirty="0" smtClean="0">
                <a:solidFill>
                  <a:srgbClr val="FF0000"/>
                </a:solidFill>
              </a:rPr>
              <a:t>整數</a:t>
            </a:r>
            <a:r>
              <a:rPr lang="zh-TW" altLang="en-US" dirty="0" smtClean="0"/>
              <a:t>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/,%)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01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732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0202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00303"/>
            <a:ext cx="12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ReverseInt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695825" cy="4552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62" y="1930400"/>
            <a:ext cx="2581275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69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7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3" y="1655064"/>
            <a:ext cx="6035301" cy="48167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995" y="1655064"/>
            <a:ext cx="3219450" cy="2790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41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陣列資料結構的常用方式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除了存放大量資料之外，如何使用這些大量資料才是重點中的重點！</a:t>
            </a:r>
            <a:endParaRPr lang="en-US" altLang="zh-TW" dirty="0" smtClean="0"/>
          </a:p>
          <a:p>
            <a:r>
              <a:rPr lang="zh-TW" altLang="en-US" dirty="0"/>
              <a:t>兩大工作：</a:t>
            </a:r>
            <a:r>
              <a:rPr lang="zh-TW" altLang="en-US" sz="2400" b="1" u="sng" dirty="0">
                <a:solidFill>
                  <a:srgbClr val="FF0000"/>
                </a:solidFill>
              </a:rPr>
              <a:t>搜尋資料</a:t>
            </a:r>
            <a:r>
              <a:rPr lang="zh-TW" altLang="en-US" dirty="0"/>
              <a:t>與</a:t>
            </a:r>
            <a:r>
              <a:rPr lang="zh-TW" altLang="en-US" sz="2400" b="1" u="sng" dirty="0">
                <a:solidFill>
                  <a:srgbClr val="FF0000"/>
                </a:solidFill>
              </a:rPr>
              <a:t>資料排序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所謂</a:t>
            </a:r>
            <a:r>
              <a:rPr lang="zh-TW" altLang="zh-TW" b="1" dirty="0"/>
              <a:t>『搜尋』（</a:t>
            </a:r>
            <a:r>
              <a:rPr lang="en-US" altLang="zh-TW" b="1" dirty="0"/>
              <a:t>Searching</a:t>
            </a:r>
            <a:r>
              <a:rPr lang="zh-TW" altLang="zh-TW" b="1" dirty="0"/>
              <a:t>）</a:t>
            </a:r>
            <a:r>
              <a:rPr lang="zh-TW" altLang="zh-TW" dirty="0"/>
              <a:t>，指的是在一堆資料中，尋找您所想要的資料，</a:t>
            </a:r>
            <a:endParaRPr lang="en-US" altLang="zh-TW" dirty="0"/>
          </a:p>
          <a:p>
            <a:pPr lvl="1"/>
            <a:r>
              <a:rPr lang="zh-TW" altLang="zh-TW" dirty="0">
                <a:solidFill>
                  <a:schemeClr val="accent1">
                    <a:lumMod val="50000"/>
                  </a:schemeClr>
                </a:solidFill>
              </a:rPr>
              <a:t>例如：在英文字典中找尋某一個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單字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，或是全班成績中找出特定學生的成績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/>
              <a:t>所謂</a:t>
            </a:r>
            <a:r>
              <a:rPr lang="en-US" altLang="zh-TW" dirty="0"/>
              <a:t>『</a:t>
            </a:r>
            <a:r>
              <a:rPr lang="zh-TW" altLang="en-US" dirty="0"/>
              <a:t>排序</a:t>
            </a:r>
            <a:r>
              <a:rPr lang="en-US" altLang="zh-TW" dirty="0"/>
              <a:t>』</a:t>
            </a:r>
            <a:r>
              <a:rPr lang="zh-TW" altLang="en-US" dirty="0"/>
              <a:t>（</a:t>
            </a:r>
            <a:r>
              <a:rPr lang="en-US" altLang="zh-TW" dirty="0"/>
              <a:t>Sorting</a:t>
            </a:r>
            <a:r>
              <a:rPr lang="zh-TW" altLang="en-US" dirty="0"/>
              <a:t>）則是將一堆雜亂的資料，依照某</a:t>
            </a:r>
            <a:r>
              <a:rPr lang="zh-TW" altLang="en-US" dirty="0" smtClean="0"/>
              <a:t>個</a:t>
            </a:r>
            <a:r>
              <a:rPr lang="zh-TW" altLang="en-US" b="1" dirty="0" smtClean="0">
                <a:solidFill>
                  <a:srgbClr val="C00000"/>
                </a:solidFill>
              </a:rPr>
              <a:t>關鍵</a:t>
            </a:r>
            <a:r>
              <a:rPr lang="zh-TW" altLang="en-US" b="1" dirty="0">
                <a:solidFill>
                  <a:srgbClr val="C00000"/>
                </a:solidFill>
              </a:rPr>
              <a:t>值（</a:t>
            </a:r>
            <a:r>
              <a:rPr lang="en-US" altLang="zh-TW" b="1" dirty="0">
                <a:solidFill>
                  <a:srgbClr val="C00000"/>
                </a:solidFill>
              </a:rPr>
              <a:t>Key Value</a:t>
            </a:r>
            <a:r>
              <a:rPr lang="zh-TW" altLang="en-US" b="1" dirty="0">
                <a:solidFill>
                  <a:srgbClr val="C00000"/>
                </a:solidFill>
              </a:rPr>
              <a:t>）</a:t>
            </a:r>
            <a:r>
              <a:rPr lang="zh-TW" altLang="en-US" dirty="0"/>
              <a:t>依序排列，</a:t>
            </a:r>
            <a:r>
              <a:rPr lang="zh-TW" altLang="en-US" b="1" dirty="0"/>
              <a:t>方便日後的查詢或使用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例如：英文字典中每個單字就是已經排序後的結果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從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a~z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。學生成績則是依照學號排序。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知名排序法：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bubble sort, quick sort….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37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陣列之搜尋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任意輸入十個整數，然後進入搜尋狀態，輸入任意數字，回覆是否存在那十個數字內。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個整數</a:t>
            </a:r>
            <a:r>
              <a:rPr lang="zh-TW" altLang="en-US" dirty="0"/>
              <a:t>，然後隨意輸入正數查詢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如何在陣列比對已輸入的數字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用迴圈把陣列元素一一比對，有則設定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Flag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顯示輸入查詢之數是否存在。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>
                  <a:solidFill>
                    <a:schemeClr val="tx1"/>
                  </a:solidFill>
                </a:rPr>
                <a:t>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有！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33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沒有</a:t>
              </a:r>
              <a:r>
                <a:rPr lang="zh-TW" altLang="en-US" dirty="0">
                  <a:solidFill>
                    <a:schemeClr val="tx1"/>
                  </a:solidFill>
                </a:rPr>
                <a:t>！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8496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ArraySearch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的良好方式。</a:t>
            </a:r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語言當然也</a:t>
            </a:r>
            <a:r>
              <a:rPr lang="zh-TW" altLang="en-US" dirty="0"/>
              <a:t>支援</a:t>
            </a:r>
            <a:r>
              <a:rPr lang="zh-TW" altLang="en-US" dirty="0" smtClean="0"/>
              <a:t>陣列。</a:t>
            </a:r>
            <a:endParaRPr lang="en-US" altLang="zh-TW" dirty="0" smtClean="0"/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語言對於陣列的使用非常靈活，搭配指標概念，做出很多奇特的運用。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50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組合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個數字，用程式列出所有兩數的組合。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</a:t>
            </a:r>
            <a:r>
              <a:rPr lang="zh-TW" altLang="en-US" dirty="0"/>
              <a:t>存放在陣列的</a:t>
            </a:r>
            <a:r>
              <a:rPr lang="zh-TW" altLang="en-US" dirty="0" smtClean="0"/>
              <a:t>數，用雙重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迴圈拿出來組合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顯示所有兩數的組合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379517" y="3302000"/>
            <a:ext cx="5535674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(5,3)(5,1)(5,7)(5,9)(3,1)(3,7)(3,9)(1,7)(1,9)(7,9)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Combinations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練習四思考提示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>
            <a:off x="5943600" y="2078229"/>
            <a:ext cx="960120" cy="71323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5943600" y="2011680"/>
            <a:ext cx="1764792" cy="7797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5943600" y="1911478"/>
            <a:ext cx="2651760" cy="980184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5943600" y="1828800"/>
            <a:ext cx="3566160" cy="1161225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 flipV="1">
            <a:off x="6831171" y="2581138"/>
            <a:ext cx="960120" cy="91613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 flipV="1">
            <a:off x="6847436" y="2640802"/>
            <a:ext cx="1831426" cy="95526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 flipV="1">
            <a:off x="6839108" y="2597254"/>
            <a:ext cx="2670651" cy="1046313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>
            <a:off x="7788529" y="1720077"/>
            <a:ext cx="960120" cy="1353958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7778178" y="1637399"/>
            <a:ext cx="1801367" cy="14519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 flipV="1">
            <a:off x="8714720" y="2184040"/>
            <a:ext cx="864825" cy="168387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五個數如何有規律地做組合？</a:t>
            </a:r>
            <a:endParaRPr lang="en-US" altLang="zh-TW" dirty="0" smtClean="0"/>
          </a:p>
          <a:p>
            <a:r>
              <a:rPr lang="zh-TW" altLang="en-US" dirty="0"/>
              <a:t>將五數排</a:t>
            </a:r>
            <a:r>
              <a:rPr lang="zh-TW" altLang="en-US" dirty="0" smtClean="0"/>
              <a:t>好，如右圖般組合。</a:t>
            </a:r>
            <a:endParaRPr lang="en-US" altLang="zh-TW" dirty="0" smtClean="0"/>
          </a:p>
          <a:p>
            <a:r>
              <a:rPr lang="zh-TW" altLang="en-US" dirty="0"/>
              <a:t>組合結果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(5,1)(5,3)(5,7)(5,9)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(1,3)(1,7)(1,9)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(3,7)(3,9)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(7,9)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內容版面配置區 3"/>
          <p:cNvGraphicFramePr>
            <a:graphicFrameLocks/>
          </p:cNvGraphicFramePr>
          <p:nvPr>
            <p:extLst/>
          </p:nvPr>
        </p:nvGraphicFramePr>
        <p:xfrm>
          <a:off x="5495542" y="2456027"/>
          <a:ext cx="4507995" cy="5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99">
                  <a:extLst>
                    <a:ext uri="{9D8B030D-6E8A-4147-A177-3AD203B41FA5}">
                      <a16:colId xmlns:a16="http://schemas.microsoft.com/office/drawing/2014/main" val="373044053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252300886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3873415754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4085908577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458515047"/>
                    </a:ext>
                  </a:extLst>
                </a:gridCol>
              </a:tblGrid>
              <a:tr h="555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682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915880" y="302165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7334" y="585669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Combinations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48790"/>
            <a:ext cx="6496050" cy="47434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555" y="1748790"/>
            <a:ext cx="4096893" cy="191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>(</a:t>
            </a:r>
            <a:r>
              <a:rPr lang="zh-TW" altLang="en-US" dirty="0"/>
              <a:t>有點難度，思考方法訓練</a:t>
            </a:r>
            <a:r>
              <a:rPr lang="en-US" altLang="zh-TW" dirty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Missing 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位數整數，且各個位數數字不重複，如此一來</a:t>
            </a:r>
            <a:r>
              <a:rPr lang="en-US" altLang="zh-TW" dirty="0" smtClean="0"/>
              <a:t>0~9</a:t>
            </a:r>
            <a:r>
              <a:rPr lang="zh-TW" altLang="en-US" dirty="0" smtClean="0"/>
              <a:t>這十個數字必定有一數字未出現，請找出缺席的數字。</a:t>
            </a:r>
            <a:endParaRPr lang="en-US" altLang="zh-TW" dirty="0" smtClean="0"/>
          </a:p>
          <a:p>
            <a:r>
              <a:rPr lang="zh-TW" altLang="en-US" dirty="0" smtClean="0"/>
              <a:t>參考練習二，把各個位數找出來放入陣列。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運算：把各個位數分離出來，再找出缺席的數字。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顯示缺席的數字。</a:t>
            </a:r>
            <a:endParaRPr lang="en-US" altLang="zh-TW" dirty="0"/>
          </a:p>
          <a:p>
            <a:pPr lvl="1"/>
            <a:r>
              <a:rPr lang="zh-TW" altLang="en-US" dirty="0" smtClean="0"/>
              <a:t>分離法及搜尋法分開思考。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102345678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少了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192345678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少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08235"/>
            <a:ext cx="2101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Number_III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四思考</a:t>
            </a:r>
            <a:r>
              <a:rPr lang="zh-TW" altLang="en-US" dirty="0"/>
              <a:t>方式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暴力解！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輸入數字</a:t>
            </a:r>
            <a:r>
              <a:rPr lang="en-US" altLang="zh-TW" dirty="0" smtClean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 smtClean="0"/>
              <a:t>拆解開</a:t>
            </a:r>
            <a:r>
              <a:rPr lang="zh-TW" altLang="en-US" dirty="0"/>
              <a:t>後存入</a:t>
            </a:r>
            <a:r>
              <a:rPr lang="en-US" altLang="zh-TW" dirty="0"/>
              <a:t>numbers</a:t>
            </a:r>
            <a:r>
              <a:rPr lang="zh-TW" altLang="en-US" dirty="0" smtClean="0"/>
              <a:t>陣列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5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7807614"/>
                </p:ext>
              </p:extLst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6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8666" y="3660698"/>
            <a:ext cx="812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位數字後，用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迴圈把</a:t>
            </a:r>
            <a:r>
              <a:rPr lang="en-US" altLang="zh-TW" dirty="0" smtClean="0"/>
              <a:t>0~9</a:t>
            </a:r>
            <a:r>
              <a:rPr lang="zh-TW" altLang="en-US" dirty="0" smtClean="0"/>
              <a:t>一一在陣列中搜尋一次，看看哪個沒找到！</a:t>
            </a:r>
            <a:endParaRPr lang="en-US" altLang="zh-TW" dirty="0" smtClean="0"/>
          </a:p>
          <a:p>
            <a:r>
              <a:rPr lang="zh-TW" altLang="en-US" dirty="0" smtClean="0"/>
              <a:t>這個方法很暴力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很慢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，但也有好處</a:t>
            </a:r>
            <a:r>
              <a:rPr lang="zh-TW" altLang="en-US" dirty="0"/>
              <a:t>是萬一有兩個以上缺席也能找出。</a:t>
            </a:r>
          </a:p>
        </p:txBody>
      </p:sp>
    </p:spTree>
    <p:extLst>
      <p:ext uri="{BB962C8B-B14F-4D97-AF65-F5344CB8AC3E}">
        <p14:creationId xmlns:p14="http://schemas.microsoft.com/office/powerpoint/2010/main" val="213157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25" y="1270000"/>
            <a:ext cx="5648325" cy="5410200"/>
          </a:xfrm>
          <a:prstGeom prst="rect">
            <a:avLst/>
          </a:prstGeom>
        </p:spPr>
      </p:pic>
      <p:sp>
        <p:nvSpPr>
          <p:cNvPr id="4" name="向左箭號 3"/>
          <p:cNvSpPr/>
          <p:nvPr/>
        </p:nvSpPr>
        <p:spPr>
          <a:xfrm>
            <a:off x="5199832" y="3499682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右大括弧 4"/>
          <p:cNvSpPr/>
          <p:nvPr/>
        </p:nvSpPr>
        <p:spPr>
          <a:xfrm>
            <a:off x="4382196" y="3184214"/>
            <a:ext cx="512064" cy="85039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658814" y="36977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5899594" y="4709687"/>
            <a:ext cx="512064" cy="111462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左箭號 7"/>
          <p:cNvSpPr/>
          <p:nvPr/>
        </p:nvSpPr>
        <p:spPr>
          <a:xfrm>
            <a:off x="6522041" y="5157216"/>
            <a:ext cx="1125827" cy="208799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58814" y="536983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搜尋 </a:t>
            </a:r>
            <a:r>
              <a:rPr lang="en-US" altLang="zh-TW" dirty="0" err="1" smtClean="0"/>
              <a:t>i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這</a:t>
            </a:r>
            <a:r>
              <a:rPr lang="zh-TW" altLang="en-US" dirty="0"/>
              <a:t>個數是否在陣列中</a:t>
            </a:r>
          </a:p>
        </p:txBody>
      </p:sp>
    </p:spTree>
    <p:extLst>
      <p:ext uri="{BB962C8B-B14F-4D97-AF65-F5344CB8AC3E}">
        <p14:creationId xmlns:p14="http://schemas.microsoft.com/office/powerpoint/2010/main" val="3929399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思考方式二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輸入數字</a:t>
            </a:r>
            <a:r>
              <a:rPr lang="en-US" altLang="zh-TW" dirty="0" smtClean="0"/>
              <a:t>=102345679</a:t>
            </a:r>
          </a:p>
          <a:p>
            <a:r>
              <a:rPr lang="zh-TW" altLang="en-US" dirty="0"/>
              <a:t>猜解開後存入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5149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numbers</a:t>
            </a:r>
            <a:r>
              <a:rPr lang="zh-TW" altLang="en-US" dirty="0" smtClean="0"/>
              <a:t>陣列內容把相對</a:t>
            </a:r>
            <a:endParaRPr lang="en-US" altLang="zh-TW" dirty="0" smtClean="0"/>
          </a:p>
          <a:p>
            <a:r>
              <a:rPr lang="zh-TW" altLang="en-US" dirty="0"/>
              <a:t>的</a:t>
            </a:r>
            <a:r>
              <a:rPr lang="en-US" altLang="zh-TW" dirty="0"/>
              <a:t>results</a:t>
            </a:r>
            <a:r>
              <a:rPr lang="zh-TW" altLang="en-US" dirty="0"/>
              <a:t>列編號內容加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最後，</a:t>
            </a:r>
            <a:r>
              <a:rPr lang="en-US" altLang="zh-TW" dirty="0"/>
              <a:t>results</a:t>
            </a:r>
            <a:r>
              <a:rPr lang="zh-TW" altLang="en-US" dirty="0"/>
              <a:t>陣列內唯一是</a:t>
            </a:r>
            <a:r>
              <a:rPr lang="en-US" altLang="zh-TW" dirty="0"/>
              <a:t>0</a:t>
            </a:r>
            <a:r>
              <a:rPr lang="zh-TW" altLang="en-US" dirty="0"/>
              <a:t>的就是缺席的數字。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787745" y="358568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4830018" y="3660698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4830018" y="3993596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898539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6051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195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5711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9467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53710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9844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88073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646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8485632" y="3585686"/>
            <a:ext cx="404322" cy="520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1290" y="5574997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7" y="1270000"/>
            <a:ext cx="5715000" cy="5162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4781011" y="3398136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146570" y="2952480"/>
            <a:ext cx="512064" cy="850392"/>
          </a:xfrm>
          <a:prstGeom prst="rightBrace">
            <a:avLst>
              <a:gd name="adj1" fmla="val 8333"/>
              <a:gd name="adj2" fmla="val 63978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54612" y="3710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54612" y="5154129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把各個位數當相對應</a:t>
            </a:r>
            <a:r>
              <a:rPr lang="en-US" altLang="zh-TW" dirty="0" smtClean="0"/>
              <a:t>results</a:t>
            </a:r>
            <a:r>
              <a:rPr lang="zh-TW" altLang="en-US" dirty="0" smtClean="0"/>
              <a:t>陣列加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5336717" y="4965460"/>
            <a:ext cx="2035790" cy="198120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354612" y="5888773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的那個就是缺席的數</a:t>
            </a:r>
            <a:endParaRPr lang="zh-TW" altLang="en-US" dirty="0"/>
          </a:p>
        </p:txBody>
      </p:sp>
      <p:sp>
        <p:nvSpPr>
          <p:cNvPr id="14" name="向左箭號 13"/>
          <p:cNvSpPr/>
          <p:nvPr/>
        </p:nvSpPr>
        <p:spPr>
          <a:xfrm>
            <a:off x="6253954" y="5747228"/>
            <a:ext cx="544438" cy="22564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234" y="1043470"/>
            <a:ext cx="3038475" cy="255270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146570" y="18216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還可以精簡合併喔！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思考方式三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輸入數字</a:t>
            </a:r>
            <a:r>
              <a:rPr lang="en-US" altLang="zh-TW" dirty="0" smtClean="0"/>
              <a:t>=102345679</a:t>
            </a:r>
          </a:p>
          <a:p>
            <a:r>
              <a:rPr lang="zh-TW" altLang="en-US" dirty="0"/>
              <a:t>猜解開後存入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4727448" y="2240717"/>
            <a:ext cx="4151376" cy="723486"/>
            <a:chOff x="4727448" y="2240717"/>
            <a:chExt cx="415137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4727448" y="2240717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4727448" y="2573615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592179" y="212372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位數字後，把陣列中所有數字相加得到總合為</a:t>
            </a:r>
            <a:r>
              <a:rPr lang="en-US" altLang="zh-TW" dirty="0" smtClean="0"/>
              <a:t>37</a:t>
            </a:r>
            <a:r>
              <a:rPr lang="zh-TW" altLang="en-US" dirty="0" smtClean="0"/>
              <a:t>，但是以之</a:t>
            </a:r>
            <a:r>
              <a:rPr lang="en-US" altLang="zh-TW" dirty="0" smtClean="0"/>
              <a:t>1</a:t>
            </a:r>
            <a:r>
              <a:rPr lang="zh-TW" altLang="en-US" dirty="0" smtClean="0"/>
              <a:t>加到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總合為</a:t>
            </a:r>
            <a:r>
              <a:rPr lang="en-US" altLang="zh-TW" dirty="0" smtClean="0"/>
              <a:t>45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 smtClean="0"/>
              <a:t>45-37=8</a:t>
            </a:r>
            <a:r>
              <a:rPr lang="zh-TW" altLang="en-US" dirty="0" smtClean="0"/>
              <a:t>，缺席</a:t>
            </a:r>
            <a:r>
              <a:rPr lang="zh-TW" altLang="en-US" dirty="0"/>
              <a:t>的</a:t>
            </a:r>
            <a:r>
              <a:rPr lang="zh-TW" altLang="en-US" dirty="0" smtClean="0"/>
              <a:t>數字就是</a:t>
            </a:r>
            <a:r>
              <a:rPr lang="en-US" altLang="zh-TW" dirty="0" smtClean="0"/>
              <a:t>8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830018" y="2979808"/>
            <a:ext cx="4663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9 + 7 + 6 + 5 + 4 + 3 + 2 + 0 + 1 = 37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7334" y="5786867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Number_III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0784"/>
            <a:ext cx="5206411" cy="466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0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5312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</a:t>
            </a:r>
            <a:r>
              <a:rPr lang="zh-TW" altLang="en-US" dirty="0"/>
              <a:t>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)---</a:t>
            </a:r>
            <a:r>
              <a:rPr lang="zh-TW" altLang="en-US" dirty="0" smtClean="0"/>
              <a:t>再</a:t>
            </a:r>
            <a:r>
              <a:rPr lang="zh-TW" altLang="en-US" dirty="0"/>
              <a:t>精簡一點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02155"/>
            <a:ext cx="5267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陣列的初始化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陣列元素如果未指定初始值，則陣列元素在實體產生</a:t>
            </a:r>
            <a:r>
              <a:rPr lang="zh-TW" altLang="en-US" dirty="0" smtClean="0"/>
              <a:t>時</a:t>
            </a:r>
            <a:r>
              <a:rPr lang="zh-TW" altLang="en-US" b="1" dirty="0">
                <a:solidFill>
                  <a:srgbClr val="FF0000"/>
                </a:solidFill>
              </a:rPr>
              <a:t>不一定會</a:t>
            </a:r>
            <a:r>
              <a:rPr lang="zh-TW" altLang="en-US" b="1" dirty="0" smtClean="0">
                <a:solidFill>
                  <a:srgbClr val="FF0000"/>
                </a:solidFill>
              </a:rPr>
              <a:t>是 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 喔！</a:t>
            </a:r>
            <a:endParaRPr lang="zh-TW" altLang="en-US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C00000"/>
                </a:solidFill>
              </a:rPr>
              <a:t>宣告或產生</a:t>
            </a:r>
            <a:r>
              <a:rPr lang="zh-TW" altLang="en-US" dirty="0"/>
              <a:t>陣列實體時</a:t>
            </a:r>
            <a:r>
              <a:rPr lang="zh-TW" altLang="en-US" dirty="0" smtClean="0"/>
              <a:t>，同時設定</a:t>
            </a:r>
            <a:r>
              <a:rPr lang="zh-TW" altLang="en-US" dirty="0"/>
              <a:t>陣列元素的初始內容，語法如下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語法一不需指定數量，直接以後面初始值有多少個就會是多少個。</a:t>
            </a:r>
            <a:endParaRPr lang="en-US" altLang="zh-TW" dirty="0" smtClean="0"/>
          </a:p>
          <a:p>
            <a:r>
              <a:rPr lang="zh-TW" altLang="en-US" dirty="0" smtClean="0"/>
              <a:t>語法二有指定數量，但是萬一後面初始值數量不足，則會</a:t>
            </a:r>
            <a:r>
              <a:rPr lang="zh-TW" altLang="en-US" dirty="0" smtClean="0">
                <a:solidFill>
                  <a:srgbClr val="FF0000"/>
                </a:solidFill>
              </a:rPr>
              <a:t>填入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TW" dirty="0" smtClean="0">
                <a:solidFill>
                  <a:srgbClr val="FF0000"/>
                </a:solidFill>
              </a:rPr>
              <a:t>null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9848" y="3015508"/>
            <a:ext cx="5658921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zh-TW" sz="1400" dirty="0" smtClean="0">
                <a:solidFill>
                  <a:schemeClr val="bg1"/>
                </a:solidFill>
              </a:rPr>
              <a:t>語法</a:t>
            </a:r>
            <a:r>
              <a:rPr lang="zh-TW" altLang="en-US" sz="1400" dirty="0" smtClean="0">
                <a:solidFill>
                  <a:schemeClr val="bg1"/>
                </a:solidFill>
              </a:rPr>
              <a:t>一</a:t>
            </a:r>
            <a:r>
              <a:rPr lang="zh-TW" altLang="zh-TW" sz="1400" dirty="0" smtClean="0">
                <a:solidFill>
                  <a:schemeClr val="bg1"/>
                </a:solidFill>
              </a:rPr>
              <a:t>：</a:t>
            </a:r>
            <a:r>
              <a:rPr lang="zh-TW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資料型態 </a:t>
            </a:r>
            <a:r>
              <a:rPr lang="zh-TW" altLang="zh-TW" sz="1400" b="1" dirty="0">
                <a:solidFill>
                  <a:srgbClr val="FFFF00"/>
                </a:solidFill>
              </a:rPr>
              <a:t>陣列名稱</a:t>
            </a:r>
            <a:r>
              <a:rPr lang="en-US" altLang="zh-TW" sz="1400" b="1" dirty="0">
                <a:solidFill>
                  <a:srgbClr val="FFFF00"/>
                </a:solidFill>
              </a:rPr>
              <a:t>[ ] 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altLang="zh-TW" sz="1400" b="1" dirty="0">
                <a:solidFill>
                  <a:srgbClr val="C00000"/>
                </a:solidFill>
              </a:rPr>
              <a:t> 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,…};</a:t>
            </a:r>
          </a:p>
          <a:p>
            <a:r>
              <a:rPr lang="zh-TW" altLang="zh-TW" sz="1400" dirty="0" smtClean="0">
                <a:solidFill>
                  <a:schemeClr val="bg1"/>
                </a:solidFill>
              </a:rPr>
              <a:t>語法</a:t>
            </a:r>
            <a:r>
              <a:rPr lang="zh-TW" altLang="en-US" sz="1400" dirty="0" smtClean="0">
                <a:solidFill>
                  <a:schemeClr val="bg1"/>
                </a:solidFill>
              </a:rPr>
              <a:t>二</a:t>
            </a:r>
            <a:r>
              <a:rPr lang="zh-TW" altLang="zh-TW" sz="1400" dirty="0" smtClean="0">
                <a:solidFill>
                  <a:schemeClr val="bg1"/>
                </a:solidFill>
              </a:rPr>
              <a:t>：</a:t>
            </a:r>
            <a:r>
              <a:rPr lang="zh-TW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資料型態 </a:t>
            </a:r>
            <a:r>
              <a:rPr lang="zh-TW" altLang="zh-TW" sz="1400" b="1" dirty="0">
                <a:solidFill>
                  <a:srgbClr val="FFFF00"/>
                </a:solidFill>
              </a:rPr>
              <a:t>陣列名稱</a:t>
            </a:r>
            <a:r>
              <a:rPr lang="en-US" altLang="zh-TW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1400" b="1" dirty="0" smtClean="0">
                <a:solidFill>
                  <a:srgbClr val="FF9900"/>
                </a:solidFill>
              </a:rPr>
              <a:t>數量</a:t>
            </a:r>
            <a:r>
              <a:rPr lang="en-US" altLang="zh-TW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] </a:t>
            </a:r>
            <a:r>
              <a:rPr lang="en-US" altLang="zh-TW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 {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,…};</a:t>
            </a:r>
            <a:endParaRPr lang="zh-TW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陣列初始化範例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2856" y="2160589"/>
            <a:ext cx="490728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 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[] 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{1,2,3,4,5}</a:t>
            </a:r>
            <a:r>
              <a:rPr lang="zh-TW" altLang="en-US" dirty="0">
                <a:solidFill>
                  <a:schemeClr val="bg1"/>
                </a:solidFill>
              </a:rPr>
              <a:t>;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//5個元素：1,2,3,4,5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rgbClr val="FFC000"/>
                </a:solidFill>
              </a:rPr>
              <a:t>10</a:t>
            </a:r>
            <a:r>
              <a:rPr lang="zh-TW" altLang="en-US" dirty="0">
                <a:solidFill>
                  <a:schemeClr val="bg1"/>
                </a:solidFill>
              </a:rPr>
              <a:t>]=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{1,2,3}</a:t>
            </a:r>
            <a:r>
              <a:rPr lang="zh-TW" altLang="en-US" dirty="0">
                <a:solidFill>
                  <a:schemeClr val="bg1"/>
                </a:solidFill>
              </a:rPr>
              <a:t>;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//10個元素：1,2,3,0,0,0,0,0,0,0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rgbClr val="FFC000"/>
                </a:solidFill>
              </a:rPr>
              <a:t>10</a:t>
            </a:r>
            <a:r>
              <a:rPr lang="zh-TW" altLang="en-US" dirty="0">
                <a:solidFill>
                  <a:schemeClr val="bg1"/>
                </a:solidFill>
              </a:rPr>
              <a:t>]=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{0}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//10個元素：0,0,0,0,0,0,0,0,0,0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rgbClr val="FFC000"/>
                </a:solidFill>
              </a:rPr>
              <a:t>10</a:t>
            </a:r>
            <a:r>
              <a:rPr lang="zh-TW" altLang="en-US" dirty="0">
                <a:solidFill>
                  <a:schemeClr val="bg1"/>
                </a:solidFill>
              </a:rPr>
              <a:t>];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//10個元素</a:t>
            </a:r>
            <a:r>
              <a:rPr lang="zh-TW" altLang="en-US" dirty="0" smtClean="0">
                <a:solidFill>
                  <a:schemeClr val="bg1"/>
                </a:solidFill>
              </a:rPr>
              <a:t>：可能是</a:t>
            </a:r>
            <a:r>
              <a:rPr lang="en-US" altLang="zh-TW" dirty="0" smtClean="0">
                <a:solidFill>
                  <a:schemeClr val="bg1"/>
                </a:solidFill>
              </a:rPr>
              <a:t>0</a:t>
            </a:r>
            <a:r>
              <a:rPr lang="zh-TW" altLang="en-US" dirty="0" smtClean="0">
                <a:solidFill>
                  <a:schemeClr val="bg1"/>
                </a:solidFill>
              </a:rPr>
              <a:t>，但是不一定！</a:t>
            </a:r>
            <a:r>
              <a:rPr lang="zh-TW" altLang="en-US" dirty="0">
                <a:solidFill>
                  <a:schemeClr val="bg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3159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Two sum-----</a:t>
            </a:r>
            <a:r>
              <a:rPr lang="en-US" altLang="zh-TW" dirty="0" err="1" smtClean="0"/>
              <a:t>leetcode</a:t>
            </a:r>
            <a:r>
              <a:rPr lang="zh-TW" altLang="en-US" dirty="0" smtClean="0"/>
              <a:t>天字第一題改編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給一個陣列的</a:t>
            </a:r>
            <a:r>
              <a:rPr lang="zh-TW" altLang="en-US" dirty="0"/>
              <a:t>不重複</a:t>
            </a:r>
            <a:r>
              <a:rPr lang="zh-TW" altLang="en-US" dirty="0" smtClean="0"/>
              <a:t>整數數字，輸入另一個整數，請用陣列中的兩個數湊出輸入的數字。</a:t>
            </a:r>
            <a:endParaRPr lang="en-US" altLang="zh-TW" dirty="0" smtClean="0"/>
          </a:p>
          <a:p>
            <a:r>
              <a:rPr lang="zh-TW" altLang="en-US" dirty="0"/>
              <a:t>例：</a:t>
            </a:r>
            <a:r>
              <a:rPr lang="en-US" altLang="zh-TW" dirty="0"/>
              <a:t>[</a:t>
            </a:r>
            <a:r>
              <a:rPr lang="en-US" altLang="zh-TW" dirty="0" smtClean="0"/>
              <a:t>1,2,4,8,15,6]</a:t>
            </a:r>
            <a:r>
              <a:rPr lang="zh-TW" altLang="en-US" dirty="0" smtClean="0"/>
              <a:t>，輸入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，則輸出 </a:t>
            </a:r>
            <a:r>
              <a:rPr lang="en-US" altLang="zh-TW" dirty="0" smtClean="0"/>
              <a:t>1+8=9</a:t>
            </a:r>
          </a:p>
          <a:p>
            <a:r>
              <a:rPr lang="zh-TW" altLang="en-US" dirty="0" smtClean="0"/>
              <a:t>陣列在程式中寫死。</a:t>
            </a:r>
            <a:endParaRPr lang="en-US" altLang="zh-TW" dirty="0" smtClean="0"/>
          </a:p>
          <a:p>
            <a:r>
              <a:rPr lang="zh-TW" altLang="en-US" dirty="0"/>
              <a:t>思考怎麼找出兩個數的合為輸入的數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暴力法，雙重迴圈直接所有組合加看看！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5672030"/>
            <a:ext cx="101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TwoSum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不太理想，重複輸出了！再改進一下！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841591"/>
            <a:ext cx="6008751" cy="46296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490" y="1930400"/>
            <a:ext cx="2581275" cy="2647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01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</a:t>
            </a:r>
            <a:r>
              <a:rPr lang="en-US" altLang="zh-TW" dirty="0" smtClean="0"/>
              <a:t>(Bubble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/>
          <a:lstStyle/>
          <a:p>
            <a:r>
              <a:rPr lang="en-US" altLang="zh-TW" dirty="0"/>
              <a:t>『</a:t>
            </a:r>
            <a:r>
              <a:rPr lang="zh-TW" altLang="en-US" dirty="0"/>
              <a:t>氣泡排序法</a:t>
            </a:r>
            <a:r>
              <a:rPr lang="en-US" altLang="zh-TW" dirty="0"/>
              <a:t>』</a:t>
            </a:r>
            <a:r>
              <a:rPr lang="zh-TW" altLang="en-US" dirty="0"/>
              <a:t>是一種非常簡單且容易的排序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zh-TW" dirty="0"/>
              <a:t>將相鄰兩個</a:t>
            </a:r>
            <a:r>
              <a:rPr lang="zh-TW" altLang="zh-TW" dirty="0" smtClean="0"/>
              <a:t>資料</a:t>
            </a:r>
            <a:r>
              <a:rPr lang="zh-TW" altLang="en-US" dirty="0" smtClean="0"/>
              <a:t>捉對</a:t>
            </a:r>
            <a:r>
              <a:rPr lang="zh-TW" altLang="zh-TW" dirty="0" smtClean="0"/>
              <a:t>互相</a:t>
            </a:r>
            <a:r>
              <a:rPr lang="zh-TW" altLang="zh-TW" dirty="0"/>
              <a:t>比較，依據比較結果，決定資料是否需要對調，由於整個執行過程，有如氣泡逐漸浮上水面，因而得名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29897"/>
              </p:ext>
            </p:extLst>
          </p:nvPr>
        </p:nvGraphicFramePr>
        <p:xfrm>
          <a:off x="1172464" y="3418331"/>
          <a:ext cx="241198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110484902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6" name="弧形 5"/>
          <p:cNvSpPr/>
          <p:nvPr/>
        </p:nvSpPr>
        <p:spPr>
          <a:xfrm>
            <a:off x="1426464" y="3605673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2100072" y="408246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2700528" y="457884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3191256" y="516799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797172" y="311195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46012"/>
              </p:ext>
            </p:extLst>
          </p:nvPr>
        </p:nvGraphicFramePr>
        <p:xfrm>
          <a:off x="3838448" y="3429000"/>
          <a:ext cx="18089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13" name="弧形 12"/>
          <p:cNvSpPr/>
          <p:nvPr/>
        </p:nvSpPr>
        <p:spPr>
          <a:xfrm>
            <a:off x="4107010" y="3603469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4719320" y="4127412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5288280" y="458721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32034"/>
              </p:ext>
            </p:extLst>
          </p:nvPr>
        </p:nvGraphicFramePr>
        <p:xfrm>
          <a:off x="6005576" y="3429000"/>
          <a:ext cx="120599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48668"/>
              </p:ext>
            </p:extLst>
          </p:nvPr>
        </p:nvGraphicFramePr>
        <p:xfrm>
          <a:off x="7590490" y="3429000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18" name="弧形 17"/>
          <p:cNvSpPr/>
          <p:nvPr/>
        </p:nvSpPr>
        <p:spPr>
          <a:xfrm>
            <a:off x="6237035" y="362526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6849345" y="4149207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7800294" y="3636242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22485"/>
              </p:ext>
            </p:extLst>
          </p:nvPr>
        </p:nvGraphicFramePr>
        <p:xfrm>
          <a:off x="8541439" y="3418331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4264720" y="311195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2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24319" y="31063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3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72403" y="31063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4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498104" y="3098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完成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5674" y="6113500"/>
            <a:ext cx="134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BubbleSort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76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13342" y="2160589"/>
            <a:ext cx="3960659" cy="3880773"/>
          </a:xfrm>
        </p:spPr>
        <p:txBody>
          <a:bodyPr/>
          <a:lstStyle/>
          <a:p>
            <a:r>
              <a:rPr lang="zh-TW" altLang="en-US" dirty="0" smtClean="0"/>
              <a:t>還可以稍微改進效率喔！</a:t>
            </a:r>
            <a:endParaRPr lang="en-US" altLang="zh-TW" dirty="0" smtClean="0"/>
          </a:p>
          <a:p>
            <a:pPr lvl="1"/>
            <a:r>
              <a:rPr lang="zh-TW" altLang="en-US" dirty="0"/>
              <a:t>改一個小地方效率近乎快</a:t>
            </a:r>
            <a:r>
              <a:rPr lang="zh-TW" altLang="en-US" dirty="0" smtClean="0"/>
              <a:t>一倍。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47" y="1348177"/>
            <a:ext cx="4194345" cy="51152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0896" y="3063240"/>
            <a:ext cx="5084064" cy="2276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427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字元陣列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87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語言裡的字串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基本上，</a:t>
            </a:r>
            <a:r>
              <a:rPr lang="en-US" altLang="zh-TW" dirty="0"/>
              <a:t>C</a:t>
            </a:r>
            <a:r>
              <a:rPr lang="zh-TW" altLang="en-US" dirty="0"/>
              <a:t>語言是沒有字串型別的，他只有字元陣列</a:t>
            </a:r>
            <a:r>
              <a:rPr lang="en-US" altLang="zh-TW" dirty="0"/>
              <a:t>(char array)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 smtClean="0"/>
              <a:t>字元</a:t>
            </a:r>
            <a:r>
              <a:rPr lang="en-US" altLang="zh-TW" dirty="0"/>
              <a:t>(char)</a:t>
            </a:r>
            <a:r>
              <a:rPr lang="zh-TW" altLang="en-US" dirty="0"/>
              <a:t>佔記憶體一個</a:t>
            </a:r>
            <a:r>
              <a:rPr lang="en-US" altLang="zh-TW" dirty="0"/>
              <a:t>byte</a:t>
            </a:r>
            <a:r>
              <a:rPr lang="zh-TW" altLang="en-US" dirty="0"/>
              <a:t>，用</a:t>
            </a:r>
            <a:r>
              <a:rPr lang="zh-TW" altLang="en-US" b="1" dirty="0">
                <a:solidFill>
                  <a:schemeClr val="accent3">
                    <a:lumMod val="75000"/>
                  </a:schemeClr>
                </a:solidFill>
              </a:rPr>
              <a:t>單引號</a:t>
            </a:r>
            <a:r>
              <a:rPr lang="zh-TW" altLang="en-US" dirty="0"/>
              <a:t>框起來，如 </a:t>
            </a:r>
            <a:r>
              <a:rPr lang="en-US" altLang="zh-TW" dirty="0"/>
              <a:t>char cc = ‘A’;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字串</a:t>
            </a:r>
            <a:r>
              <a:rPr lang="en-US" altLang="zh-TW" dirty="0"/>
              <a:t>(char[])</a:t>
            </a:r>
            <a:r>
              <a:rPr lang="zh-TW" altLang="en-US" dirty="0"/>
              <a:t>，用</a:t>
            </a:r>
            <a:r>
              <a:rPr lang="zh-TW" altLang="en-US" b="1" dirty="0">
                <a:solidFill>
                  <a:schemeClr val="accent3">
                    <a:lumMod val="75000"/>
                  </a:schemeClr>
                </a:solidFill>
              </a:rPr>
              <a:t>雙引號</a:t>
            </a:r>
            <a:r>
              <a:rPr lang="zh-TW" altLang="en-US" dirty="0"/>
              <a:t>框起來，如 </a:t>
            </a:r>
            <a:r>
              <a:rPr lang="en-US" altLang="zh-TW" dirty="0"/>
              <a:t>char name[5] = “A”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字串必須用</a:t>
            </a:r>
            <a:r>
              <a:rPr lang="en-US" altLang="zh-TW" b="1" dirty="0">
                <a:solidFill>
                  <a:srgbClr val="FF0000"/>
                </a:solidFill>
              </a:rPr>
              <a:t>‘\0’</a:t>
            </a:r>
            <a:r>
              <a:rPr lang="zh-TW" altLang="en-US" dirty="0"/>
              <a:t>結尾，表示字串到此為止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程式中</a:t>
            </a:r>
            <a:r>
              <a:rPr lang="zh-TW" altLang="en-US" dirty="0" smtClean="0"/>
              <a:t>需要存放一</a:t>
            </a:r>
            <a:r>
              <a:rPr lang="zh-TW" altLang="en-US" dirty="0"/>
              <a:t>串文字</a:t>
            </a:r>
            <a:r>
              <a:rPr lang="zh-TW" altLang="en-US" dirty="0" smtClean="0"/>
              <a:t>時，宣告的變數是</a:t>
            </a:r>
            <a:r>
              <a:rPr lang="zh-TW" altLang="en-US" b="1" dirty="0" smtClean="0"/>
              <a:t>字元陣列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:”Hello”</a:t>
            </a:r>
            <a:r>
              <a:rPr lang="zh-TW" altLang="en-US" dirty="0" smtClean="0"/>
              <a:t>這樣用雙引號框起來的字串，他實際上的存放是：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中文字在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中不能只用一個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存放！因為中文字至少占兩個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byte!</a:t>
            </a:r>
            <a:endParaRPr lang="en-US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88852"/>
              </p:ext>
            </p:extLst>
          </p:nvPr>
        </p:nvGraphicFramePr>
        <p:xfrm>
          <a:off x="1337190" y="4661806"/>
          <a:ext cx="5429370" cy="38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95">
                  <a:extLst>
                    <a:ext uri="{9D8B030D-6E8A-4147-A177-3AD203B41FA5}">
                      <a16:colId xmlns:a16="http://schemas.microsoft.com/office/drawing/2014/main" val="3810849049"/>
                    </a:ext>
                  </a:extLst>
                </a:gridCol>
                <a:gridCol w="904895">
                  <a:extLst>
                    <a:ext uri="{9D8B030D-6E8A-4147-A177-3AD203B41FA5}">
                      <a16:colId xmlns:a16="http://schemas.microsoft.com/office/drawing/2014/main" val="1131612535"/>
                    </a:ext>
                  </a:extLst>
                </a:gridCol>
                <a:gridCol w="904895">
                  <a:extLst>
                    <a:ext uri="{9D8B030D-6E8A-4147-A177-3AD203B41FA5}">
                      <a16:colId xmlns:a16="http://schemas.microsoft.com/office/drawing/2014/main" val="465776250"/>
                    </a:ext>
                  </a:extLst>
                </a:gridCol>
                <a:gridCol w="904895">
                  <a:extLst>
                    <a:ext uri="{9D8B030D-6E8A-4147-A177-3AD203B41FA5}">
                      <a16:colId xmlns:a16="http://schemas.microsoft.com/office/drawing/2014/main" val="2350335390"/>
                    </a:ext>
                  </a:extLst>
                </a:gridCol>
                <a:gridCol w="904895">
                  <a:extLst>
                    <a:ext uri="{9D8B030D-6E8A-4147-A177-3AD203B41FA5}">
                      <a16:colId xmlns:a16="http://schemas.microsoft.com/office/drawing/2014/main" val="556649980"/>
                    </a:ext>
                  </a:extLst>
                </a:gridCol>
                <a:gridCol w="904895">
                  <a:extLst>
                    <a:ext uri="{9D8B030D-6E8A-4147-A177-3AD203B41FA5}">
                      <a16:colId xmlns:a16="http://schemas.microsoft.com/office/drawing/2014/main" val="2135260057"/>
                    </a:ext>
                  </a:extLst>
                </a:gridCol>
              </a:tblGrid>
              <a:tr h="385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0299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96236"/>
              </p:ext>
            </p:extLst>
          </p:nvPr>
        </p:nvGraphicFramePr>
        <p:xfrm>
          <a:off x="9057947" y="1229360"/>
          <a:ext cx="923544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544">
                  <a:extLst>
                    <a:ext uri="{9D8B030D-6E8A-4147-A177-3AD203B41FA5}">
                      <a16:colId xmlns:a16="http://schemas.microsoft.com/office/drawing/2014/main" val="158181102"/>
                    </a:ext>
                  </a:extLst>
                </a:gridCol>
              </a:tblGrid>
              <a:tr h="4399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83938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182969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476752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63901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88649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39688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23573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595021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257781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1573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45655" y="169217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993232" y="294340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Name[0]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01564" y="34290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Name[1]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993232" y="389487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Name[2]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93231" y="43582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Name[3]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93230" y="474615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Name[4]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41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常用的字串函式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因牽涉到</a:t>
            </a:r>
            <a:r>
              <a:rPr lang="zh-TW" altLang="en-US" b="1" dirty="0">
                <a:solidFill>
                  <a:srgbClr val="FF0000"/>
                </a:solidFill>
              </a:rPr>
              <a:t>指標</a:t>
            </a:r>
            <a:r>
              <a:rPr lang="zh-TW" altLang="en-US" dirty="0"/>
              <a:t>，因此這邊只是列出，暫不說明。</a:t>
            </a:r>
            <a:endParaRPr lang="en-US" altLang="zh-TW" dirty="0" smtClean="0"/>
          </a:p>
          <a:p>
            <a:r>
              <a:rPr lang="zh-TW" altLang="en-US" dirty="0" smtClean="0"/>
              <a:t>字串比較：</a:t>
            </a:r>
            <a:r>
              <a:rPr lang="sv-SE" altLang="zh-TW" dirty="0" smtClean="0"/>
              <a:t>int </a:t>
            </a:r>
            <a:r>
              <a:rPr lang="sv-SE" altLang="zh-TW" dirty="0"/>
              <a:t>strcmp(char *str1, char *str2</a:t>
            </a:r>
            <a:r>
              <a:rPr lang="sv-SE" altLang="zh-TW" dirty="0" smtClean="0"/>
              <a:t>);</a:t>
            </a:r>
          </a:p>
          <a:p>
            <a:pPr lvl="1"/>
            <a:r>
              <a:rPr lang="zh-TW" altLang="en-US" dirty="0"/>
              <a:t>傳回值</a:t>
            </a:r>
            <a:r>
              <a:rPr lang="en-US" altLang="zh-TW" dirty="0"/>
              <a:t>0</a:t>
            </a:r>
            <a:r>
              <a:rPr lang="zh-TW" altLang="en-US" dirty="0"/>
              <a:t>表示兩字串相同</a:t>
            </a:r>
            <a:endParaRPr lang="en-US" altLang="zh-TW" dirty="0" smtClean="0"/>
          </a:p>
          <a:p>
            <a:r>
              <a:rPr lang="zh-TW" altLang="en-US" dirty="0" smtClean="0"/>
              <a:t>字串複製：</a:t>
            </a:r>
            <a:r>
              <a:rPr lang="sv-SE" altLang="zh-TW" dirty="0" smtClean="0"/>
              <a:t>char </a:t>
            </a:r>
            <a:r>
              <a:rPr lang="sv-SE" altLang="zh-TW" dirty="0"/>
              <a:t>*strcpy(char *str1, char *str2</a:t>
            </a:r>
            <a:r>
              <a:rPr lang="sv-SE" altLang="zh-TW" dirty="0" smtClean="0"/>
              <a:t>);</a:t>
            </a:r>
          </a:p>
          <a:p>
            <a:pPr lvl="1"/>
            <a:r>
              <a:rPr lang="zh-TW" altLang="en-US" dirty="0"/>
              <a:t>把</a:t>
            </a:r>
            <a:r>
              <a:rPr lang="en-US" altLang="zh-TW" dirty="0"/>
              <a:t>str2</a:t>
            </a:r>
            <a:r>
              <a:rPr lang="zh-TW" altLang="en-US" dirty="0"/>
              <a:t>的字串複製給</a:t>
            </a:r>
            <a:r>
              <a:rPr lang="en-US" altLang="zh-TW" dirty="0"/>
              <a:t>str1</a:t>
            </a:r>
            <a:endParaRPr lang="sv-SE" altLang="zh-TW" dirty="0" smtClean="0"/>
          </a:p>
          <a:p>
            <a:r>
              <a:rPr lang="zh-TW" altLang="en-US" dirty="0"/>
              <a:t>字串搜尋</a:t>
            </a:r>
            <a:r>
              <a:rPr lang="zh-TW" altLang="en-US" dirty="0" smtClean="0"/>
              <a:t>：</a:t>
            </a:r>
            <a:r>
              <a:rPr lang="sv-SE" altLang="zh-TW" dirty="0"/>
              <a:t>char *strstr(char *str1, char *str2</a:t>
            </a:r>
            <a:r>
              <a:rPr lang="sv-SE" altLang="zh-TW" dirty="0" smtClean="0"/>
              <a:t>);</a:t>
            </a:r>
          </a:p>
          <a:p>
            <a:pPr lvl="1"/>
            <a:r>
              <a:rPr lang="zh-TW" altLang="en-US" dirty="0"/>
              <a:t>搜尋</a:t>
            </a:r>
            <a:r>
              <a:rPr lang="en-US" altLang="zh-TW" dirty="0"/>
              <a:t>str2</a:t>
            </a:r>
            <a:r>
              <a:rPr lang="zh-TW" altLang="en-US" dirty="0"/>
              <a:t>在</a:t>
            </a:r>
            <a:r>
              <a:rPr lang="en-US" altLang="zh-TW" dirty="0"/>
              <a:t>str1</a:t>
            </a:r>
            <a:r>
              <a:rPr lang="zh-TW" altLang="en-US" dirty="0"/>
              <a:t>的位置，有</a:t>
            </a:r>
            <a:r>
              <a:rPr lang="zh-TW" altLang="en-US" dirty="0" smtClean="0"/>
              <a:t>傳回</a:t>
            </a:r>
            <a:r>
              <a:rPr lang="zh-TW" altLang="en-US" dirty="0"/>
              <a:t>起始記憶體位址，無則</a:t>
            </a:r>
            <a:r>
              <a:rPr lang="zh-TW" altLang="en-US" dirty="0" smtClean="0"/>
              <a:t>是</a:t>
            </a:r>
            <a:r>
              <a:rPr lang="en-US" altLang="zh-TW" dirty="0" smtClean="0"/>
              <a:t>null</a:t>
            </a:r>
          </a:p>
          <a:p>
            <a:r>
              <a:rPr lang="zh-TW" altLang="en-US" dirty="0"/>
              <a:t>字元搜尋</a:t>
            </a:r>
            <a:r>
              <a:rPr lang="zh-TW" altLang="en-US" dirty="0" smtClean="0"/>
              <a:t>：</a:t>
            </a:r>
            <a:r>
              <a:rPr lang="sv-SE" altLang="zh-TW" dirty="0"/>
              <a:t>char *strchr(char *str, char c</a:t>
            </a:r>
            <a:r>
              <a:rPr lang="sv-SE" altLang="zh-TW" dirty="0" smtClean="0"/>
              <a:t>);</a:t>
            </a:r>
          </a:p>
          <a:p>
            <a:pPr lvl="1"/>
            <a:r>
              <a:rPr lang="zh-TW" altLang="en-US" dirty="0" smtClean="0"/>
              <a:t>搜尋</a:t>
            </a:r>
            <a:r>
              <a:rPr lang="en-US" altLang="zh-TW" dirty="0" smtClean="0"/>
              <a:t>c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str</a:t>
            </a:r>
            <a:r>
              <a:rPr lang="zh-TW" altLang="en-US" dirty="0" smtClean="0"/>
              <a:t>的</a:t>
            </a:r>
            <a:r>
              <a:rPr lang="zh-TW" altLang="en-US" dirty="0"/>
              <a:t>位置，有</a:t>
            </a:r>
            <a:r>
              <a:rPr lang="zh-TW" altLang="en-US" dirty="0" smtClean="0"/>
              <a:t>傳回記憶體</a:t>
            </a:r>
            <a:r>
              <a:rPr lang="zh-TW" altLang="en-US" dirty="0"/>
              <a:t>位址，無則是</a:t>
            </a:r>
            <a:r>
              <a:rPr lang="en-US" altLang="zh-TW" dirty="0" smtClean="0"/>
              <a:t>null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802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的陣列使用方式</a:t>
            </a:r>
            <a:r>
              <a:rPr lang="en-US" altLang="zh-TW" dirty="0" smtClean="0"/>
              <a:t>--</a:t>
            </a:r>
            <a:r>
              <a:rPr lang="zh-TW" altLang="en-US" dirty="0" smtClean="0"/>
              <a:t>基本型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宣告陣列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652850" cy="3880773"/>
          </a:xfrm>
        </p:spPr>
        <p:txBody>
          <a:bodyPr/>
          <a:lstStyle/>
          <a:p>
            <a:r>
              <a:rPr lang="zh-TW" altLang="en-US" dirty="0" smtClean="0"/>
              <a:t>一維陣列</a:t>
            </a:r>
            <a:r>
              <a:rPr lang="zh-TW" altLang="en-US" dirty="0"/>
              <a:t>宣告語法：</a:t>
            </a: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範例：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：陣列的資料型態可以是</a:t>
            </a:r>
            <a:r>
              <a:rPr lang="zh-TW" altLang="en-US" b="1" dirty="0">
                <a:solidFill>
                  <a:schemeClr val="tx1"/>
                </a:solidFill>
              </a:rPr>
              <a:t>原始資料型態</a:t>
            </a:r>
            <a:r>
              <a:rPr lang="zh-TW" altLang="en-US" dirty="0" smtClean="0"/>
              <a:t>，例如</a:t>
            </a:r>
            <a:r>
              <a:rPr lang="zh-TW" altLang="en-US" dirty="0"/>
              <a:t>：</a:t>
            </a:r>
            <a:r>
              <a:rPr lang="en-US" altLang="zh-TW" dirty="0" err="1" smtClean="0"/>
              <a:t>int,float,char</a:t>
            </a:r>
            <a:r>
              <a:rPr lang="en-US" altLang="zh-TW" dirty="0" smtClean="0"/>
              <a:t>,…</a:t>
            </a:r>
            <a:r>
              <a:rPr lang="zh-TW" altLang="en-US" dirty="0"/>
              <a:t>等等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</a:t>
            </a:r>
            <a:r>
              <a:rPr lang="zh-TW" altLang="en-US" dirty="0"/>
              <a:t>可以是某種</a:t>
            </a:r>
            <a:r>
              <a:rPr lang="zh-TW" altLang="en-US" dirty="0" smtClean="0"/>
              <a:t>資料結構，進階課程再說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en-US" altLang="zh-TW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陣列名稱</a:t>
            </a:r>
            <a:r>
              <a:rPr lang="zh-TW" altLang="en-US" dirty="0"/>
              <a:t>：陣列名稱的命名規定與變數命名規定相同，您應該盡量採用有意義的英文字或組合字來代表該陣列的用途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由於陣列含有多個元素的天性，因此陣列名稱常常採用複數來表示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26304" y="2160589"/>
            <a:ext cx="28696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E6A118"/>
                </a:solidFill>
              </a:rPr>
              <a:t>資料型態 </a:t>
            </a:r>
            <a:r>
              <a:rPr lang="zh-TW" altLang="en-US" dirty="0" smtClean="0">
                <a:solidFill>
                  <a:srgbClr val="FFFF00"/>
                </a:solidFill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</a:rPr>
              <a:t>[ </a:t>
            </a:r>
            <a:r>
              <a:rPr lang="zh-TW" altLang="en-US" dirty="0" smtClean="0">
                <a:solidFill>
                  <a:schemeClr val="bg1"/>
                </a:solidFill>
              </a:rPr>
              <a:t>數量 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80110" y="2623647"/>
            <a:ext cx="2222083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9900"/>
                </a:solidFill>
              </a:rPr>
              <a:t>char</a:t>
            </a:r>
            <a:r>
              <a:rPr lang="en-US" altLang="zh-TW" dirty="0" smtClean="0">
                <a:solidFill>
                  <a:srgbClr val="FFFF00"/>
                </a:solidFill>
              </a:rPr>
              <a:t>  name</a:t>
            </a:r>
            <a:r>
              <a:rPr lang="en-US" altLang="zh-TW" dirty="0" smtClean="0">
                <a:solidFill>
                  <a:schemeClr val="bg1"/>
                </a:solidFill>
              </a:rPr>
              <a:t>[20]</a:t>
            </a:r>
            <a:r>
              <a:rPr lang="en-US" altLang="zh-TW" dirty="0" smtClean="0">
                <a:solidFill>
                  <a:srgbClr val="FFFF00"/>
                </a:solidFill>
              </a:rPr>
              <a:t>;</a:t>
            </a:r>
          </a:p>
          <a:p>
            <a:endParaRPr lang="en-US" altLang="zh-TW" dirty="0" smtClean="0">
              <a:solidFill>
                <a:srgbClr val="FFFF00"/>
              </a:solidFill>
            </a:endParaRPr>
          </a:p>
          <a:p>
            <a:r>
              <a:rPr lang="en-US" altLang="zh-TW" dirty="0" err="1">
                <a:solidFill>
                  <a:srgbClr val="FF9900"/>
                </a:solidFill>
              </a:rPr>
              <a:t>i</a:t>
            </a:r>
            <a:r>
              <a:rPr lang="en-US" altLang="zh-TW" dirty="0" err="1" smtClean="0">
                <a:solidFill>
                  <a:srgbClr val="FF9900"/>
                </a:solidFill>
              </a:rPr>
              <a:t>nt</a:t>
            </a:r>
            <a:r>
              <a:rPr lang="en-US" altLang="zh-TW" dirty="0" smtClean="0">
                <a:solidFill>
                  <a:srgbClr val="FFFF00"/>
                </a:solidFill>
              </a:rPr>
              <a:t>  scores</a:t>
            </a:r>
            <a:r>
              <a:rPr lang="en-US" altLang="zh-TW" dirty="0" smtClean="0">
                <a:solidFill>
                  <a:schemeClr val="bg1"/>
                </a:solidFill>
              </a:rPr>
              <a:t>[50]</a:t>
            </a:r>
            <a:r>
              <a:rPr lang="en-US" altLang="zh-TW" dirty="0" smtClean="0">
                <a:solidFill>
                  <a:srgbClr val="FFFF00"/>
                </a:solidFill>
              </a:rPr>
              <a:t>;</a:t>
            </a:r>
          </a:p>
          <a:p>
            <a:endParaRPr lang="en-US" altLang="zh-TW" dirty="0" smtClean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rgbClr val="FF9900"/>
                </a:solidFill>
              </a:rPr>
              <a:t>f</a:t>
            </a:r>
            <a:r>
              <a:rPr lang="en-US" altLang="zh-TW" dirty="0" smtClean="0">
                <a:solidFill>
                  <a:srgbClr val="FF9900"/>
                </a:solidFill>
              </a:rPr>
              <a:t>loat</a:t>
            </a:r>
            <a:r>
              <a:rPr lang="en-US" altLang="zh-TW" dirty="0" smtClean="0">
                <a:solidFill>
                  <a:srgbClr val="FFFF00"/>
                </a:solidFill>
              </a:rPr>
              <a:t>  weights</a:t>
            </a:r>
            <a:r>
              <a:rPr lang="en-US" altLang="zh-TW" dirty="0" smtClean="0">
                <a:solidFill>
                  <a:schemeClr val="bg1"/>
                </a:solidFill>
              </a:rPr>
              <a:t>[100]</a:t>
            </a:r>
            <a:r>
              <a:rPr lang="en-US" altLang="zh-TW" dirty="0" smtClean="0">
                <a:solidFill>
                  <a:srgbClr val="FFFF00"/>
                </a:solidFill>
              </a:rPr>
              <a:t>;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太極生兩儀，兩儀生四象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3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二維陣列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三維陣列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可以將二維陣列以數學之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/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9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維陣列則需要使用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多維度的陣列則無法使用幾何圖形來示意，但存取方法也大同小異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>
                <a:solidFill>
                  <a:srgbClr val="FF0000"/>
                </a:solidFill>
              </a:rPr>
              <a:t>維陣列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很多語言有直接提供多維陣列宣告與配置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C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語言是採用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row-major !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1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多維陣列的宣告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以二維陣列為</a:t>
            </a:r>
            <a:r>
              <a:rPr lang="zh-TW" altLang="en-US" dirty="0" smtClean="0"/>
              <a:t>例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基本型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77949" y="2967335"/>
            <a:ext cx="2060179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int</a:t>
            </a:r>
            <a:r>
              <a:rPr lang="en-US" altLang="zh-TW" dirty="0" smtClean="0">
                <a:solidFill>
                  <a:srgbClr val="FFC000"/>
                </a:solidFill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trades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smtClean="0">
                <a:solidFill>
                  <a:srgbClr val="00B0F0"/>
                </a:solidFill>
              </a:rPr>
              <a:t>3</a:t>
            </a:r>
            <a:r>
              <a:rPr lang="en-US" altLang="zh-TW" dirty="0" smtClean="0">
                <a:solidFill>
                  <a:schemeClr val="bg1"/>
                </a:solidFill>
              </a:rPr>
              <a:t>][</a:t>
            </a:r>
            <a:r>
              <a:rPr lang="en-US" altLang="zh-TW" dirty="0" smtClean="0">
                <a:solidFill>
                  <a:srgbClr val="00B0F0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rgbClr val="FFC000"/>
                </a:solidFill>
              </a:rPr>
              <a:t>float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values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>
                <a:solidFill>
                  <a:srgbClr val="00B0F0"/>
                </a:solidFill>
              </a:rPr>
              <a:t>3</a:t>
            </a:r>
            <a:r>
              <a:rPr lang="en-US" altLang="zh-TW" dirty="0" smtClean="0">
                <a:solidFill>
                  <a:schemeClr val="bg1"/>
                </a:solidFill>
              </a:rPr>
              <a:t>][</a:t>
            </a:r>
            <a:r>
              <a:rPr lang="en-US" altLang="zh-TW" dirty="0" smtClean="0">
                <a:solidFill>
                  <a:srgbClr val="00B0F0"/>
                </a:solidFill>
              </a:rPr>
              <a:t>5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77949" y="2207940"/>
            <a:ext cx="39100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</a:rPr>
              <a:t>資料型態</a:t>
            </a:r>
            <a:r>
              <a:rPr lang="en-US" altLang="zh-TW" dirty="0" smtClean="0">
                <a:solidFill>
                  <a:srgbClr val="FFC000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rgbClr val="00B0F0"/>
                </a:solidFill>
              </a:rPr>
              <a:t>列數量</a:t>
            </a:r>
            <a:r>
              <a:rPr lang="en-US" altLang="zh-TW" dirty="0" smtClean="0">
                <a:solidFill>
                  <a:schemeClr val="bg1"/>
                </a:solidFill>
              </a:rPr>
              <a:t>][</a:t>
            </a:r>
            <a:r>
              <a:rPr lang="zh-TW" altLang="en-US" dirty="0" smtClean="0">
                <a:solidFill>
                  <a:srgbClr val="00B0F0"/>
                </a:solidFill>
              </a:rPr>
              <a:t>行數量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89428"/>
              </p:ext>
            </p:extLst>
          </p:nvPr>
        </p:nvGraphicFramePr>
        <p:xfrm>
          <a:off x="5787994" y="2967335"/>
          <a:ext cx="2807366" cy="121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83">
                  <a:extLst>
                    <a:ext uri="{9D8B030D-6E8A-4147-A177-3AD203B41FA5}">
                      <a16:colId xmlns:a16="http://schemas.microsoft.com/office/drawing/2014/main" val="1711129908"/>
                    </a:ext>
                  </a:extLst>
                </a:gridCol>
                <a:gridCol w="1403683">
                  <a:extLst>
                    <a:ext uri="{9D8B030D-6E8A-4147-A177-3AD203B41FA5}">
                      <a16:colId xmlns:a16="http://schemas.microsoft.com/office/drawing/2014/main" val="4221878385"/>
                    </a:ext>
                  </a:extLst>
                </a:gridCol>
              </a:tblGrid>
              <a:tr h="403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trades[0</a:t>
                      </a:r>
                      <a:r>
                        <a:rPr kumimoji="1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trades[0</a:t>
                      </a:r>
                      <a:r>
                        <a:rPr kumimoji="1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4987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47145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907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34338"/>
              </p:ext>
            </p:extLst>
          </p:nvPr>
        </p:nvGraphicFramePr>
        <p:xfrm>
          <a:off x="3639314" y="4978308"/>
          <a:ext cx="6208775" cy="125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755">
                  <a:extLst>
                    <a:ext uri="{9D8B030D-6E8A-4147-A177-3AD203B41FA5}">
                      <a16:colId xmlns:a16="http://schemas.microsoft.com/office/drawing/2014/main" val="2694510569"/>
                    </a:ext>
                  </a:extLst>
                </a:gridCol>
                <a:gridCol w="1241755">
                  <a:extLst>
                    <a:ext uri="{9D8B030D-6E8A-4147-A177-3AD203B41FA5}">
                      <a16:colId xmlns:a16="http://schemas.microsoft.com/office/drawing/2014/main" val="454344101"/>
                    </a:ext>
                  </a:extLst>
                </a:gridCol>
                <a:gridCol w="1241755">
                  <a:extLst>
                    <a:ext uri="{9D8B030D-6E8A-4147-A177-3AD203B41FA5}">
                      <a16:colId xmlns:a16="http://schemas.microsoft.com/office/drawing/2014/main" val="3716499373"/>
                    </a:ext>
                  </a:extLst>
                </a:gridCol>
                <a:gridCol w="1241755">
                  <a:extLst>
                    <a:ext uri="{9D8B030D-6E8A-4147-A177-3AD203B41FA5}">
                      <a16:colId xmlns:a16="http://schemas.microsoft.com/office/drawing/2014/main" val="3969170523"/>
                    </a:ext>
                  </a:extLst>
                </a:gridCol>
                <a:gridCol w="1241755">
                  <a:extLst>
                    <a:ext uri="{9D8B030D-6E8A-4147-A177-3AD203B41FA5}">
                      <a16:colId xmlns:a16="http://schemas.microsoft.com/office/drawing/2014/main" val="2000479419"/>
                    </a:ext>
                  </a:extLst>
                </a:gridCol>
              </a:tblGrid>
              <a:tr h="4193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value[0][0]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value[0][1]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value[0][2]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value[0][3]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value[0][4]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588865"/>
                  </a:ext>
                </a:extLst>
              </a:tr>
              <a:tr h="4193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value[1][0]</a:t>
                      </a:r>
                      <a:endParaRPr lang="zh-TW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value[1][1]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value[1][2]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value[1][3]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value[1][4]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00111"/>
                  </a:ext>
                </a:extLst>
              </a:tr>
              <a:tr h="4193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value[2][0]</a:t>
                      </a:r>
                      <a:endParaRPr lang="zh-TW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value[2][1]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value[2][2]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value[2][3]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value[2][4]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86973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4023360" y="3048516"/>
            <a:ext cx="1616884" cy="175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739775">
            <a:off x="3274845" y="4265632"/>
            <a:ext cx="1682496" cy="21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1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宣告二維陣列並設定初始</a:t>
            </a:r>
            <a:r>
              <a:rPr lang="zh-TW" altLang="en-US" dirty="0" smtClean="0"/>
              <a:t>值。</a:t>
            </a:r>
            <a:endParaRPr lang="zh-TW" altLang="en-US" dirty="0"/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例如：</a:t>
            </a:r>
          </a:p>
        </p:txBody>
      </p:sp>
      <p:sp>
        <p:nvSpPr>
          <p:cNvPr id="6" name="矩形 5"/>
          <p:cNvSpPr/>
          <p:nvPr/>
        </p:nvSpPr>
        <p:spPr>
          <a:xfrm>
            <a:off x="1872804" y="2622748"/>
            <a:ext cx="719804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資料型態   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zh-TW" alt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列數量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][</a:t>
            </a:r>
            <a:r>
              <a:rPr lang="zh-TW" alt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行數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量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]={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第一列元素的初始值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第二列元素的初始值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最後一列元素的初始值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}};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804" y="4331164"/>
            <a:ext cx="406603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92D05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 smtClean="0">
                <a:solidFill>
                  <a:srgbClr val="92D050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69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67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88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756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9048" y="2615184"/>
            <a:ext cx="5492496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FFC000"/>
                </a:solidFill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rgbClr val="FFFF00"/>
                </a:solidFill>
              </a:rPr>
              <a:t>scores</a:t>
            </a:r>
            <a:r>
              <a:rPr lang="en-US" altLang="zh-TW" sz="1600" dirty="0" smtClean="0">
                <a:solidFill>
                  <a:schemeClr val="bg1"/>
                </a:solidFill>
              </a:rPr>
              <a:t>[5][3]={ </a:t>
            </a:r>
            <a:r>
              <a:rPr lang="en-US" altLang="zh-TW" sz="1600" dirty="0">
                <a:solidFill>
                  <a:schemeClr val="bg1"/>
                </a:solidFill>
              </a:rPr>
              <a:t>{85,78,65</a:t>
            </a:r>
            <a:r>
              <a:rPr lang="en-US" altLang="zh-TW" sz="1600" dirty="0" smtClean="0">
                <a:solidFill>
                  <a:schemeClr val="bg1"/>
                </a:solidFill>
              </a:rPr>
              <a:t>}, {</a:t>
            </a:r>
            <a:r>
              <a:rPr lang="en-US" altLang="zh-TW" sz="1600" dirty="0">
                <a:solidFill>
                  <a:schemeClr val="bg1"/>
                </a:solidFill>
              </a:rPr>
              <a:t>75,85,69},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	       </a:t>
            </a:r>
            <a:r>
              <a:rPr lang="en-US" altLang="zh-TW" sz="1600" dirty="0">
                <a:solidFill>
                  <a:schemeClr val="bg1"/>
                </a:solidFill>
              </a:rPr>
              <a:t>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63,67,95</a:t>
            </a:r>
            <a:r>
              <a:rPr lang="en-US" altLang="zh-TW" sz="1600" dirty="0" smtClean="0">
                <a:solidFill>
                  <a:schemeClr val="bg1"/>
                </a:solidFill>
              </a:rPr>
              <a:t>},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{94,92,88</a:t>
            </a:r>
            <a:r>
              <a:rPr lang="en-US" altLang="zh-TW" sz="1600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</a:t>
            </a:r>
            <a:r>
              <a:rPr lang="en-US" altLang="zh-TW" sz="1600" dirty="0" smtClean="0">
                <a:solidFill>
                  <a:schemeClr val="bg1"/>
                </a:solidFill>
              </a:rPr>
              <a:t>	  </a:t>
            </a:r>
            <a:r>
              <a:rPr lang="zh-TW" altLang="en-US" sz="1600" dirty="0" smtClean="0">
                <a:solidFill>
                  <a:schemeClr val="bg1"/>
                </a:solidFill>
              </a:rPr>
              <a:t> 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74,65,73} };</a:t>
            </a:r>
          </a:p>
          <a:p>
            <a:r>
              <a:rPr lang="en-US" altLang="zh-TW" sz="1600" dirty="0" smtClean="0">
                <a:solidFill>
                  <a:srgbClr val="FFC000"/>
                </a:solidFill>
              </a:rPr>
              <a:t>char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rgbClr val="FFFF00"/>
                </a:solidFill>
              </a:rPr>
              <a:t>names</a:t>
            </a:r>
            <a:r>
              <a:rPr lang="en-US" altLang="zh-TW" sz="1600" dirty="0" smtClean="0">
                <a:solidFill>
                  <a:schemeClr val="bg1"/>
                </a:solidFill>
              </a:rPr>
              <a:t>[5][10] </a:t>
            </a:r>
            <a:r>
              <a:rPr lang="en-US" altLang="zh-TW" sz="1600" dirty="0">
                <a:solidFill>
                  <a:schemeClr val="bg1"/>
                </a:solidFill>
              </a:rPr>
              <a:t>= {"Jack", "Rose", "Peter", "Paul", "Sam</a:t>
            </a:r>
            <a:r>
              <a:rPr lang="en-US" altLang="zh-TW" sz="1600" dirty="0" smtClean="0">
                <a:solidFill>
                  <a:schemeClr val="bg1"/>
                </a:solidFill>
              </a:rPr>
              <a:t>"};</a:t>
            </a:r>
          </a:p>
          <a:p>
            <a:r>
              <a:rPr lang="en-US" altLang="zh-TW" sz="1600" dirty="0">
                <a:solidFill>
                  <a:srgbClr val="FFC000"/>
                </a:solidFill>
              </a:rPr>
              <a:t>c</a:t>
            </a:r>
            <a:r>
              <a:rPr lang="en-US" altLang="zh-TW" sz="1600" dirty="0" smtClean="0">
                <a:solidFill>
                  <a:srgbClr val="FFC000"/>
                </a:solidFill>
              </a:rPr>
              <a:t>har </a:t>
            </a:r>
            <a:r>
              <a:rPr lang="en-US" altLang="zh-TW" sz="1600" dirty="0" smtClean="0">
                <a:solidFill>
                  <a:srgbClr val="FFFF00"/>
                </a:solidFill>
              </a:rPr>
              <a:t>subjects</a:t>
            </a:r>
            <a:r>
              <a:rPr lang="en-US" altLang="zh-TW" sz="1600" dirty="0" smtClean="0">
                <a:solidFill>
                  <a:schemeClr val="bg1"/>
                </a:solidFill>
              </a:rPr>
              <a:t>[3][10] </a:t>
            </a:r>
            <a:r>
              <a:rPr lang="en-US" altLang="zh-TW" sz="1600" dirty="0">
                <a:solidFill>
                  <a:schemeClr val="bg1"/>
                </a:solidFill>
              </a:rPr>
              <a:t>= {"</a:t>
            </a:r>
            <a:r>
              <a:rPr lang="zh-TW" altLang="en-US" sz="1600" dirty="0">
                <a:solidFill>
                  <a:schemeClr val="bg1"/>
                </a:solidFill>
              </a:rPr>
              <a:t>數學</a:t>
            </a:r>
            <a:r>
              <a:rPr lang="en-US" altLang="zh-TW" sz="1600" dirty="0">
                <a:solidFill>
                  <a:schemeClr val="bg1"/>
                </a:solidFill>
              </a:rPr>
              <a:t>","</a:t>
            </a:r>
            <a:r>
              <a:rPr lang="zh-TW" altLang="en-US" sz="1600" dirty="0">
                <a:solidFill>
                  <a:schemeClr val="bg1"/>
                </a:solidFill>
              </a:rPr>
              <a:t>英文</a:t>
            </a:r>
            <a:r>
              <a:rPr lang="en-US" altLang="zh-TW" sz="1600" dirty="0">
                <a:solidFill>
                  <a:schemeClr val="bg1"/>
                </a:solidFill>
              </a:rPr>
              <a:t>","</a:t>
            </a:r>
            <a:r>
              <a:rPr lang="zh-TW" altLang="en-US" sz="1600" dirty="0">
                <a:solidFill>
                  <a:schemeClr val="bg1"/>
                </a:solidFill>
              </a:rPr>
              <a:t>理化</a:t>
            </a:r>
            <a:r>
              <a:rPr lang="en-US" altLang="zh-TW" sz="1600" dirty="0">
                <a:solidFill>
                  <a:schemeClr val="bg1"/>
                </a:solidFill>
              </a:rPr>
              <a:t>"};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59" y="4041648"/>
            <a:ext cx="4054053" cy="23303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7334" y="5902219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ScoresShow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30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" y="1784616"/>
            <a:ext cx="5546217" cy="47335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987" y="1779270"/>
            <a:ext cx="5200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55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819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Pascal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輸出還可以改進</a:t>
            </a:r>
            <a:r>
              <a:rPr lang="zh-TW" altLang="en-US" dirty="0"/>
              <a:t>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7256"/>
            <a:ext cx="5863654" cy="46474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589" y="1740309"/>
            <a:ext cx="4927800" cy="2630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543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的陣列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</a:t>
            </a:r>
            <a:r>
              <a:rPr lang="zh-TW" altLang="en-US" dirty="0" smtClean="0"/>
              <a:t>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存取陣列資料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29968" cy="3880773"/>
          </a:xfrm>
        </p:spPr>
        <p:txBody>
          <a:bodyPr/>
          <a:lstStyle/>
          <a:p>
            <a:r>
              <a:rPr lang="zh-TW" altLang="en-US" dirty="0" smtClean="0"/>
              <a:t>程式做完右邊的宣告後，會得到</a:t>
            </a:r>
            <a:r>
              <a:rPr lang="en-US" altLang="zh-TW" b="1" u="sng" dirty="0" smtClean="0">
                <a:solidFill>
                  <a:srgbClr val="FF0000"/>
                </a:solidFill>
              </a:rPr>
              <a:t>2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記憶體配置，類似於右圖。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變數裡存放的是真正陣列的起始位址。</a:t>
            </a:r>
            <a:endParaRPr lang="en-US" altLang="zh-TW" dirty="0" smtClean="0"/>
          </a:p>
          <a:p>
            <a:r>
              <a:rPr lang="zh-TW" altLang="en-US" dirty="0"/>
              <a:t>陣列的存取是</a:t>
            </a:r>
            <a:r>
              <a:rPr lang="zh-TW" altLang="en-US" dirty="0" smtClean="0"/>
              <a:t>用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的方式。</a:t>
            </a:r>
            <a:endParaRPr lang="en-US" altLang="zh-TW" dirty="0" smtClean="0"/>
          </a:p>
          <a:p>
            <a:r>
              <a:rPr lang="zh-TW" altLang="en-US" dirty="0" smtClean="0"/>
              <a:t>特別注意！</a:t>
            </a:r>
            <a:r>
              <a:rPr lang="en-US" altLang="zh-TW" b="1" dirty="0" smtClean="0">
                <a:solidFill>
                  <a:srgbClr val="C00000"/>
                </a:solidFill>
              </a:rPr>
              <a:t>Java</a:t>
            </a:r>
            <a:r>
              <a:rPr lang="zh-TW" altLang="en-US" b="1" dirty="0" smtClean="0">
                <a:solidFill>
                  <a:srgbClr val="C00000"/>
                </a:solidFill>
              </a:rPr>
              <a:t>陣列的索引值</a:t>
            </a:r>
            <a:r>
              <a:rPr lang="en-US" altLang="zh-TW" b="1" dirty="0" smtClean="0">
                <a:solidFill>
                  <a:srgbClr val="C00000"/>
                </a:solidFill>
              </a:rPr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編號</a:t>
            </a:r>
            <a:r>
              <a:rPr lang="en-US" altLang="zh-TW" b="1" dirty="0" smtClean="0">
                <a:solidFill>
                  <a:srgbClr val="C00000"/>
                </a:solidFill>
              </a:rPr>
              <a:t>)</a:t>
            </a:r>
            <a:r>
              <a:rPr lang="zh-TW" altLang="en-US" b="1" dirty="0" smtClean="0">
                <a:solidFill>
                  <a:srgbClr val="C00000"/>
                </a:solidFill>
              </a:rPr>
              <a:t>是由</a:t>
            </a:r>
            <a:r>
              <a:rPr lang="en-US" altLang="zh-TW" sz="3600" b="1" u="sng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開始。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26034" y="2216116"/>
            <a:ext cx="2371393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Name[ 6];</a:t>
            </a:r>
            <a:endParaRPr lang="en-US" altLang="zh-TW" sz="1600" spc="3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0</a:t>
            </a:r>
            <a:r>
              <a:rPr lang="en-US" altLang="zh-TW" sz="1400" dirty="0" smtClean="0"/>
              <a:t>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5" name="群組 34"/>
          <p:cNvGrpSpPr/>
          <p:nvPr/>
        </p:nvGrpSpPr>
        <p:grpSpPr>
          <a:xfrm>
            <a:off x="6256816" y="1993507"/>
            <a:ext cx="3143215" cy="526650"/>
            <a:chOff x="6256816" y="1993507"/>
            <a:chExt cx="3143215" cy="526650"/>
          </a:xfrm>
        </p:grpSpPr>
        <p:sp>
          <p:nvSpPr>
            <p:cNvPr id="33" name="弧形 32"/>
            <p:cNvSpPr/>
            <p:nvPr/>
          </p:nvSpPr>
          <p:spPr>
            <a:xfrm>
              <a:off x="7068312" y="1994003"/>
              <a:ext cx="1499616" cy="463074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弧形 33"/>
            <p:cNvSpPr/>
            <p:nvPr/>
          </p:nvSpPr>
          <p:spPr>
            <a:xfrm flipH="1">
              <a:off x="6256816" y="1993507"/>
              <a:ext cx="3143215" cy="526650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弧形 36"/>
          <p:cNvSpPr/>
          <p:nvPr/>
        </p:nvSpPr>
        <p:spPr>
          <a:xfrm>
            <a:off x="5861304" y="2640206"/>
            <a:ext cx="2779775" cy="1856127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19807" y="3565737"/>
            <a:ext cx="7735096" cy="1078732"/>
            <a:chOff x="1019807" y="3565737"/>
            <a:chExt cx="7735096" cy="1078732"/>
          </a:xfrm>
        </p:grpSpPr>
        <p:sp>
          <p:nvSpPr>
            <p:cNvPr id="39" name="文字方塊 38"/>
            <p:cNvSpPr txBox="1"/>
            <p:nvPr/>
          </p:nvSpPr>
          <p:spPr>
            <a:xfrm>
              <a:off x="8459629" y="356573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J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19807" y="4275137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Name[0] = ‘J’;		//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把</a:t>
              </a:r>
              <a:r>
                <a:rPr lang="en-US" altLang="zh-TW" b="1" dirty="0" smtClean="0">
                  <a:solidFill>
                    <a:srgbClr val="C00000"/>
                  </a:solidFill>
                </a:rPr>
                <a:t>J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字</a:t>
              </a:r>
              <a:r>
                <a:rPr lang="zh-TW" altLang="en-US" b="1" dirty="0">
                  <a:solidFill>
                    <a:srgbClr val="C00000"/>
                  </a:solidFill>
                </a:rPr>
                <a:t>放進陣列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中</a:t>
              </a:r>
              <a:endParaRPr lang="en-US" altLang="zh-TW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19807" y="3883978"/>
            <a:ext cx="7744837" cy="1060251"/>
            <a:chOff x="1025417" y="3636452"/>
            <a:chExt cx="7744837" cy="1060251"/>
          </a:xfrm>
        </p:grpSpPr>
        <p:sp>
          <p:nvSpPr>
            <p:cNvPr id="41" name="矩形 40"/>
            <p:cNvSpPr/>
            <p:nvPr/>
          </p:nvSpPr>
          <p:spPr>
            <a:xfrm>
              <a:off x="1025417" y="4327371"/>
              <a:ext cx="4411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Name[1] = ‘a’;		//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把</a:t>
              </a:r>
              <a:r>
                <a:rPr lang="en-US" altLang="zh-TW" b="1" dirty="0" smtClean="0">
                  <a:solidFill>
                    <a:srgbClr val="C00000"/>
                  </a:solidFill>
                </a:rPr>
                <a:t>a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字</a:t>
              </a:r>
              <a:r>
                <a:rPr lang="zh-TW" altLang="en-US" b="1" dirty="0">
                  <a:solidFill>
                    <a:srgbClr val="C00000"/>
                  </a:solidFill>
                </a:rPr>
                <a:t>放進陣列中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463760" y="363645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5" name="弧形 44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511972" y="2652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60563" y="16618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①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795528" y="3234297"/>
            <a:ext cx="210826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</a:rPr>
              <a:t>[ </a:t>
            </a:r>
            <a:r>
              <a:rPr lang="zh-TW" altLang="en-US" dirty="0">
                <a:solidFill>
                  <a:srgbClr val="00B0F0"/>
                </a:solidFill>
              </a:rPr>
              <a:t>索引值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寫一個程式可以輸入</a:t>
            </a:r>
            <a:r>
              <a:rPr lang="en-US" altLang="zh-TW" dirty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：十個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：如何存放十個數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顯示十數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88510"/>
            <a:ext cx="144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TenNumbers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009" y="1872587"/>
            <a:ext cx="3549981" cy="3417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56007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100+88+70+99+100=457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856696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SumAvg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154" y="1817334"/>
            <a:ext cx="3925503" cy="2908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17" y="1817334"/>
            <a:ext cx="6941820" cy="46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4515</TotalTime>
  <Words>3692</Words>
  <Application>Microsoft Office PowerPoint</Application>
  <PresentationFormat>寬螢幕</PresentationFormat>
  <Paragraphs>792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9" baseType="lpstr">
      <vt:lpstr>Open Sans</vt:lpstr>
      <vt:lpstr>微軟正黑體</vt:lpstr>
      <vt:lpstr>新細明體</vt:lpstr>
      <vt:lpstr>標楷體</vt:lpstr>
      <vt:lpstr>Arial</vt:lpstr>
      <vt:lpstr>Calibri</vt:lpstr>
      <vt:lpstr>Consolas</vt:lpstr>
      <vt:lpstr>Trebuchet MS</vt:lpstr>
      <vt:lpstr>Wingdings</vt:lpstr>
      <vt:lpstr>Wingdings 3</vt:lpstr>
      <vt:lpstr>多面向</vt:lpstr>
      <vt:lpstr>臨兵斗者皆”陣列”前行</vt:lpstr>
      <vt:lpstr>陣列基本說明</vt:lpstr>
      <vt:lpstr>陣列應用時機</vt:lpstr>
      <vt:lpstr>C的陣列使用方式--基本型 1.宣告陣列</vt:lpstr>
      <vt:lpstr>C的陣列使用方式--基本型 2.存取陣列資料</vt:lpstr>
      <vt:lpstr>範例一 記住十個數</vt:lpstr>
      <vt:lpstr>範例一參考程式碼</vt:lpstr>
      <vt:lpstr>範例二 計算五個數的總和、平均</vt:lpstr>
      <vt:lpstr>範例二參考程式碼</vt:lpstr>
      <vt:lpstr>練習一 找最大值最小值</vt:lpstr>
      <vt:lpstr>練習一思考提示</vt:lpstr>
      <vt:lpstr>練習一參考程式碼</vt:lpstr>
      <vt:lpstr>練習二 輸入整數求各個位數之倒序</vt:lpstr>
      <vt:lpstr>練習二參考程式碼</vt:lpstr>
      <vt:lpstr>範例三 用排除法(用陣列)找N以內之質數</vt:lpstr>
      <vt:lpstr>範例三思考提示</vt:lpstr>
      <vt:lpstr>範例三參考程式碼</vt:lpstr>
      <vt:lpstr>陣列資料結構的常用方式</vt:lpstr>
      <vt:lpstr>練習三 陣列之搜尋</vt:lpstr>
      <vt:lpstr>練習四 組合</vt:lpstr>
      <vt:lpstr>練習四思考提示</vt:lpstr>
      <vt:lpstr>練習四參考程式碼 </vt:lpstr>
      <vt:lpstr>範例四(有點難度，思考方法訓練) Missing Number</vt:lpstr>
      <vt:lpstr>範例四思考方式一 暴力解！</vt:lpstr>
      <vt:lpstr>範例四參考程式碼(一)</vt:lpstr>
      <vt:lpstr>範例四思考方式二</vt:lpstr>
      <vt:lpstr>範例四參考程式碼(二)</vt:lpstr>
      <vt:lpstr>範例四思考方式三</vt:lpstr>
      <vt:lpstr>範例四參考程式碼(三)</vt:lpstr>
      <vt:lpstr>範例四參考程式碼(四)---再精簡一點</vt:lpstr>
      <vt:lpstr>陣列的初始化</vt:lpstr>
      <vt:lpstr>陣列初始化範例</vt:lpstr>
      <vt:lpstr>練習五 Two sum-----leetcode天字第一題改編</vt:lpstr>
      <vt:lpstr>練習五參考程式碼 不太理想，重複輸出了！再改進一下！</vt:lpstr>
      <vt:lpstr>泡泡排序法(Bubble sort)</vt:lpstr>
      <vt:lpstr>泡泡排序法參考程式碼</vt:lpstr>
      <vt:lpstr>字串----字元陣列</vt:lpstr>
      <vt:lpstr>C語言裡的字串</vt:lpstr>
      <vt:lpstr>常用的字串函式</vt:lpstr>
      <vt:lpstr>多維陣列</vt:lpstr>
      <vt:lpstr>多維陣列(一)</vt:lpstr>
      <vt:lpstr>多維陣列(二)</vt:lpstr>
      <vt:lpstr>C多維陣列的宣告 以二維陣列為例—基本型</vt:lpstr>
      <vt:lpstr>二維陣列初始化</vt:lpstr>
      <vt:lpstr>練習六 成績表輸出</vt:lpstr>
      <vt:lpstr>練習六參考程式碼</vt:lpstr>
      <vt:lpstr>範例五 Pascal三角形</vt:lpstr>
      <vt:lpstr>範例五參考程式碼 輸出還可以改進！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106</cp:revision>
  <dcterms:created xsi:type="dcterms:W3CDTF">2020-12-10T02:28:12Z</dcterms:created>
  <dcterms:modified xsi:type="dcterms:W3CDTF">2021-01-11T08:20:44Z</dcterms:modified>
</cp:coreProperties>
</file>