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81" r:id="rId2"/>
    <p:sldId id="282" r:id="rId3"/>
    <p:sldId id="283" r:id="rId4"/>
    <p:sldId id="284" r:id="rId5"/>
    <p:sldId id="313" r:id="rId6"/>
    <p:sldId id="314" r:id="rId7"/>
    <p:sldId id="285" r:id="rId8"/>
    <p:sldId id="286" r:id="rId9"/>
    <p:sldId id="287" r:id="rId10"/>
    <p:sldId id="315" r:id="rId11"/>
    <p:sldId id="288" r:id="rId12"/>
    <p:sldId id="289" r:id="rId13"/>
    <p:sldId id="291" r:id="rId14"/>
    <p:sldId id="290" r:id="rId15"/>
    <p:sldId id="292" r:id="rId16"/>
    <p:sldId id="293" r:id="rId17"/>
    <p:sldId id="294" r:id="rId18"/>
    <p:sldId id="295" r:id="rId19"/>
    <p:sldId id="296" r:id="rId20"/>
    <p:sldId id="297" r:id="rId21"/>
    <p:sldId id="316" r:id="rId22"/>
    <p:sldId id="298" r:id="rId23"/>
    <p:sldId id="317" r:id="rId24"/>
    <p:sldId id="299" r:id="rId25"/>
    <p:sldId id="300" r:id="rId26"/>
    <p:sldId id="301" r:id="rId27"/>
    <p:sldId id="302" r:id="rId28"/>
    <p:sldId id="303" r:id="rId29"/>
    <p:sldId id="320" r:id="rId30"/>
    <p:sldId id="304" r:id="rId31"/>
    <p:sldId id="318" r:id="rId32"/>
    <p:sldId id="305" r:id="rId33"/>
    <p:sldId id="306" r:id="rId34"/>
    <p:sldId id="307" r:id="rId35"/>
    <p:sldId id="308" r:id="rId36"/>
    <p:sldId id="311" r:id="rId37"/>
    <p:sldId id="319" r:id="rId38"/>
    <p:sldId id="312" r:id="rId39"/>
    <p:sldId id="321" r:id="rId40"/>
    <p:sldId id="322" r:id="rId41"/>
    <p:sldId id="323" r:id="rId42"/>
    <p:sldId id="324" r:id="rId43"/>
    <p:sldId id="325" r:id="rId44"/>
    <p:sldId id="326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65D1"/>
    <a:srgbClr val="F84A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91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7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8352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34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956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66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96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1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7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0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89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9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4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60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5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7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矩形 28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1959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迴圈大法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/>
              <a:pPr/>
              <a:t>110年1月12日星期二</a:t>
            </a:fld>
            <a:endParaRPr lang="zh-TW" altLang="en-US" dirty="0"/>
          </a:p>
          <a:p>
            <a:endParaRPr lang="zh-TW" altLang="en-US" dirty="0"/>
          </a:p>
        </p:txBody>
      </p:sp>
      <p:pic>
        <p:nvPicPr>
          <p:cNvPr id="5" name="Picture 2" descr="upload.wikimedia.org/wikipedia/commons/thumb/f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6" y="4993541"/>
            <a:ext cx="4743328" cy="140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57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一參考程式碼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兩個版本效果一樣喔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2160590"/>
            <a:ext cx="4927938" cy="343149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847" y="2160588"/>
            <a:ext cx="4903089" cy="3440764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 rot="15871854">
            <a:off x="2987034" y="5287564"/>
            <a:ext cx="614524" cy="2485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12233874">
            <a:off x="9843571" y="4846146"/>
            <a:ext cx="614524" cy="2485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798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</a:t>
            </a:r>
            <a:r>
              <a:rPr lang="en-US" altLang="zh-TW" dirty="0" smtClean="0"/>
              <a:t>1+2+3+…+</a:t>
            </a:r>
            <a:r>
              <a:rPr lang="zh-TW" altLang="en-US" dirty="0" smtClean="0"/>
              <a:t>Ｎ</a:t>
            </a:r>
            <a:r>
              <a:rPr lang="zh-TW" altLang="en-US" dirty="0"/>
              <a:t>的數字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，輸入完後，依照輸入的整數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”1+2+3+…..+N”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運算：似乎不用算？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en-US" altLang="zh-TW" dirty="0"/>
              <a:t> 1+2+3+…..+N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後面不要有</a:t>
            </a:r>
            <a:r>
              <a:rPr lang="en-US" altLang="zh-TW" b="1" dirty="0" smtClean="0">
                <a:solidFill>
                  <a:srgbClr val="FF0000"/>
                </a:solidFill>
              </a:rPr>
              <a:t>+</a:t>
            </a:r>
            <a:r>
              <a:rPr lang="zh-TW" altLang="en-US" b="1" dirty="0" smtClean="0">
                <a:solidFill>
                  <a:srgbClr val="FF0000"/>
                </a:solidFill>
              </a:rPr>
              <a:t>號！</a:t>
            </a:r>
            <a:r>
              <a:rPr lang="en-US" altLang="zh-TW" b="1" dirty="0" smtClean="0">
                <a:solidFill>
                  <a:srgbClr val="FF0000"/>
                </a:solidFill>
              </a:rPr>
              <a:t>?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1+2+3+4+5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4867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3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zh-TW" altLang="en-US" dirty="0"/>
              <a:t>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</a:t>
            </a:r>
            <a:r>
              <a:rPr lang="en-US" altLang="zh-TW" dirty="0" smtClean="0"/>
              <a:t>1+2+3+…+</a:t>
            </a:r>
            <a:r>
              <a:rPr lang="zh-TW" altLang="en-US" dirty="0" smtClean="0"/>
              <a:t>Ｎ</a:t>
            </a:r>
            <a:r>
              <a:rPr lang="en-US" altLang="zh-TW" dirty="0" smtClean="0"/>
              <a:t>=</a:t>
            </a:r>
            <a:r>
              <a:rPr lang="zh-TW" altLang="en-US" dirty="0" smtClean="0"/>
              <a:t>總和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67502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，輸入完後，依照輸入的整數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”1+2+3+…..+N=</a:t>
            </a:r>
            <a:r>
              <a:rPr lang="zh-TW" altLang="en-US" dirty="0" smtClean="0"/>
              <a:t>總和</a:t>
            </a:r>
            <a:r>
              <a:rPr lang="en-US" altLang="zh-TW" dirty="0" smtClean="0"/>
              <a:t>”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運算：似乎不用算？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en-US" altLang="zh-TW" dirty="0"/>
              <a:t> 1+2+3+…..+</a:t>
            </a:r>
            <a:r>
              <a:rPr lang="en-US" altLang="zh-TW" dirty="0" smtClean="0"/>
              <a:t>N=</a:t>
            </a:r>
            <a:r>
              <a:rPr lang="zh-TW" altLang="en-US" dirty="0" smtClean="0"/>
              <a:t>總和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總和是真的</a:t>
            </a:r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r>
              <a:rPr lang="zh-TW" altLang="en-US" b="1" dirty="0" smtClean="0">
                <a:solidFill>
                  <a:srgbClr val="FF0000"/>
                </a:solidFill>
              </a:rPr>
              <a:t>加到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的加總喔</a:t>
            </a:r>
            <a:r>
              <a:rPr lang="en-US" altLang="zh-TW" b="1" dirty="0" smtClean="0">
                <a:solidFill>
                  <a:srgbClr val="FF0000"/>
                </a:solidFill>
              </a:rPr>
              <a:t>?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1+2+3+4+5=15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1+2+3=6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1863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15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計算階乘</a:t>
            </a:r>
            <a:r>
              <a:rPr lang="en-US" altLang="zh-TW" dirty="0" smtClean="0"/>
              <a:t>n!=1x2x2x…</a:t>
            </a:r>
            <a:r>
              <a:rPr lang="en-US" altLang="zh-TW" dirty="0" err="1" smtClean="0"/>
              <a:t>xn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659363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</a:t>
            </a:r>
            <a:r>
              <a:rPr lang="en-US" altLang="zh-TW" dirty="0" smtClean="0"/>
              <a:t>=“</a:t>
            </a:r>
            <a:r>
              <a:rPr lang="zh-TW" altLang="en-US" dirty="0" smtClean="0"/>
              <a:t>，輸入</a:t>
            </a:r>
            <a:r>
              <a:rPr lang="zh-TW" altLang="en-US" dirty="0"/>
              <a:t>完</a:t>
            </a:r>
            <a:r>
              <a:rPr lang="zh-TW" altLang="en-US" dirty="0" smtClean="0"/>
              <a:t>後依照</a:t>
            </a:r>
            <a:r>
              <a:rPr lang="zh-TW" altLang="en-US" dirty="0"/>
              <a:t>輸入的整數顯示</a:t>
            </a:r>
            <a:r>
              <a:rPr lang="en-US" altLang="zh-TW" dirty="0"/>
              <a:t>”</a:t>
            </a:r>
            <a:r>
              <a:rPr lang="en-US" altLang="zh-TW" dirty="0" smtClean="0"/>
              <a:t>1x2x3x…..</a:t>
            </a:r>
            <a:r>
              <a:rPr lang="en-US" altLang="zh-TW" dirty="0" err="1" smtClean="0"/>
              <a:t>xN</a:t>
            </a:r>
            <a:r>
              <a:rPr lang="en-US" altLang="zh-TW" dirty="0" smtClean="0"/>
              <a:t>=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”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：計算</a:t>
            </a:r>
            <a:r>
              <a:rPr lang="en-US" altLang="zh-TW" dirty="0" smtClean="0"/>
              <a:t>n!</a:t>
            </a:r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：顯示</a:t>
            </a:r>
            <a:r>
              <a:rPr lang="en-US" altLang="zh-TW" dirty="0"/>
              <a:t>” 1x2x3x…..</a:t>
            </a:r>
            <a:r>
              <a:rPr lang="en-US" altLang="zh-TW" dirty="0" err="1"/>
              <a:t>xN</a:t>
            </a:r>
            <a:r>
              <a:rPr lang="en-US" altLang="zh-TW" dirty="0"/>
              <a:t>=</a:t>
            </a:r>
            <a:r>
              <a:rPr lang="zh-TW" altLang="en-US" dirty="0" smtClean="0"/>
              <a:t>總和</a:t>
            </a:r>
            <a:r>
              <a:rPr lang="en-US" altLang="zh-TW" dirty="0"/>
              <a:t>”</a:t>
            </a:r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1x2x3x4x5=120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1x2x3=6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N=6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1x2x3x4x5x6=720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Example04_05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15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計算次方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968912" cy="3880773"/>
          </a:xfrm>
        </p:spPr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請</a:t>
            </a:r>
            <a:r>
              <a:rPr lang="zh-TW" altLang="en-US" dirty="0"/>
              <a:t>輸入</a:t>
            </a:r>
            <a:r>
              <a:rPr lang="zh-TW" altLang="en-US" dirty="0" smtClean="0"/>
              <a:t>整數</a:t>
            </a:r>
            <a:r>
              <a:rPr lang="en-US" altLang="zh-TW" dirty="0" smtClean="0"/>
              <a:t>a=“</a:t>
            </a:r>
            <a:r>
              <a:rPr lang="zh-TW" altLang="en-US" dirty="0" smtClean="0"/>
              <a:t>及</a:t>
            </a:r>
            <a:r>
              <a:rPr lang="en-US" altLang="zh-TW" dirty="0"/>
              <a:t>”</a:t>
            </a:r>
            <a:r>
              <a:rPr lang="zh-TW" altLang="en-US" dirty="0"/>
              <a:t>請輸入</a:t>
            </a:r>
            <a:r>
              <a:rPr lang="zh-TW" altLang="en-US" dirty="0" smtClean="0"/>
              <a:t>整數</a:t>
            </a:r>
            <a:r>
              <a:rPr lang="en-US" altLang="zh-TW" dirty="0" smtClean="0"/>
              <a:t>n=“ </a:t>
            </a:r>
            <a:r>
              <a:rPr lang="zh-TW" altLang="en-US" dirty="0" smtClean="0"/>
              <a:t>，</a:t>
            </a:r>
            <a:r>
              <a:rPr lang="zh-TW" altLang="en-US" dirty="0"/>
              <a:t>輸入</a:t>
            </a:r>
            <a:r>
              <a:rPr lang="zh-TW" altLang="en-US" dirty="0" smtClean="0"/>
              <a:t>完</a:t>
            </a:r>
            <a:r>
              <a:rPr lang="en-US" altLang="zh-TW" dirty="0" err="1" smtClean="0"/>
              <a:t>a,n</a:t>
            </a:r>
            <a:r>
              <a:rPr lang="zh-TW" altLang="en-US" dirty="0" smtClean="0"/>
              <a:t>後顯示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n</a:t>
            </a:r>
            <a:r>
              <a:rPr lang="zh-TW" altLang="en-US" dirty="0" smtClean="0"/>
              <a:t>次方值。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：二個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：計算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b</a:t>
            </a:r>
            <a:r>
              <a:rPr lang="zh-TW" altLang="en-US" dirty="0" smtClean="0"/>
              <a:t>次方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：顯示</a:t>
            </a:r>
            <a:r>
              <a:rPr lang="en-US" altLang="zh-TW" dirty="0"/>
              <a:t>” 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b</a:t>
            </a:r>
            <a:r>
              <a:rPr lang="zh-TW" altLang="en-US" dirty="0" smtClean="0"/>
              <a:t>次方</a:t>
            </a:r>
            <a:r>
              <a:rPr lang="en-US" altLang="zh-TW" dirty="0" smtClean="0"/>
              <a:t>=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a</a:t>
            </a:r>
            <a:r>
              <a:rPr lang="zh-TW" altLang="en-US" b="1" dirty="0" smtClean="0">
                <a:solidFill>
                  <a:srgbClr val="FF0000"/>
                </a:solidFill>
              </a:rPr>
              <a:t>需大於</a:t>
            </a:r>
            <a:r>
              <a:rPr lang="en-US" altLang="zh-TW" b="1" dirty="0" smtClean="0">
                <a:solidFill>
                  <a:srgbClr val="FF0000"/>
                </a:solidFill>
              </a:rPr>
              <a:t>0, b</a:t>
            </a:r>
            <a:r>
              <a:rPr lang="zh-TW" altLang="en-US" b="1" dirty="0" smtClean="0">
                <a:solidFill>
                  <a:srgbClr val="FF0000"/>
                </a:solidFill>
              </a:rPr>
              <a:t>需大於等於</a:t>
            </a:r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646246" y="3292066"/>
            <a:ext cx="4908613" cy="3376958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r>
                <a:rPr lang="en-US" altLang="zh-TW" dirty="0">
                  <a:solidFill>
                    <a:srgbClr val="0070C0"/>
                  </a:solidFill>
                </a:rPr>
                <a:t>2</a:t>
              </a:r>
              <a:endParaRPr lang="en-US" altLang="zh-TW" dirty="0" smtClean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次方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=8</a:t>
              </a:r>
            </a:p>
            <a:p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56494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Example04_06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86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找出所有因數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輸入一個整數</a:t>
            </a:r>
            <a:r>
              <a:rPr lang="en-US" altLang="zh-TW" dirty="0"/>
              <a:t>N</a:t>
            </a:r>
            <a:r>
              <a:rPr lang="zh-TW" altLang="en-US" dirty="0"/>
              <a:t>，</a:t>
            </a:r>
            <a:r>
              <a:rPr lang="zh-TW" altLang="en-US" dirty="0" smtClean="0"/>
              <a:t>輸出</a:t>
            </a:r>
            <a:r>
              <a:rPr lang="en-US" altLang="zh-TW" dirty="0" smtClean="0"/>
              <a:t>N</a:t>
            </a:r>
            <a:r>
              <a:rPr lang="zh-TW" altLang="en-US" dirty="0"/>
              <a:t>的</a:t>
            </a:r>
            <a:r>
              <a:rPr lang="zh-TW" altLang="en-US" dirty="0" smtClean="0"/>
              <a:t>所有因數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因數</a:t>
            </a:r>
            <a:r>
              <a:rPr lang="zh-TW" altLang="en-US" b="1" dirty="0">
                <a:solidFill>
                  <a:srgbClr val="FF0000"/>
                </a:solidFill>
              </a:rPr>
              <a:t>定義</a:t>
            </a:r>
            <a:r>
              <a:rPr lang="zh-TW" altLang="en-US" b="1" dirty="0" smtClean="0">
                <a:solidFill>
                  <a:srgbClr val="FF0000"/>
                </a:solidFill>
              </a:rPr>
              <a:t>：可以把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整除的數即為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的因數。</a:t>
            </a:r>
            <a:endParaRPr lang="zh-TW" altLang="en-US" b="1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用</a:t>
            </a:r>
            <a:r>
              <a:rPr lang="en-US" altLang="zh-TW" dirty="0" smtClean="0"/>
              <a:t>for</a:t>
            </a:r>
            <a:r>
              <a:rPr lang="zh-TW" altLang="en-US" dirty="0"/>
              <a:t>迴圈，用</a:t>
            </a:r>
            <a:r>
              <a:rPr lang="en-US" altLang="zh-TW" dirty="0"/>
              <a:t>mod(%)</a:t>
            </a:r>
            <a:r>
              <a:rPr lang="zh-TW" altLang="en-US" dirty="0"/>
              <a:t>去試驗是否</a:t>
            </a:r>
            <a:r>
              <a:rPr lang="zh-TW" altLang="en-US" dirty="0" smtClean="0"/>
              <a:t>為因數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的所有因數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1,2,5,10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24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24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zh-TW" altLang="en-US" dirty="0">
                  <a:solidFill>
                    <a:schemeClr val="tx1"/>
                  </a:solidFill>
                </a:rPr>
                <a:t>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1,2,3,4,6,8,12,24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Example04_07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35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迴圈地獄第二層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雙重迴圈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迴圈包迴圈比大腸包小腸難吃多了。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483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進階迴圈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雙重</a:t>
            </a:r>
            <a:r>
              <a:rPr lang="en-US" altLang="zh-TW" dirty="0"/>
              <a:t>for</a:t>
            </a:r>
            <a:r>
              <a:rPr lang="zh-TW" altLang="en-US" dirty="0"/>
              <a:t>迴圈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雙重</a:t>
            </a:r>
            <a:r>
              <a:rPr lang="en-US" altLang="zh-TW" dirty="0" smtClean="0"/>
              <a:t>for</a:t>
            </a:r>
            <a:r>
              <a:rPr lang="zh-TW" altLang="en-US" dirty="0"/>
              <a:t>迴圈語法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兩</a:t>
            </a:r>
            <a:r>
              <a:rPr lang="zh-TW" altLang="en-US" dirty="0"/>
              <a:t>個迴圈</a:t>
            </a:r>
            <a:r>
              <a:rPr lang="zh-TW" altLang="en-US" dirty="0" smtClean="0"/>
              <a:t>中的各自可迭代的條件不會</a:t>
            </a:r>
            <a:r>
              <a:rPr lang="zh-TW" altLang="en-US" dirty="0"/>
              <a:t>一樣，要獨立</a:t>
            </a:r>
            <a:r>
              <a:rPr lang="zh-TW" altLang="en-US" dirty="0" smtClean="0"/>
              <a:t>思考，該</a:t>
            </a:r>
            <a:r>
              <a:rPr lang="zh-TW" altLang="en-US" dirty="0"/>
              <a:t>怎麼寫。</a:t>
            </a:r>
          </a:p>
          <a:p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191" y="2160589"/>
            <a:ext cx="36290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06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星星方陣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程式顯示”請輸入整數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，輸入完後依照輸入的整數</a:t>
            </a:r>
            <a:r>
              <a:rPr lang="zh-TW" altLang="en-US" dirty="0" smtClean="0"/>
              <a:t>顯示一個＊號方陣。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</a:t>
            </a:r>
            <a:r>
              <a:rPr lang="zh-TW" altLang="en-US" dirty="0"/>
              <a:t>沒計算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 err="1" smtClean="0"/>
              <a:t>NxN</a:t>
            </a:r>
            <a:r>
              <a:rPr lang="zh-TW" altLang="en-US" dirty="0" smtClean="0"/>
              <a:t>的星星方陣</a:t>
            </a:r>
            <a:endParaRPr lang="zh-TW" altLang="en-US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4264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67203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Example04_08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5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二參考程式碼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07487"/>
            <a:ext cx="5048250" cy="43338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760" y="1013650"/>
            <a:ext cx="1904048" cy="540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50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</a:t>
            </a:r>
            <a:r>
              <a:rPr lang="zh-TW" altLang="en-US" dirty="0" smtClean="0"/>
              <a:t>圈是甚麼？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002219" cy="3880773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程式在運作的</a:t>
            </a:r>
            <a:r>
              <a:rPr lang="zh-TW" altLang="en-US" dirty="0"/>
              <a:t>時候，時常會需要重複執行</a:t>
            </a:r>
            <a:r>
              <a:rPr lang="zh-TW" altLang="en-US" b="1" dirty="0" smtClean="0">
                <a:solidFill>
                  <a:srgbClr val="FF0000"/>
                </a:solidFill>
              </a:rPr>
              <a:t>某些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一個以上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/>
              <a:t>相同</a:t>
            </a:r>
            <a:r>
              <a:rPr lang="zh-TW" altLang="en-US" dirty="0"/>
              <a:t>的</a:t>
            </a:r>
            <a:r>
              <a:rPr lang="zh-TW" altLang="en-US" dirty="0" smtClean="0"/>
              <a:t>步驟。</a:t>
            </a:r>
            <a:endParaRPr lang="en-US" altLang="zh-TW" dirty="0" smtClean="0"/>
          </a:p>
          <a:p>
            <a:r>
              <a:rPr lang="zh-TW" altLang="en-US" dirty="0" smtClean="0"/>
              <a:t>迴</a:t>
            </a:r>
            <a:r>
              <a:rPr lang="zh-TW" altLang="en-US" dirty="0"/>
              <a:t>圈 </a:t>
            </a:r>
            <a:r>
              <a:rPr lang="en-US" altLang="zh-TW" dirty="0"/>
              <a:t>(loop) </a:t>
            </a:r>
            <a:r>
              <a:rPr lang="zh-TW" altLang="en-US" dirty="0"/>
              <a:t>的作用是讓指定的</a:t>
            </a:r>
            <a:r>
              <a:rPr lang="zh-TW" altLang="en-US" b="1" dirty="0">
                <a:solidFill>
                  <a:srgbClr val="FF0000"/>
                </a:solidFill>
              </a:rPr>
              <a:t>某段敘述</a:t>
            </a:r>
            <a:r>
              <a:rPr lang="zh-TW" altLang="en-US" dirty="0" smtClean="0"/>
              <a:t>在</a:t>
            </a:r>
            <a:r>
              <a:rPr lang="zh-TW" altLang="en-US" b="1" dirty="0" smtClean="0">
                <a:solidFill>
                  <a:srgbClr val="FF0000"/>
                </a:solidFill>
              </a:rPr>
              <a:t>符合特定條件</a:t>
            </a:r>
            <a:r>
              <a:rPr lang="zh-TW" altLang="en-US" dirty="0" smtClean="0"/>
              <a:t>的</a:t>
            </a:r>
            <a:r>
              <a:rPr lang="zh-TW" altLang="en-US" dirty="0"/>
              <a:t>情況下一直重覆</a:t>
            </a:r>
            <a:r>
              <a:rPr lang="zh-TW" altLang="en-US" dirty="0" smtClean="0"/>
              <a:t>執行</a:t>
            </a:r>
            <a:endParaRPr lang="en-US" altLang="zh-TW" dirty="0" smtClean="0"/>
          </a:p>
          <a:p>
            <a:r>
              <a:rPr lang="zh-TW" altLang="en-US" dirty="0"/>
              <a:t>迴圈</a:t>
            </a:r>
            <a:r>
              <a:rPr lang="zh-TW" altLang="en-US" dirty="0" smtClean="0"/>
              <a:t>是</a:t>
            </a:r>
            <a:r>
              <a:rPr lang="zh-TW" altLang="en-US" dirty="0"/>
              <a:t>程式設計中很重要的一種控制結構。我們可以利用迴圈來進行重覆性的資料</a:t>
            </a:r>
            <a:r>
              <a:rPr lang="zh-TW" altLang="en-US" b="1" dirty="0"/>
              <a:t>輸入、處理</a:t>
            </a:r>
            <a:r>
              <a:rPr lang="zh-TW" altLang="en-US" dirty="0"/>
              <a:t>與</a:t>
            </a:r>
            <a:r>
              <a:rPr lang="zh-TW" altLang="en-US" b="1" dirty="0"/>
              <a:t>輸出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常見的迴圈有</a:t>
            </a:r>
            <a:r>
              <a:rPr lang="en-US" altLang="zh-TW" b="1" dirty="0">
                <a:solidFill>
                  <a:srgbClr val="FF0000"/>
                </a:solidFill>
              </a:rPr>
              <a:t>for</a:t>
            </a:r>
            <a:r>
              <a:rPr lang="zh-TW" altLang="en-US" dirty="0"/>
              <a:t>迴圈、</a:t>
            </a:r>
            <a:r>
              <a:rPr lang="en-US" altLang="zh-TW" b="1" dirty="0">
                <a:solidFill>
                  <a:srgbClr val="FF0000"/>
                </a:solidFill>
              </a:rPr>
              <a:t>while</a:t>
            </a:r>
            <a:r>
              <a:rPr lang="zh-TW" altLang="en-US" dirty="0"/>
              <a:t>迴圈、</a:t>
            </a:r>
            <a:r>
              <a:rPr lang="en-US" altLang="zh-TW" b="1" dirty="0">
                <a:solidFill>
                  <a:srgbClr val="0070C0"/>
                </a:solidFill>
              </a:rPr>
              <a:t>do-while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endParaRPr lang="en-US" altLang="zh-TW" dirty="0" smtClean="0"/>
          </a:p>
          <a:p>
            <a:r>
              <a:rPr lang="zh-TW" altLang="en-US" dirty="0"/>
              <a:t>物件導向語言特有的</a:t>
            </a:r>
            <a:r>
              <a:rPr lang="en-US" altLang="zh-TW" b="1" dirty="0" err="1">
                <a:solidFill>
                  <a:srgbClr val="FF0000"/>
                </a:solidFill>
              </a:rPr>
              <a:t>foreach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endParaRPr lang="en-US" altLang="zh-TW" dirty="0" smtClean="0"/>
          </a:p>
          <a:p>
            <a:endParaRPr lang="en-US" altLang="zh-TW" dirty="0"/>
          </a:p>
          <a:p>
            <a:pPr lvl="1"/>
            <a:r>
              <a:rPr lang="zh-TW" altLang="en-US" dirty="0" smtClean="0"/>
              <a:t>右圖如果</a:t>
            </a:r>
            <a:r>
              <a:rPr lang="en-US" altLang="zh-TW" dirty="0" smtClean="0"/>
              <a:t>(2)</a:t>
            </a:r>
            <a:r>
              <a:rPr lang="zh-TW" altLang="en-US" dirty="0" smtClean="0"/>
              <a:t>之判斷條件成立，則回執行</a:t>
            </a:r>
            <a:r>
              <a:rPr lang="en-US" altLang="zh-TW" dirty="0" smtClean="0"/>
              <a:t>(3)</a:t>
            </a:r>
            <a:r>
              <a:rPr lang="zh-TW" altLang="en-US" dirty="0" smtClean="0"/>
              <a:t>之工作</a:t>
            </a:r>
            <a:r>
              <a:rPr lang="en-US" altLang="zh-TW" dirty="0" smtClean="0"/>
              <a:t>A</a:t>
            </a:r>
            <a:r>
              <a:rPr lang="zh-TW" altLang="en-US" dirty="0" smtClean="0"/>
              <a:t>，然後再次判斷，再次成立就再執行一次，因此可以多次執行。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7672508" y="1404154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08501" y="4319687"/>
            <a:ext cx="1271016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工作</a:t>
            </a:r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單箭頭接點 5"/>
          <p:cNvCxnSpPr>
            <a:stCxn id="4" idx="2"/>
            <a:endCxn id="12" idx="0"/>
          </p:cNvCxnSpPr>
          <p:nvPr/>
        </p:nvCxnSpPr>
        <p:spPr>
          <a:xfrm>
            <a:off x="8244008" y="1796330"/>
            <a:ext cx="0" cy="117558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stCxn id="12" idx="2"/>
            <a:endCxn id="5" idx="0"/>
          </p:cNvCxnSpPr>
          <p:nvPr/>
        </p:nvCxnSpPr>
        <p:spPr>
          <a:xfrm>
            <a:off x="8244008" y="3835883"/>
            <a:ext cx="1" cy="48380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5" idx="2"/>
            <a:endCxn id="11" idx="0"/>
          </p:cNvCxnSpPr>
          <p:nvPr/>
        </p:nvCxnSpPr>
        <p:spPr>
          <a:xfrm flipH="1">
            <a:off x="8244008" y="5078445"/>
            <a:ext cx="1" cy="57074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7672508" y="56491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2" name="菱形 11"/>
          <p:cNvSpPr/>
          <p:nvPr/>
        </p:nvSpPr>
        <p:spPr>
          <a:xfrm>
            <a:off x="7027856" y="2971917"/>
            <a:ext cx="2432304" cy="8639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判斷條件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肘形接點 12"/>
          <p:cNvCxnSpPr>
            <a:stCxn id="33" idx="0"/>
          </p:cNvCxnSpPr>
          <p:nvPr/>
        </p:nvCxnSpPr>
        <p:spPr>
          <a:xfrm rot="16200000" flipV="1">
            <a:off x="9272510" y="1502860"/>
            <a:ext cx="553600" cy="252410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9409086" y="3034568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248022" y="386598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210475" y="186279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(1)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980265" y="295545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(2)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7993150" y="424428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(4)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175855" y="3041713"/>
            <a:ext cx="1271016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工作</a:t>
            </a:r>
            <a:r>
              <a:rPr lang="en-US" altLang="zh-TW" dirty="0" smtClean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單箭頭接點 34"/>
          <p:cNvCxnSpPr>
            <a:stCxn id="12" idx="3"/>
            <a:endCxn id="33" idx="1"/>
          </p:cNvCxnSpPr>
          <p:nvPr/>
        </p:nvCxnSpPr>
        <p:spPr>
          <a:xfrm>
            <a:off x="9460160" y="3403900"/>
            <a:ext cx="715695" cy="171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0573157" y="297191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(3)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14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練習七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程式顯示”請輸入整數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，輸入完後依照輸入的整數顯示一個＊</a:t>
            </a:r>
            <a:r>
              <a:rPr lang="zh-TW" altLang="en-US" dirty="0" smtClean="0"/>
              <a:t>號直角三角形。</a:t>
            </a:r>
            <a:endParaRPr lang="en-US" altLang="zh-TW" dirty="0"/>
          </a:p>
          <a:p>
            <a:r>
              <a:rPr lang="zh-TW" altLang="en-US" dirty="0"/>
              <a:t>思考重點：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運算：沒計算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zh-TW" altLang="en-US" dirty="0"/>
              <a:t>＊號</a:t>
            </a:r>
            <a:r>
              <a:rPr lang="zh-TW" altLang="en-US" dirty="0" smtClean="0"/>
              <a:t>直角三角形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4264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69745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Example04_09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62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思考方式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0502539"/>
              </p:ext>
            </p:extLst>
          </p:nvPr>
        </p:nvGraphicFramePr>
        <p:xfrm>
          <a:off x="897317" y="2333022"/>
          <a:ext cx="4104451" cy="2771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283">
                  <a:extLst>
                    <a:ext uri="{9D8B030D-6E8A-4147-A177-3AD203B41FA5}">
                      <a16:colId xmlns:a16="http://schemas.microsoft.com/office/drawing/2014/main" val="90040744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86147459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3805994828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119540309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582880592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2049097316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1628810145"/>
                    </a:ext>
                  </a:extLst>
                </a:gridCol>
              </a:tblGrid>
              <a:tr h="54798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316110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513186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120381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165938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366689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240280" y="22230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N=4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454764" y="513913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N-1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252339" y="514088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186" y="2795587"/>
            <a:ext cx="4667426" cy="2308511"/>
          </a:xfrm>
          <a:prstGeom prst="rect">
            <a:avLst/>
          </a:prstGeom>
        </p:spPr>
      </p:pic>
      <p:grpSp>
        <p:nvGrpSpPr>
          <p:cNvPr id="16" name="群組 15"/>
          <p:cNvGrpSpPr/>
          <p:nvPr/>
        </p:nvGrpSpPr>
        <p:grpSpPr>
          <a:xfrm>
            <a:off x="3724228" y="2154936"/>
            <a:ext cx="4700975" cy="3127248"/>
            <a:chOff x="3848974" y="2154936"/>
            <a:chExt cx="4556975" cy="3127248"/>
          </a:xfrm>
        </p:grpSpPr>
        <p:sp>
          <p:nvSpPr>
            <p:cNvPr id="13" name="弧形 12"/>
            <p:cNvSpPr/>
            <p:nvPr/>
          </p:nvSpPr>
          <p:spPr>
            <a:xfrm>
              <a:off x="5260413" y="2154936"/>
              <a:ext cx="3145536" cy="3127248"/>
            </a:xfrm>
            <a:prstGeom prst="arc">
              <a:avLst>
                <a:gd name="adj1" fmla="val 13264211"/>
                <a:gd name="adj2" fmla="val 19817694"/>
              </a:avLst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/>
            <p:cNvCxnSpPr>
              <a:stCxn id="13" idx="0"/>
              <a:endCxn id="6" idx="0"/>
            </p:cNvCxnSpPr>
            <p:nvPr/>
          </p:nvCxnSpPr>
          <p:spPr>
            <a:xfrm flipH="1">
              <a:off x="3848974" y="2669840"/>
              <a:ext cx="1817637" cy="24692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弧形 18"/>
          <p:cNvSpPr/>
          <p:nvPr/>
        </p:nvSpPr>
        <p:spPr>
          <a:xfrm>
            <a:off x="8313613" y="3410712"/>
            <a:ext cx="2878643" cy="1871472"/>
          </a:xfrm>
          <a:prstGeom prst="arc">
            <a:avLst>
              <a:gd name="adj1" fmla="val 15841279"/>
              <a:gd name="adj2" fmla="val 524762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接點 20"/>
          <p:cNvCxnSpPr>
            <a:endCxn id="7" idx="3"/>
          </p:cNvCxnSpPr>
          <p:nvPr/>
        </p:nvCxnSpPr>
        <p:spPr>
          <a:xfrm flipH="1">
            <a:off x="4746385" y="5282184"/>
            <a:ext cx="5028551" cy="433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95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練習八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星星反直角三角形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67502" cy="3880773"/>
          </a:xfrm>
        </p:spPr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顯示“請</a:t>
            </a:r>
            <a:r>
              <a:rPr lang="zh-TW" altLang="en-US" dirty="0"/>
              <a:t>輸入整數</a:t>
            </a:r>
            <a:r>
              <a:rPr lang="en-US" altLang="zh-TW" dirty="0"/>
              <a:t>N</a:t>
            </a:r>
            <a:r>
              <a:rPr lang="en-US" altLang="zh-TW" dirty="0" smtClean="0"/>
              <a:t>=</a:t>
            </a:r>
            <a:r>
              <a:rPr lang="zh-TW" altLang="en-US" dirty="0" smtClean="0"/>
              <a:t>”，然後</a:t>
            </a:r>
            <a:r>
              <a:rPr lang="zh-TW" altLang="en-US" dirty="0"/>
              <a:t>依照輸入的整數顯示一個＊</a:t>
            </a:r>
            <a:r>
              <a:rPr lang="zh-TW" altLang="en-US" dirty="0" smtClean="0"/>
              <a:t>號反直角三角形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運算：沒計算</a:t>
            </a:r>
            <a:endParaRPr lang="en-US" altLang="zh-TW" dirty="0"/>
          </a:p>
          <a:p>
            <a:pPr lvl="1"/>
            <a:r>
              <a:rPr lang="zh-TW" altLang="en-US" dirty="0"/>
              <a:t>輸出：顯示＊號直角三角形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4264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Example04_10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47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思考方式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5871039"/>
              </p:ext>
            </p:extLst>
          </p:nvPr>
        </p:nvGraphicFramePr>
        <p:xfrm>
          <a:off x="897317" y="2333022"/>
          <a:ext cx="4104451" cy="2771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283">
                  <a:extLst>
                    <a:ext uri="{9D8B030D-6E8A-4147-A177-3AD203B41FA5}">
                      <a16:colId xmlns:a16="http://schemas.microsoft.com/office/drawing/2014/main" val="90040744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86147459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3805994828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119540309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582880592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2049097316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1628810145"/>
                    </a:ext>
                  </a:extLst>
                </a:gridCol>
              </a:tblGrid>
              <a:tr h="54798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316110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513186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120381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165938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366689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240280" y="22230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N=4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454764" y="513913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N-1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252339" y="5140880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N-</a:t>
            </a:r>
            <a:r>
              <a:rPr lang="en-US" altLang="zh-TW" dirty="0" err="1" smtClean="0">
                <a:solidFill>
                  <a:srgbClr val="C00000"/>
                </a:solidFill>
              </a:rPr>
              <a:t>i</a:t>
            </a:r>
            <a:endParaRPr lang="zh-TW" altLang="en-US" dirty="0">
              <a:solidFill>
                <a:srgbClr val="C0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006" y="2837687"/>
            <a:ext cx="4514850" cy="2133600"/>
          </a:xfrm>
          <a:prstGeom prst="rect">
            <a:avLst/>
          </a:prstGeom>
        </p:spPr>
      </p:pic>
      <p:grpSp>
        <p:nvGrpSpPr>
          <p:cNvPr id="16" name="群組 15"/>
          <p:cNvGrpSpPr/>
          <p:nvPr/>
        </p:nvGrpSpPr>
        <p:grpSpPr>
          <a:xfrm>
            <a:off x="3724228" y="2154936"/>
            <a:ext cx="4700975" cy="3127248"/>
            <a:chOff x="3848974" y="2154936"/>
            <a:chExt cx="4556975" cy="3127248"/>
          </a:xfrm>
        </p:grpSpPr>
        <p:sp>
          <p:nvSpPr>
            <p:cNvPr id="13" name="弧形 12"/>
            <p:cNvSpPr/>
            <p:nvPr/>
          </p:nvSpPr>
          <p:spPr>
            <a:xfrm>
              <a:off x="5260413" y="2154936"/>
              <a:ext cx="3145536" cy="3127248"/>
            </a:xfrm>
            <a:prstGeom prst="arc">
              <a:avLst>
                <a:gd name="adj1" fmla="val 13264211"/>
                <a:gd name="adj2" fmla="val 19817694"/>
              </a:avLst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/>
            <p:cNvCxnSpPr>
              <a:stCxn id="13" idx="0"/>
              <a:endCxn id="6" idx="0"/>
            </p:cNvCxnSpPr>
            <p:nvPr/>
          </p:nvCxnSpPr>
          <p:spPr>
            <a:xfrm flipH="1">
              <a:off x="3848974" y="2669840"/>
              <a:ext cx="1817637" cy="24692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群組 7"/>
          <p:cNvGrpSpPr/>
          <p:nvPr/>
        </p:nvGrpSpPr>
        <p:grpSpPr>
          <a:xfrm>
            <a:off x="4746385" y="3410712"/>
            <a:ext cx="6445871" cy="1914834"/>
            <a:chOff x="4746385" y="3410712"/>
            <a:chExt cx="6445871" cy="1914834"/>
          </a:xfrm>
        </p:grpSpPr>
        <p:cxnSp>
          <p:nvCxnSpPr>
            <p:cNvPr id="21" name="直線接點 20"/>
            <p:cNvCxnSpPr>
              <a:endCxn id="7" idx="3"/>
            </p:cNvCxnSpPr>
            <p:nvPr/>
          </p:nvCxnSpPr>
          <p:spPr>
            <a:xfrm flipH="1">
              <a:off x="4746385" y="5282184"/>
              <a:ext cx="5028551" cy="4336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弧形 18"/>
            <p:cNvSpPr/>
            <p:nvPr/>
          </p:nvSpPr>
          <p:spPr>
            <a:xfrm>
              <a:off x="8313613" y="3410712"/>
              <a:ext cx="2878643" cy="1871472"/>
            </a:xfrm>
            <a:prstGeom prst="arc">
              <a:avLst>
                <a:gd name="adj1" fmla="val 15841279"/>
                <a:gd name="adj2" fmla="val 5247623"/>
              </a:avLst>
            </a:prstGeom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65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練習九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星星靠右直角三角形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程式顯示“請輸入整數</a:t>
            </a:r>
            <a:r>
              <a:rPr lang="en-US" altLang="zh-TW" dirty="0"/>
              <a:t>N=</a:t>
            </a:r>
            <a:r>
              <a:rPr lang="zh-TW" altLang="en-US" dirty="0"/>
              <a:t>”，然後依照輸入的整數顯示一個＊號靠右直角三角形。</a:t>
            </a:r>
            <a:endParaRPr lang="en-US" altLang="zh-TW" dirty="0"/>
          </a:p>
          <a:p>
            <a:r>
              <a:rPr lang="zh-TW" altLang="en-US" dirty="0"/>
              <a:t>思考重點：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運算：沒計算</a:t>
            </a:r>
            <a:endParaRPr lang="en-US" altLang="zh-TW" dirty="0"/>
          </a:p>
          <a:p>
            <a:pPr lvl="1"/>
            <a:r>
              <a:rPr lang="zh-TW" altLang="en-US" dirty="0"/>
              <a:t>輸出：顯示＊號靠右直角三角形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多一件事，星號前需要幾個空白？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Example04_11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39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思考方式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897317" y="2333022"/>
          <a:ext cx="5183443" cy="2771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283">
                  <a:extLst>
                    <a:ext uri="{9D8B030D-6E8A-4147-A177-3AD203B41FA5}">
                      <a16:colId xmlns:a16="http://schemas.microsoft.com/office/drawing/2014/main" val="90040744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86147459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3805994828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119540309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582880592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2049097316"/>
                    </a:ext>
                  </a:extLst>
                </a:gridCol>
                <a:gridCol w="1078992">
                  <a:extLst>
                    <a:ext uri="{9D8B030D-6E8A-4147-A177-3AD203B41FA5}">
                      <a16:colId xmlns:a16="http://schemas.microsoft.com/office/drawing/2014/main" val="1829631013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1628810145"/>
                    </a:ext>
                  </a:extLst>
                </a:gridCol>
              </a:tblGrid>
              <a:tr h="54798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空白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316110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513186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120381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165938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366689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240280" y="22230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N=4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157357" y="510409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N-i-1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366276" y="510409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491" y="2749677"/>
            <a:ext cx="4572000" cy="2247900"/>
          </a:xfrm>
          <a:prstGeom prst="rect">
            <a:avLst/>
          </a:prstGeom>
        </p:spPr>
      </p:pic>
      <p:grpSp>
        <p:nvGrpSpPr>
          <p:cNvPr id="17" name="群組 16"/>
          <p:cNvGrpSpPr/>
          <p:nvPr/>
        </p:nvGrpSpPr>
        <p:grpSpPr>
          <a:xfrm>
            <a:off x="4658762" y="2154936"/>
            <a:ext cx="5244190" cy="3127248"/>
            <a:chOff x="3848974" y="2154936"/>
            <a:chExt cx="4556975" cy="3127248"/>
          </a:xfrm>
        </p:grpSpPr>
        <p:sp>
          <p:nvSpPr>
            <p:cNvPr id="18" name="弧形 17"/>
            <p:cNvSpPr/>
            <p:nvPr/>
          </p:nvSpPr>
          <p:spPr>
            <a:xfrm>
              <a:off x="5260413" y="2154936"/>
              <a:ext cx="3145536" cy="3127248"/>
            </a:xfrm>
            <a:prstGeom prst="arc">
              <a:avLst>
                <a:gd name="adj1" fmla="val 13264211"/>
                <a:gd name="adj2" fmla="val 20679873"/>
              </a:avLst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9" name="直線接點 18"/>
            <p:cNvCxnSpPr>
              <a:stCxn id="18" idx="0"/>
            </p:cNvCxnSpPr>
            <p:nvPr/>
          </p:nvCxnSpPr>
          <p:spPr>
            <a:xfrm flipH="1">
              <a:off x="3848974" y="2608121"/>
              <a:ext cx="1876931" cy="253101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群組 19"/>
          <p:cNvGrpSpPr/>
          <p:nvPr/>
        </p:nvGrpSpPr>
        <p:grpSpPr>
          <a:xfrm>
            <a:off x="5860322" y="4030637"/>
            <a:ext cx="5539643" cy="1277073"/>
            <a:chOff x="5302928" y="3984956"/>
            <a:chExt cx="5539643" cy="1277073"/>
          </a:xfrm>
        </p:grpSpPr>
        <p:cxnSp>
          <p:nvCxnSpPr>
            <p:cNvPr id="21" name="直線接點 20"/>
            <p:cNvCxnSpPr>
              <a:stCxn id="22" idx="2"/>
              <a:endCxn id="7" idx="3"/>
            </p:cNvCxnSpPr>
            <p:nvPr/>
          </p:nvCxnSpPr>
          <p:spPr>
            <a:xfrm flipH="1" flipV="1">
              <a:off x="5302928" y="5243083"/>
              <a:ext cx="4422051" cy="1886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弧形 21"/>
            <p:cNvSpPr/>
            <p:nvPr/>
          </p:nvSpPr>
          <p:spPr>
            <a:xfrm>
              <a:off x="8642210" y="3984956"/>
              <a:ext cx="2200361" cy="1277073"/>
            </a:xfrm>
            <a:prstGeom prst="arc">
              <a:avLst>
                <a:gd name="adj1" fmla="val 15841279"/>
                <a:gd name="adj2" fmla="val 5493726"/>
              </a:avLst>
            </a:prstGeom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647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找質數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659363" cy="3880773"/>
          </a:xfrm>
        </p:spPr>
        <p:txBody>
          <a:bodyPr/>
          <a:lstStyle/>
          <a:p>
            <a:r>
              <a:rPr lang="zh-TW" altLang="en-US" dirty="0" smtClean="0"/>
              <a:t>輸入一個整數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，輸出小於或等於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的所有質數</a:t>
            </a:r>
            <a:endParaRPr lang="en-US" altLang="zh-TW" dirty="0" smtClean="0"/>
          </a:p>
          <a:p>
            <a:r>
              <a:rPr lang="zh-TW" altLang="en-US" dirty="0"/>
              <a:t>思考重點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質數定義：除了</a:t>
            </a:r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r>
              <a:rPr lang="zh-TW" altLang="en-US" b="1" dirty="0" smtClean="0">
                <a:solidFill>
                  <a:srgbClr val="FF0000"/>
                </a:solidFill>
              </a:rPr>
              <a:t>與自己本身以外，沒有一個整數可以把他整除的數為質數。</a:t>
            </a:r>
            <a:endParaRPr lang="zh-TW" altLang="en-US" b="1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：用雙重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迴圈，用</a:t>
            </a:r>
            <a:r>
              <a:rPr lang="en-US" altLang="zh-TW" dirty="0" smtClean="0"/>
              <a:t>mod(%)</a:t>
            </a:r>
            <a:r>
              <a:rPr lang="zh-TW" altLang="en-US" dirty="0" smtClean="0"/>
              <a:t>去試驗是否為質數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輸出：小於或等於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的質數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u="sng" dirty="0">
                <a:solidFill>
                  <a:srgbClr val="7030A0"/>
                </a:solidFill>
              </a:rPr>
              <a:t>小</a:t>
            </a:r>
            <a:r>
              <a:rPr lang="zh-TW" altLang="en-US" u="sng" dirty="0" smtClean="0">
                <a:solidFill>
                  <a:srgbClr val="7030A0"/>
                </a:solidFill>
              </a:rPr>
              <a:t>技巧：設立</a:t>
            </a:r>
            <a:r>
              <a:rPr lang="en-US" altLang="zh-TW" u="sng" dirty="0" smtClean="0">
                <a:solidFill>
                  <a:srgbClr val="7030A0"/>
                </a:solidFill>
              </a:rPr>
              <a:t>flag</a:t>
            </a:r>
            <a:endParaRPr lang="zh-TW" altLang="en-US" u="sng" dirty="0">
              <a:solidFill>
                <a:srgbClr val="7030A0"/>
              </a:solidFill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2,3,5,7,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2,3,5,7,11,13,17,19,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Example04_12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22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58808"/>
            <a:ext cx="5056069" cy="470231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189" y="1758808"/>
            <a:ext cx="4491133" cy="17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74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九九乘法表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輸出九九乘法表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  <a:endParaRPr lang="en-US" altLang="zh-TW" dirty="0"/>
          </a:p>
          <a:p>
            <a:pPr lvl="1"/>
            <a:r>
              <a:rPr lang="zh-TW" altLang="en-US" dirty="0" smtClean="0"/>
              <a:t>輸入：無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運算</a:t>
            </a:r>
            <a:r>
              <a:rPr lang="zh-TW" altLang="en-US" dirty="0"/>
              <a:t>：用雙重</a:t>
            </a:r>
            <a:r>
              <a:rPr lang="en-US" altLang="zh-TW" dirty="0"/>
              <a:t>for</a:t>
            </a:r>
            <a:r>
              <a:rPr lang="zh-TW" altLang="en-US" dirty="0"/>
              <a:t>迴圈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lvl="1"/>
            <a:r>
              <a:rPr lang="zh-TW" altLang="en-US" dirty="0"/>
              <a:t>輸出：九九乘法表</a:t>
            </a:r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關鍵在於顯示的</a:t>
            </a:r>
            <a:r>
              <a:rPr lang="zh-TW" altLang="en-US" dirty="0" smtClean="0">
                <a:solidFill>
                  <a:srgbClr val="FF0000"/>
                </a:solidFill>
              </a:rPr>
              <a:t>漂亮！</a:t>
            </a:r>
            <a:endParaRPr lang="zh-TW" altLang="en-US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906386" y="26416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rgbClr val="C00000"/>
                  </a:solidFill>
                </a:rPr>
                <a:t>2x2=4	2x3=6	2x4=8……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3x2=6	3x3=9	3x4=12….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4x2=8	4x3=12	4x4=16….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>
                  <a:solidFill>
                    <a:srgbClr val="C00000"/>
                  </a:solidFill>
                </a:rPr>
                <a:t>.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6906385" y="3429000"/>
            <a:ext cx="4908613" cy="3332480"/>
            <a:chOff x="8833104" y="502920"/>
            <a:chExt cx="2587752" cy="1427480"/>
          </a:xfrm>
        </p:grpSpPr>
        <p:sp>
          <p:nvSpPr>
            <p:cNvPr id="9" name="圓角矩形 8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rgbClr val="C00000"/>
                  </a:solidFill>
                </a:rPr>
                <a:t>2x2=4	3x2=6	4x2=8……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2x3=6	3x3=9	4x3=12….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2x4=8	4x4=12	4x4=16….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>
                  <a:solidFill>
                    <a:srgbClr val="C00000"/>
                  </a:solidFill>
                </a:rPr>
                <a:t>.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" name="梯形 10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9482141" y="225441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基本款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9482141" y="542650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進階款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77334" y="561194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Example04_13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77334" y="5916186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Example04_13b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02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</a:t>
            </a:r>
            <a:r>
              <a:rPr lang="zh-TW" altLang="en-US" dirty="0" smtClean="0"/>
              <a:t>迴圈其實還沒完！！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有些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迴圈的用法需要搭配以後教的資料結構搭配使用。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529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迴圈地獄</a:t>
            </a:r>
            <a:r>
              <a:rPr lang="zh-TW" altLang="en-US" dirty="0" smtClean="0"/>
              <a:t>第一層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for</a:t>
            </a:r>
            <a:r>
              <a:rPr lang="zh-TW" altLang="en-US" dirty="0" smtClean="0"/>
              <a:t>迴</a:t>
            </a:r>
            <a:r>
              <a:rPr lang="zh-TW" altLang="en-US" dirty="0"/>
              <a:t>圈</a:t>
            </a:r>
            <a:r>
              <a:rPr lang="en-US" altLang="zh-TW" dirty="0" smtClean="0"/>
              <a:t>----</a:t>
            </a:r>
            <a:r>
              <a:rPr lang="zh-TW" altLang="en-US" dirty="0" smtClean="0">
                <a:solidFill>
                  <a:srgbClr val="FF0000"/>
                </a:solidFill>
              </a:rPr>
              <a:t>固定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可預測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</a:rPr>
              <a:t>次數</a:t>
            </a:r>
            <a:r>
              <a:rPr lang="zh-TW" altLang="en-US" dirty="0">
                <a:solidFill>
                  <a:srgbClr val="FF0000"/>
                </a:solidFill>
              </a:rPr>
              <a:t>的迴圈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最重要的往往就是最難的。</a:t>
            </a:r>
            <a:endParaRPr lang="en-US" altLang="zh-TW" dirty="0" smtClean="0"/>
          </a:p>
          <a:p>
            <a:r>
              <a:rPr lang="zh-TW" altLang="en-US" dirty="0"/>
              <a:t>最難</a:t>
            </a:r>
            <a:r>
              <a:rPr lang="zh-TW" altLang="en-US" dirty="0" smtClean="0"/>
              <a:t>的常常也可以很簡單！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582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77334" y="2700867"/>
            <a:ext cx="8812105" cy="1826581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迴圈地獄第</a:t>
            </a:r>
            <a:r>
              <a:rPr lang="zh-TW" altLang="en-US" dirty="0" smtClean="0"/>
              <a:t>三層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while</a:t>
            </a:r>
            <a:r>
              <a:rPr lang="zh-TW" altLang="en-US" dirty="0" smtClean="0"/>
              <a:t>與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do-while</a:t>
            </a:r>
            <a:r>
              <a:rPr lang="zh-TW" altLang="en-US" dirty="0" smtClean="0"/>
              <a:t>迴圈</a:t>
            </a:r>
            <a:r>
              <a:rPr lang="en-US" altLang="zh-TW" dirty="0" smtClean="0"/>
              <a:t>----</a:t>
            </a:r>
            <a:r>
              <a:rPr lang="zh-TW" altLang="en-US" dirty="0" smtClean="0">
                <a:solidFill>
                  <a:srgbClr val="FF0000"/>
                </a:solidFill>
              </a:rPr>
              <a:t>不固定次數的迴圈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當</a:t>
            </a:r>
            <a:r>
              <a:rPr lang="zh-TW" altLang="en-US" dirty="0" smtClean="0"/>
              <a:t>你喜歡我說愛妳那我就</a:t>
            </a:r>
            <a:r>
              <a:rPr lang="zh-TW" altLang="en-US" b="1" dirty="0" smtClean="0">
                <a:solidFill>
                  <a:srgbClr val="FF0000"/>
                </a:solidFill>
              </a:rPr>
              <a:t>就</a:t>
            </a:r>
            <a:r>
              <a:rPr lang="zh-TW" altLang="en-US" dirty="0" smtClean="0"/>
              <a:t>再說一次、再一次、再一次</a:t>
            </a:r>
            <a:r>
              <a:rPr lang="en-US" altLang="zh-TW" dirty="0" smtClean="0"/>
              <a:t>….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507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While</a:t>
            </a:r>
            <a:r>
              <a:rPr lang="zh-TW" altLang="en-US" dirty="0" smtClean="0"/>
              <a:t>與</a:t>
            </a:r>
            <a:r>
              <a:rPr lang="en-US" altLang="zh-TW" dirty="0" smtClean="0"/>
              <a:t>do-while</a:t>
            </a:r>
            <a:br>
              <a:rPr lang="en-US" altLang="zh-TW" dirty="0" smtClean="0"/>
            </a:br>
            <a:r>
              <a:rPr lang="zh-TW" altLang="en-US" dirty="0"/>
              <a:t>用來做不固定次數的迴圈語法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</a:rPr>
              <a:t>Python</a:t>
            </a:r>
            <a:r>
              <a:rPr lang="zh-TW" altLang="en-US" b="1" dirty="0">
                <a:solidFill>
                  <a:srgbClr val="FF0000"/>
                </a:solidFill>
              </a:rPr>
              <a:t>中沒有</a:t>
            </a:r>
            <a:r>
              <a:rPr lang="en-US" altLang="zh-TW" b="1" dirty="0">
                <a:solidFill>
                  <a:srgbClr val="FF0000"/>
                </a:solidFill>
              </a:rPr>
              <a:t>do-while</a:t>
            </a:r>
            <a:r>
              <a:rPr lang="zh-TW" altLang="en-US" b="1" dirty="0">
                <a:solidFill>
                  <a:srgbClr val="FF0000"/>
                </a:solidFill>
              </a:rPr>
              <a:t>迴圈！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zh-TW" altLang="en-US" dirty="0" smtClean="0"/>
              <a:t>兩者差異在</a:t>
            </a:r>
            <a:r>
              <a:rPr lang="en-US" altLang="zh-TW" dirty="0" smtClean="0"/>
              <a:t>do-while</a:t>
            </a:r>
            <a:r>
              <a:rPr lang="zh-TW" altLang="en-US" dirty="0" smtClean="0"/>
              <a:t>將是否再次執行的</a:t>
            </a:r>
            <a:r>
              <a:rPr lang="zh-TW" altLang="en-US" b="1" dirty="0" smtClean="0"/>
              <a:t>判斷放在後面</a:t>
            </a:r>
            <a:r>
              <a:rPr lang="zh-TW" altLang="en-US" dirty="0" smtClean="0"/>
              <a:t>，所以</a:t>
            </a:r>
            <a:r>
              <a:rPr lang="zh-TW" altLang="en-US" b="1" dirty="0" smtClean="0">
                <a:solidFill>
                  <a:srgbClr val="FF0000"/>
                </a:solidFill>
              </a:rPr>
              <a:t>至少會執行一次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While</a:t>
            </a:r>
            <a:r>
              <a:rPr lang="zh-TW" altLang="en-US" dirty="0" smtClean="0"/>
              <a:t>則是把要不要執行的判斷放在前面，符合才執行，所以</a:t>
            </a:r>
            <a:r>
              <a:rPr lang="zh-TW" altLang="en-US" b="1" dirty="0" smtClean="0">
                <a:solidFill>
                  <a:srgbClr val="FF0000"/>
                </a:solidFill>
              </a:rPr>
              <a:t>可能一次都沒執行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72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迴圈變花樣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while</a:t>
            </a:r>
            <a:r>
              <a:rPr lang="zh-TW" altLang="en-US" dirty="0" smtClean="0"/>
              <a:t>迴圈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while</a:t>
            </a:r>
            <a:r>
              <a:rPr lang="zh-TW" altLang="en-US" dirty="0" smtClean="0"/>
              <a:t>迴圈語法：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流程圖</a:t>
            </a:r>
            <a:r>
              <a:rPr lang="zh-TW" altLang="en-US" dirty="0"/>
              <a:t>如右圖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執行</a:t>
            </a:r>
            <a:r>
              <a:rPr lang="zh-TW" altLang="en-US" dirty="0"/>
              <a:t>條件</a:t>
            </a:r>
            <a:r>
              <a:rPr lang="zh-TW" altLang="en-US" dirty="0" smtClean="0"/>
              <a:t>：條件成立進入執行，否則結束迴圈。</a:t>
            </a:r>
            <a:endParaRPr lang="en-US" altLang="zh-TW" dirty="0" smtClean="0"/>
          </a:p>
          <a:p>
            <a:r>
              <a:rPr lang="zh-TW" altLang="en-US" dirty="0" smtClean="0"/>
              <a:t>範例：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7646128" y="1091439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7639391" y="4834133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1" name="菱形 10"/>
          <p:cNvSpPr/>
          <p:nvPr/>
        </p:nvSpPr>
        <p:spPr>
          <a:xfrm>
            <a:off x="7001476" y="2967975"/>
            <a:ext cx="2432304" cy="86396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執行條件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" name="肘形接點 11"/>
          <p:cNvCxnSpPr>
            <a:stCxn id="18" idx="0"/>
          </p:cNvCxnSpPr>
          <p:nvPr/>
        </p:nvCxnSpPr>
        <p:spPr>
          <a:xfrm rot="16200000" flipV="1">
            <a:off x="9270029" y="1472642"/>
            <a:ext cx="495537" cy="260033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9483704" y="3012440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217628" y="404192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182458" y="3020579"/>
            <a:ext cx="1271016" cy="75875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重複執行的工作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>
            <a:stCxn id="11" idx="3"/>
            <a:endCxn id="18" idx="1"/>
          </p:cNvCxnSpPr>
          <p:nvPr/>
        </p:nvCxnSpPr>
        <p:spPr>
          <a:xfrm>
            <a:off x="9433780" y="3399958"/>
            <a:ext cx="74867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5" idx="2"/>
            <a:endCxn id="11" idx="0"/>
          </p:cNvCxnSpPr>
          <p:nvPr/>
        </p:nvCxnSpPr>
        <p:spPr>
          <a:xfrm>
            <a:off x="8217628" y="1483615"/>
            <a:ext cx="0" cy="14843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11" idx="2"/>
            <a:endCxn id="10" idx="0"/>
          </p:cNvCxnSpPr>
          <p:nvPr/>
        </p:nvCxnSpPr>
        <p:spPr>
          <a:xfrm flipH="1">
            <a:off x="8210891" y="3831941"/>
            <a:ext cx="6737" cy="10021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6783142" y="2701759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while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：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964" y="2111058"/>
            <a:ext cx="2543175" cy="10001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549" y="4226590"/>
            <a:ext cx="51625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3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迴圈變花樣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do-while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r>
              <a:rPr lang="en-US" altLang="zh-TW" b="1" dirty="0" smtClean="0">
                <a:solidFill>
                  <a:srgbClr val="FF0000"/>
                </a:solidFill>
              </a:rPr>
              <a:t>(Python</a:t>
            </a:r>
            <a:r>
              <a:rPr lang="zh-TW" altLang="en-US" b="1" dirty="0" smtClean="0">
                <a:solidFill>
                  <a:srgbClr val="FF0000"/>
                </a:solidFill>
              </a:rPr>
              <a:t>沒有！參考用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do-while</a:t>
            </a:r>
            <a:r>
              <a:rPr lang="zh-TW" altLang="en-US" dirty="0" smtClean="0"/>
              <a:t>迴圈語法：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流程圖如右圖。</a:t>
            </a:r>
            <a:endParaRPr lang="en-US" altLang="zh-TW" dirty="0"/>
          </a:p>
          <a:p>
            <a:pPr lvl="1"/>
            <a:r>
              <a:rPr lang="zh-TW" altLang="en-US" dirty="0" smtClean="0"/>
              <a:t>至少做一次的事：保證至少一次，至多不限次數。</a:t>
            </a:r>
            <a:endParaRPr lang="en-US" altLang="zh-TW" dirty="0" smtClean="0"/>
          </a:p>
          <a:p>
            <a:pPr lvl="1"/>
            <a:r>
              <a:rPr lang="zh-TW" altLang="en-US" dirty="0"/>
              <a:t>再次</a:t>
            </a:r>
            <a:r>
              <a:rPr lang="zh-TW" altLang="en-US" dirty="0" smtClean="0"/>
              <a:t>執行</a:t>
            </a:r>
            <a:r>
              <a:rPr lang="zh-TW" altLang="en-US" dirty="0"/>
              <a:t>條件：條件成立進入執行，否則結束迴圈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範例</a:t>
            </a:r>
            <a:r>
              <a:rPr lang="zh-TW" altLang="en-US" dirty="0"/>
              <a:t>：</a:t>
            </a:r>
          </a:p>
          <a:p>
            <a:endParaRPr lang="zh-TW" altLang="en-US" dirty="0"/>
          </a:p>
        </p:txBody>
      </p:sp>
      <p:sp>
        <p:nvSpPr>
          <p:cNvPr id="15" name="圓角矩形 14"/>
          <p:cNvSpPr/>
          <p:nvPr/>
        </p:nvSpPr>
        <p:spPr>
          <a:xfrm>
            <a:off x="7930608" y="1073912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7923871" y="56491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7" name="菱形 16"/>
          <p:cNvSpPr/>
          <p:nvPr/>
        </p:nvSpPr>
        <p:spPr>
          <a:xfrm>
            <a:off x="7285956" y="3783028"/>
            <a:ext cx="2432304" cy="86396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再次執行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的條件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肘形接點 17"/>
          <p:cNvCxnSpPr>
            <a:stCxn id="17" idx="3"/>
          </p:cNvCxnSpPr>
          <p:nvPr/>
        </p:nvCxnSpPr>
        <p:spPr>
          <a:xfrm flipV="1">
            <a:off x="9718260" y="1927374"/>
            <a:ext cx="1091980" cy="2287637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9844033" y="3833337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423241" y="467911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602948" y="2388660"/>
            <a:ext cx="1798320" cy="75875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至少做一次的事</a:t>
            </a:r>
          </a:p>
        </p:txBody>
      </p:sp>
      <p:cxnSp>
        <p:nvCxnSpPr>
          <p:cNvPr id="22" name="直線單箭頭接點 21"/>
          <p:cNvCxnSpPr/>
          <p:nvPr/>
        </p:nvCxnSpPr>
        <p:spPr>
          <a:xfrm flipH="1">
            <a:off x="8502108" y="1927374"/>
            <a:ext cx="2308132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15" idx="2"/>
            <a:endCxn id="21" idx="0"/>
          </p:cNvCxnSpPr>
          <p:nvPr/>
        </p:nvCxnSpPr>
        <p:spPr>
          <a:xfrm>
            <a:off x="8502108" y="1466088"/>
            <a:ext cx="0" cy="92257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7" idx="2"/>
            <a:endCxn id="16" idx="0"/>
          </p:cNvCxnSpPr>
          <p:nvPr/>
        </p:nvCxnSpPr>
        <p:spPr>
          <a:xfrm flipH="1">
            <a:off x="8495371" y="4646994"/>
            <a:ext cx="6737" cy="10021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21" idx="2"/>
            <a:endCxn id="17" idx="0"/>
          </p:cNvCxnSpPr>
          <p:nvPr/>
        </p:nvCxnSpPr>
        <p:spPr>
          <a:xfrm>
            <a:off x="8502108" y="3147418"/>
            <a:ext cx="0" cy="6356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7814731" y="1701830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do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：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50" name="圖片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192" y="2117767"/>
            <a:ext cx="3010321" cy="1050694"/>
          </a:xfrm>
          <a:prstGeom prst="rect">
            <a:avLst/>
          </a:prstGeom>
        </p:spPr>
      </p:pic>
      <p:sp>
        <p:nvSpPr>
          <p:cNvPr id="51" name="文字方塊 50"/>
          <p:cNvSpPr txBox="1"/>
          <p:nvPr/>
        </p:nvSpPr>
        <p:spPr>
          <a:xfrm>
            <a:off x="7177377" y="3517320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while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：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58" name="圖片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613" y="4528965"/>
            <a:ext cx="34861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4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再來一次星星</a:t>
            </a:r>
            <a:r>
              <a:rPr lang="zh-TW" altLang="en-US" dirty="0" smtClean="0"/>
              <a:t>大挑戰！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2160589"/>
            <a:ext cx="6167363" cy="3880773"/>
          </a:xfrm>
        </p:spPr>
        <p:txBody>
          <a:bodyPr/>
          <a:lstStyle/>
          <a:p>
            <a:r>
              <a:rPr lang="zh-TW" altLang="en-US" dirty="0" smtClean="0"/>
              <a:t>把前面練做過的星星練習拿出來</a:t>
            </a:r>
            <a:r>
              <a:rPr lang="zh-TW" altLang="en-US" b="1" dirty="0" smtClean="0">
                <a:solidFill>
                  <a:srgbClr val="0070C0"/>
                </a:solidFill>
              </a:rPr>
              <a:t>改用</a:t>
            </a:r>
            <a:r>
              <a:rPr lang="en-US" altLang="zh-TW" b="1" dirty="0" smtClean="0">
                <a:solidFill>
                  <a:srgbClr val="0070C0"/>
                </a:solidFill>
              </a:rPr>
              <a:t>while</a:t>
            </a:r>
            <a:r>
              <a:rPr lang="zh-TW" altLang="en-US" b="1" dirty="0" smtClean="0">
                <a:solidFill>
                  <a:srgbClr val="0070C0"/>
                </a:solidFill>
              </a:rPr>
              <a:t>迴圈</a:t>
            </a:r>
            <a:r>
              <a:rPr lang="zh-TW" altLang="en-US" dirty="0" smtClean="0"/>
              <a:t>做看看。</a:t>
            </a:r>
            <a:endParaRPr lang="en-US" altLang="zh-TW" dirty="0" smtClean="0"/>
          </a:p>
          <a:p>
            <a:r>
              <a:rPr lang="zh-TW" altLang="en-US" dirty="0" smtClean="0"/>
              <a:t>題目：輸入</a:t>
            </a:r>
            <a:r>
              <a:rPr lang="zh-TW" altLang="en-US" dirty="0"/>
              <a:t>整數</a:t>
            </a:r>
            <a:r>
              <a:rPr lang="en-US" altLang="zh-TW" dirty="0"/>
              <a:t>N</a:t>
            </a:r>
            <a:r>
              <a:rPr lang="zh-TW" altLang="en-US" dirty="0"/>
              <a:t>，程式顯示</a:t>
            </a:r>
            <a:r>
              <a:rPr lang="en-US" altLang="zh-TW" dirty="0"/>
              <a:t>N</a:t>
            </a:r>
            <a:r>
              <a:rPr lang="zh-TW" altLang="en-US" dirty="0"/>
              <a:t>個*</a:t>
            </a:r>
            <a:r>
              <a:rPr lang="zh-TW" altLang="en-US" dirty="0" smtClean="0"/>
              <a:t>號，</a:t>
            </a:r>
            <a:r>
              <a:rPr lang="zh-TW" altLang="en-US" b="1" dirty="0" smtClean="0">
                <a:solidFill>
                  <a:srgbClr val="FF0000"/>
                </a:solidFill>
              </a:rPr>
              <a:t>如果輸入</a:t>
            </a:r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r>
              <a:rPr lang="zh-TW" altLang="en-US" b="1" dirty="0" smtClean="0">
                <a:solidFill>
                  <a:srgbClr val="FF0000"/>
                </a:solidFill>
              </a:rPr>
              <a:t>就結束程式！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7048626" y="3184871"/>
            <a:ext cx="4908613" cy="2987040"/>
            <a:chOff x="8833104" y="502920"/>
            <a:chExt cx="2587752" cy="1427480"/>
          </a:xfrm>
        </p:grpSpPr>
        <p:sp>
          <p:nvSpPr>
            <p:cNvPr id="7" name="圓角矩形 6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0</a:t>
              </a: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9" name="梯形 8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677334" y="5691433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Example04_14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62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範例三參考</a:t>
            </a:r>
            <a:r>
              <a:rPr lang="zh-TW" altLang="en-US" dirty="0" smtClean="0"/>
              <a:t>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91271"/>
            <a:ext cx="5629275" cy="43910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234440" y="3474718"/>
            <a:ext cx="2020824" cy="7040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761744" y="4408996"/>
            <a:ext cx="2078736" cy="5744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244852" y="5294731"/>
            <a:ext cx="1476756" cy="3013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88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終極密碼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248643" cy="3880773"/>
          </a:xfrm>
        </p:spPr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1~100</a:t>
            </a:r>
            <a:r>
              <a:rPr lang="zh-TW" altLang="en-US" dirty="0" smtClean="0"/>
              <a:t>的數字間猜一個數字，每次都會告訴你大一點還是小一點，直到猜中！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1~100</a:t>
            </a:r>
            <a:r>
              <a:rPr lang="zh-TW" altLang="en-US" dirty="0" smtClean="0"/>
              <a:t>的整數，範圍會縮小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：亂數產生目標數字。用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迴圈，並檢查是大於還是小於目標，若是等於就是猜中了，結束程式。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輸出：告知大一點還是小一點，並顯示最新範圍，直到猜中。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隨機亂數產生法：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Import random</a:t>
            </a:r>
          </a:p>
          <a:p>
            <a:pPr lvl="2"/>
            <a:r>
              <a:rPr lang="en-US" altLang="zh-TW" dirty="0" err="1" smtClean="0"/>
              <a:t>Random.randint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)</a:t>
            </a:r>
            <a:r>
              <a:rPr lang="zh-TW" altLang="en-US" dirty="0" smtClean="0"/>
              <a:t>會隨機產生</a:t>
            </a:r>
            <a:r>
              <a:rPr lang="en-US" altLang="zh-TW" dirty="0" smtClean="0"/>
              <a:t>a </a:t>
            </a:r>
            <a:r>
              <a:rPr lang="zh-TW" altLang="en-US" dirty="0" smtClean="0"/>
              <a:t>到</a:t>
            </a:r>
            <a:r>
              <a:rPr lang="en-US" altLang="zh-TW" dirty="0" smtClean="0"/>
              <a:t> b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的整數</a:t>
            </a:r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099426" y="3149600"/>
            <a:ext cx="4908613" cy="3327111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N(1~100)=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大一點！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N(51~100)=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80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小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一點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!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N(51~79)=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66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爆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！炸彈是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66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。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==============================</a:t>
              </a:r>
              <a:endParaRPr lang="en-US" altLang="zh-TW" dirty="0" smtClean="0">
                <a:solidFill>
                  <a:srgbClr val="FF0000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6024455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Example04_15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55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四參考程式碼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While</a:t>
            </a:r>
            <a:r>
              <a:rPr lang="zh-TW" altLang="en-US" dirty="0" smtClean="0"/>
              <a:t>沒猜中，就要繼續猜。</a:t>
            </a:r>
            <a:endParaRPr lang="en-US" altLang="zh-TW" dirty="0" smtClean="0"/>
          </a:p>
          <a:p>
            <a:r>
              <a:rPr lang="zh-TW" altLang="en-US" dirty="0"/>
              <a:t>猜錯了要調整範圍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萬一有人故意猜超出範圍</a:t>
            </a:r>
            <a:r>
              <a:rPr lang="zh-TW" altLang="en-US" dirty="0" smtClean="0"/>
              <a:t>？！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454" y="294748"/>
            <a:ext cx="5933778" cy="616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15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找出</a:t>
            </a:r>
            <a:r>
              <a:rPr lang="zh-TW" altLang="en-US" dirty="0" smtClean="0"/>
              <a:t>所有質因數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737414" cy="3880773"/>
          </a:xfrm>
        </p:spPr>
        <p:txBody>
          <a:bodyPr/>
          <a:lstStyle/>
          <a:p>
            <a:r>
              <a:rPr lang="zh-TW" altLang="en-US" dirty="0"/>
              <a:t>輸入一個整數</a:t>
            </a:r>
            <a:r>
              <a:rPr lang="en-US" altLang="zh-TW" dirty="0"/>
              <a:t>N</a:t>
            </a:r>
            <a:r>
              <a:rPr lang="zh-TW" altLang="en-US" dirty="0"/>
              <a:t>，</a:t>
            </a:r>
            <a:r>
              <a:rPr lang="zh-TW" altLang="en-US" dirty="0" smtClean="0"/>
              <a:t>輸出</a:t>
            </a:r>
            <a:r>
              <a:rPr lang="en-US" altLang="zh-TW" dirty="0" smtClean="0"/>
              <a:t>N</a:t>
            </a:r>
            <a:r>
              <a:rPr lang="zh-TW" altLang="en-US" dirty="0"/>
              <a:t>的</a:t>
            </a:r>
            <a:r>
              <a:rPr lang="zh-TW" altLang="en-US" dirty="0" smtClean="0"/>
              <a:t>所有質因數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因數</a:t>
            </a:r>
            <a:r>
              <a:rPr lang="zh-TW" altLang="en-US" b="1" dirty="0">
                <a:solidFill>
                  <a:srgbClr val="FF0000"/>
                </a:solidFill>
              </a:rPr>
              <a:t>定義</a:t>
            </a:r>
            <a:r>
              <a:rPr lang="zh-TW" altLang="en-US" b="1" dirty="0" smtClean="0">
                <a:solidFill>
                  <a:srgbClr val="FF0000"/>
                </a:solidFill>
              </a:rPr>
              <a:t>：可以把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整除的質數即為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的質因數。</a:t>
            </a:r>
            <a:endParaRPr lang="zh-TW" altLang="en-US" b="1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用</a:t>
            </a:r>
            <a:r>
              <a:rPr lang="en-US" altLang="zh-TW" dirty="0" smtClean="0"/>
              <a:t>for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r>
              <a:rPr lang="en-US" altLang="zh-TW" dirty="0" smtClean="0"/>
              <a:t>+while</a:t>
            </a:r>
            <a:r>
              <a:rPr lang="zh-TW" altLang="en-US" dirty="0" smtClean="0"/>
              <a:t>迴圈，</a:t>
            </a:r>
            <a:r>
              <a:rPr lang="zh-TW" altLang="en-US" dirty="0"/>
              <a:t>用</a:t>
            </a:r>
            <a:r>
              <a:rPr lang="en-US" altLang="zh-TW" dirty="0"/>
              <a:t>mod(%)</a:t>
            </a:r>
            <a:r>
              <a:rPr lang="zh-TW" altLang="en-US" dirty="0"/>
              <a:t>去試驗是否</a:t>
            </a:r>
            <a:r>
              <a:rPr lang="zh-TW" altLang="en-US" dirty="0" smtClean="0"/>
              <a:t>為質因數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的所有因數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用同一個質數去除，除到不能除為止</a:t>
            </a:r>
            <a:r>
              <a:rPr lang="zh-TW" altLang="en-US" b="1" dirty="0" smtClean="0">
                <a:solidFill>
                  <a:srgbClr val="FF0000"/>
                </a:solidFill>
              </a:rPr>
              <a:t>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還可以</a:t>
            </a:r>
            <a:r>
              <a:rPr lang="zh-TW" altLang="en-US" b="1" dirty="0">
                <a:solidFill>
                  <a:srgbClr val="FF0000"/>
                </a:solidFill>
              </a:rPr>
              <a:t>改進到不重覆顯示！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588197" y="3429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的質因數有：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2,5,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24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24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zh-TW" altLang="en-US" dirty="0">
                  <a:solidFill>
                    <a:schemeClr val="tx1"/>
                  </a:solidFill>
                </a:rPr>
                <a:t>質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因數</a:t>
              </a:r>
              <a:r>
                <a:rPr lang="zh-TW" altLang="en-US" dirty="0">
                  <a:solidFill>
                    <a:schemeClr val="tx1"/>
                  </a:solidFill>
                </a:rPr>
                <a:t>有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2,2,2,3,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6588198" y="62174"/>
            <a:ext cx="4908613" cy="3332480"/>
            <a:chOff x="8833104" y="502920"/>
            <a:chExt cx="2587752" cy="1427480"/>
          </a:xfrm>
        </p:grpSpPr>
        <p:sp>
          <p:nvSpPr>
            <p:cNvPr id="10" name="圓角矩形 9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1,2,5,10,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24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24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zh-TW" altLang="en-US" dirty="0">
                  <a:solidFill>
                    <a:schemeClr val="tx1"/>
                  </a:solidFill>
                </a:rPr>
                <a:t>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1,2,3,4,6,8,12,24,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梯形 11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677334" y="59022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Example04_16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98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break</a:t>
            </a:r>
            <a:r>
              <a:rPr lang="zh-TW" altLang="en-US" dirty="0" smtClean="0"/>
              <a:t>與</a:t>
            </a:r>
            <a:r>
              <a:rPr lang="en-US" altLang="zh-TW" dirty="0" smtClean="0"/>
              <a:t>continue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跳出與重來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7147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最基本迴圈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for</a:t>
            </a:r>
            <a:r>
              <a:rPr lang="zh-TW" altLang="en-US" dirty="0" smtClean="0"/>
              <a:t>迴圈</a:t>
            </a:r>
            <a:r>
              <a:rPr lang="en-US" altLang="zh-TW" dirty="0" smtClean="0"/>
              <a:t>+range()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for</a:t>
            </a:r>
            <a:r>
              <a:rPr lang="zh-TW" altLang="en-US" dirty="0" smtClean="0"/>
              <a:t>迴圈語法：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基本常用可迭代物件：</a:t>
            </a:r>
            <a:r>
              <a:rPr lang="en-US" altLang="zh-TW" dirty="0" smtClean="0"/>
              <a:t>range(</a:t>
            </a:r>
            <a:r>
              <a:rPr lang="en-US" altLang="zh-TW" dirty="0" smtClean="0">
                <a:solidFill>
                  <a:srgbClr val="FF0000"/>
                </a:solidFill>
              </a:rPr>
              <a:t>n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range(n)</a:t>
            </a:r>
            <a:r>
              <a:rPr lang="zh-TW" altLang="en-US" dirty="0" smtClean="0"/>
              <a:t>會產生</a:t>
            </a:r>
            <a:r>
              <a:rPr lang="en-US" altLang="zh-TW" dirty="0" smtClean="0"/>
              <a:t>0,1,2,3,…., (n-1)</a:t>
            </a:r>
            <a:r>
              <a:rPr lang="zh-TW" altLang="en-US" dirty="0" smtClean="0"/>
              <a:t>共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個數字的數字串</a:t>
            </a:r>
            <a:endParaRPr lang="en-US" altLang="zh-TW" dirty="0" smtClean="0"/>
          </a:p>
          <a:p>
            <a:r>
              <a:rPr lang="zh-TW" altLang="en-US" dirty="0" smtClean="0"/>
              <a:t>範例：</a:t>
            </a:r>
            <a:endParaRPr lang="en-US" altLang="zh-TW" dirty="0" smtClean="0"/>
          </a:p>
          <a:p>
            <a:endParaRPr lang="en-US" altLang="zh-TW" dirty="0"/>
          </a:p>
          <a:p>
            <a:pPr lvl="1"/>
            <a:r>
              <a:rPr lang="zh-TW" altLang="en-US" dirty="0" smtClean="0"/>
              <a:t>會輸出 </a:t>
            </a:r>
            <a:r>
              <a:rPr lang="en-US" altLang="zh-TW" dirty="0" smtClean="0"/>
              <a:t>0,1,2,3,4,….,8,9</a:t>
            </a:r>
            <a:r>
              <a:rPr lang="zh-TW" altLang="en-US" dirty="0" smtClean="0"/>
              <a:t>共</a:t>
            </a:r>
            <a:r>
              <a:rPr lang="en-US" altLang="zh-TW" dirty="0" smtClean="0"/>
              <a:t>10</a:t>
            </a:r>
            <a:r>
              <a:rPr lang="zh-TW" altLang="en-US" dirty="0" smtClean="0"/>
              <a:t>個數字。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5" name="圓角矩形 4"/>
          <p:cNvSpPr/>
          <p:nvPr/>
        </p:nvSpPr>
        <p:spPr>
          <a:xfrm>
            <a:off x="8063076" y="1730029"/>
            <a:ext cx="1357229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迴圈開始</a:t>
            </a:r>
          </a:p>
        </p:txBody>
      </p:sp>
      <p:cxnSp>
        <p:nvCxnSpPr>
          <p:cNvPr id="8" name="直線單箭頭接點 7"/>
          <p:cNvCxnSpPr>
            <a:stCxn id="11" idx="2"/>
            <a:endCxn id="10" idx="0"/>
          </p:cNvCxnSpPr>
          <p:nvPr/>
        </p:nvCxnSpPr>
        <p:spPr>
          <a:xfrm>
            <a:off x="8739775" y="4377988"/>
            <a:ext cx="1917" cy="80263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圓角矩形 9"/>
          <p:cNvSpPr/>
          <p:nvPr/>
        </p:nvSpPr>
        <p:spPr>
          <a:xfrm>
            <a:off x="8063077" y="5180627"/>
            <a:ext cx="1357229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迴圈</a:t>
            </a:r>
            <a:r>
              <a:rPr lang="zh-TW" altLang="en-US" dirty="0">
                <a:solidFill>
                  <a:schemeClr val="tx1"/>
                </a:solidFill>
              </a:rPr>
              <a:t>結束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7117694" y="3216192"/>
            <a:ext cx="3244162" cy="116179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344613" algn="l"/>
              </a:tabLst>
            </a:pPr>
            <a:r>
              <a:rPr lang="zh-TW" altLang="en-US" dirty="0" smtClean="0">
                <a:solidFill>
                  <a:schemeClr val="tx1"/>
                </a:solidFill>
              </a:rPr>
              <a:t>可迭代物件有變數尚未執行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0251272" y="3441241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063077" y="437798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277632" y="2295624"/>
            <a:ext cx="1271016" cy="75875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重複執行的工作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>
            <a:stCxn id="18" idx="1"/>
          </p:cNvCxnSpPr>
          <p:nvPr/>
        </p:nvCxnSpPr>
        <p:spPr>
          <a:xfrm flipH="1" flipV="1">
            <a:off x="8739775" y="2669198"/>
            <a:ext cx="1537857" cy="58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5" idx="2"/>
            <a:endCxn id="11" idx="0"/>
          </p:cNvCxnSpPr>
          <p:nvPr/>
        </p:nvCxnSpPr>
        <p:spPr>
          <a:xfrm flipH="1">
            <a:off x="8739775" y="2122205"/>
            <a:ext cx="1916" cy="109398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218" y="2160589"/>
            <a:ext cx="4440366" cy="912168"/>
          </a:xfrm>
          <a:prstGeom prst="rect">
            <a:avLst/>
          </a:prstGeom>
        </p:spPr>
      </p:pic>
      <p:cxnSp>
        <p:nvCxnSpPr>
          <p:cNvPr id="62" name="肘形接點 61"/>
          <p:cNvCxnSpPr>
            <a:stCxn id="11" idx="3"/>
            <a:endCxn id="18" idx="2"/>
          </p:cNvCxnSpPr>
          <p:nvPr/>
        </p:nvCxnSpPr>
        <p:spPr>
          <a:xfrm flipV="1">
            <a:off x="10361856" y="3054382"/>
            <a:ext cx="551284" cy="74270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圖片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371" y="4205466"/>
            <a:ext cx="27908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70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break</a:t>
            </a:r>
            <a:r>
              <a:rPr lang="zh-TW" altLang="en-US" dirty="0" smtClean="0"/>
              <a:t>中斷，停止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735430" cy="3880773"/>
          </a:xfrm>
        </p:spPr>
        <p:txBody>
          <a:bodyPr/>
          <a:lstStyle/>
          <a:p>
            <a:r>
              <a:rPr lang="en-US" altLang="zh-TW" dirty="0" smtClean="0"/>
              <a:t>break</a:t>
            </a:r>
            <a:r>
              <a:rPr lang="zh-TW" altLang="en-US" dirty="0" smtClean="0"/>
              <a:t>的指令是停止目前迴圈</a:t>
            </a:r>
            <a:r>
              <a:rPr lang="en-US" altLang="zh-TW" dirty="0" smtClean="0"/>
              <a:t>(</a:t>
            </a:r>
            <a:r>
              <a:rPr lang="zh-TW" altLang="en-US" dirty="0" smtClean="0"/>
              <a:t>包含</a:t>
            </a:r>
            <a:r>
              <a:rPr lang="en-US" altLang="zh-TW" dirty="0" err="1" smtClean="0"/>
              <a:t>for,while</a:t>
            </a:r>
            <a:r>
              <a:rPr lang="zh-TW" altLang="en-US" dirty="0" smtClean="0"/>
              <a:t>迴圈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迴圈或是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迴圈中，只要執行到</a:t>
            </a:r>
            <a:r>
              <a:rPr lang="en-US" altLang="zh-TW" dirty="0" smtClean="0"/>
              <a:t>break</a:t>
            </a:r>
            <a:r>
              <a:rPr lang="zh-TW" altLang="en-US" dirty="0" smtClean="0"/>
              <a:t>指令，就會強制立即結束目前迴圈，如右圖的流程圖。</a:t>
            </a:r>
            <a:endParaRPr lang="en-US" altLang="zh-TW" dirty="0" smtClean="0"/>
          </a:p>
          <a:p>
            <a:r>
              <a:rPr lang="zh-TW" altLang="en-US" dirty="0" smtClean="0"/>
              <a:t>通常會用</a:t>
            </a:r>
            <a:r>
              <a:rPr lang="zh-TW" altLang="en-US" dirty="0"/>
              <a:t>在迴圈中做特殊狀況</a:t>
            </a:r>
            <a:r>
              <a:rPr lang="zh-TW" altLang="en-US" dirty="0" smtClean="0"/>
              <a:t>檢測。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6455384" y="1601392"/>
            <a:ext cx="1357229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迴圈開始</a:t>
            </a:r>
          </a:p>
        </p:txBody>
      </p:sp>
      <p:cxnSp>
        <p:nvCxnSpPr>
          <p:cNvPr id="5" name="直線單箭頭接點 4"/>
          <p:cNvCxnSpPr>
            <a:stCxn id="7" idx="2"/>
            <a:endCxn id="6" idx="0"/>
          </p:cNvCxnSpPr>
          <p:nvPr/>
        </p:nvCxnSpPr>
        <p:spPr>
          <a:xfrm>
            <a:off x="7130709" y="4944865"/>
            <a:ext cx="3290" cy="7043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圓角矩形 5"/>
          <p:cNvSpPr/>
          <p:nvPr/>
        </p:nvSpPr>
        <p:spPr>
          <a:xfrm>
            <a:off x="6455384" y="5649186"/>
            <a:ext cx="1357229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迴圈</a:t>
            </a:r>
            <a:r>
              <a:rPr lang="zh-TW" altLang="en-US" sz="1400" dirty="0">
                <a:solidFill>
                  <a:schemeClr val="tx1"/>
                </a:solidFill>
              </a:rPr>
              <a:t>結束</a:t>
            </a:r>
            <a:endParaRPr lang="en-US" altLang="zh-TW" sz="1400" dirty="0" smtClean="0">
              <a:solidFill>
                <a:schemeClr val="tx1"/>
              </a:solidFill>
            </a:endParaRPr>
          </a:p>
        </p:txBody>
      </p:sp>
      <p:sp>
        <p:nvSpPr>
          <p:cNvPr id="7" name="菱形 6"/>
          <p:cNvSpPr/>
          <p:nvPr/>
        </p:nvSpPr>
        <p:spPr>
          <a:xfrm>
            <a:off x="5750161" y="4035079"/>
            <a:ext cx="2761096" cy="909786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344613" algn="l"/>
              </a:tabLst>
            </a:pPr>
            <a:r>
              <a:rPr lang="zh-TW" altLang="en-US" sz="1400" dirty="0" smtClean="0">
                <a:solidFill>
                  <a:schemeClr val="tx1"/>
                </a:solidFill>
              </a:rPr>
              <a:t>可迭代物件有變數尚未執行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486996" y="4489972"/>
            <a:ext cx="535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True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455384" y="4877990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False</a:t>
            </a:r>
            <a:endParaRPr lang="zh-TW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9750154" y="4208365"/>
            <a:ext cx="1173800" cy="5632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mtClean="0">
                <a:solidFill>
                  <a:schemeClr val="tx1"/>
                </a:solidFill>
              </a:rPr>
              <a:t>程式區塊</a:t>
            </a:r>
            <a:r>
              <a:rPr lang="en-US" altLang="zh-TW" sz="1400" dirty="0" smtClean="0">
                <a:solidFill>
                  <a:schemeClr val="tx1"/>
                </a:solidFill>
              </a:rPr>
              <a:t>(1)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10" idx="0"/>
            <a:endCxn id="29" idx="2"/>
          </p:cNvCxnSpPr>
          <p:nvPr/>
        </p:nvCxnSpPr>
        <p:spPr>
          <a:xfrm flipV="1">
            <a:off x="10337054" y="3465576"/>
            <a:ext cx="3758" cy="74278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4" idx="2"/>
            <a:endCxn id="7" idx="0"/>
          </p:cNvCxnSpPr>
          <p:nvPr/>
        </p:nvCxnSpPr>
        <p:spPr>
          <a:xfrm flipH="1">
            <a:off x="7130709" y="1993568"/>
            <a:ext cx="3290" cy="204151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/>
          <p:cNvCxnSpPr>
            <a:stCxn id="29" idx="3"/>
            <a:endCxn id="6" idx="3"/>
          </p:cNvCxnSpPr>
          <p:nvPr/>
        </p:nvCxnSpPr>
        <p:spPr>
          <a:xfrm flipH="1">
            <a:off x="7812613" y="2987513"/>
            <a:ext cx="3535091" cy="2857761"/>
          </a:xfrm>
          <a:prstGeom prst="bentConnector3">
            <a:avLst>
              <a:gd name="adj1" fmla="val -646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7" idx="3"/>
            <a:endCxn id="10" idx="1"/>
          </p:cNvCxnSpPr>
          <p:nvPr/>
        </p:nvCxnSpPr>
        <p:spPr>
          <a:xfrm>
            <a:off x="8511257" y="4489972"/>
            <a:ext cx="123889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菱形 28"/>
          <p:cNvSpPr/>
          <p:nvPr/>
        </p:nvSpPr>
        <p:spPr>
          <a:xfrm>
            <a:off x="9333919" y="2509450"/>
            <a:ext cx="2013785" cy="95612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344613" algn="l"/>
              </a:tabLst>
            </a:pPr>
            <a:r>
              <a:rPr lang="zh-TW" altLang="en-US" sz="1400" dirty="0" smtClean="0">
                <a:solidFill>
                  <a:schemeClr val="tx1"/>
                </a:solidFill>
              </a:rPr>
              <a:t>符合某種條件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569331" y="2715740"/>
            <a:ext cx="1195674" cy="5526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程式區塊</a:t>
            </a:r>
            <a:r>
              <a:rPr lang="en-US" altLang="zh-TW" sz="1400" dirty="0" smtClean="0">
                <a:solidFill>
                  <a:schemeClr val="tx1"/>
                </a:solidFill>
              </a:rPr>
              <a:t>(2)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40" name="直線單箭頭接點 39"/>
          <p:cNvCxnSpPr>
            <a:stCxn id="29" idx="1"/>
            <a:endCxn id="33" idx="3"/>
          </p:cNvCxnSpPr>
          <p:nvPr/>
        </p:nvCxnSpPr>
        <p:spPr>
          <a:xfrm flipH="1">
            <a:off x="8765005" y="2987513"/>
            <a:ext cx="568914" cy="454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 flipH="1" flipV="1">
            <a:off x="7140711" y="2992059"/>
            <a:ext cx="368703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10845008" y="3160197"/>
            <a:ext cx="670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True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8832386" y="2637536"/>
            <a:ext cx="671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False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70" name="弧形 69"/>
          <p:cNvSpPr/>
          <p:nvPr/>
        </p:nvSpPr>
        <p:spPr>
          <a:xfrm>
            <a:off x="7985566" y="2908517"/>
            <a:ext cx="1822038" cy="1832996"/>
          </a:xfrm>
          <a:prstGeom prst="arc">
            <a:avLst>
              <a:gd name="adj1" fmla="val 10829773"/>
              <a:gd name="adj2" fmla="val 10259038"/>
            </a:avLst>
          </a:prstGeom>
          <a:ln w="381000">
            <a:solidFill>
              <a:srgbClr val="F84ADB">
                <a:alpha val="27843"/>
              </a:srgb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05010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continue</a:t>
            </a:r>
            <a:r>
              <a:rPr lang="zh-TW" altLang="en-US" dirty="0" smtClean="0"/>
              <a:t>繼續、重來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998769" cy="3880773"/>
          </a:xfrm>
        </p:spPr>
        <p:txBody>
          <a:bodyPr/>
          <a:lstStyle/>
          <a:p>
            <a:r>
              <a:rPr lang="en-US" altLang="zh-TW" dirty="0"/>
              <a:t>continue</a:t>
            </a:r>
            <a:r>
              <a:rPr lang="zh-TW" altLang="en-US" dirty="0" smtClean="0"/>
              <a:t>的</a:t>
            </a:r>
            <a:r>
              <a:rPr lang="zh-TW" altLang="en-US" dirty="0"/>
              <a:t>指令是停止目前迴圈</a:t>
            </a:r>
            <a:r>
              <a:rPr lang="en-US" altLang="zh-TW" dirty="0"/>
              <a:t>(</a:t>
            </a:r>
            <a:r>
              <a:rPr lang="zh-TW" altLang="en-US" dirty="0"/>
              <a:t>包含</a:t>
            </a:r>
            <a:r>
              <a:rPr lang="en-US" altLang="zh-TW" dirty="0" err="1"/>
              <a:t>for,while</a:t>
            </a:r>
            <a:r>
              <a:rPr lang="zh-TW" altLang="en-US" dirty="0"/>
              <a:t>迴圈</a:t>
            </a:r>
            <a:r>
              <a:rPr lang="en-US" altLang="zh-TW" dirty="0" smtClean="0"/>
              <a:t>)</a:t>
            </a:r>
            <a:r>
              <a:rPr lang="zh-TW" altLang="en-US" dirty="0" smtClean="0"/>
              <a:t>未完成工作，直接</a:t>
            </a:r>
            <a:r>
              <a:rPr lang="zh-TW" altLang="en-US" b="1" dirty="0" smtClean="0">
                <a:solidFill>
                  <a:srgbClr val="C00000"/>
                </a:solidFill>
              </a:rPr>
              <a:t>換下一筆資料</a:t>
            </a:r>
            <a:r>
              <a:rPr lang="zh-TW" altLang="en-US" dirty="0" smtClean="0"/>
              <a:t>重來一次。</a:t>
            </a:r>
            <a:endParaRPr lang="en-US" altLang="zh-TW" dirty="0"/>
          </a:p>
          <a:p>
            <a:r>
              <a:rPr lang="zh-TW" altLang="en-US" dirty="0"/>
              <a:t>在</a:t>
            </a:r>
            <a:r>
              <a:rPr lang="en-US" altLang="zh-TW" dirty="0"/>
              <a:t>for</a:t>
            </a:r>
            <a:r>
              <a:rPr lang="zh-TW" altLang="en-US" dirty="0"/>
              <a:t>迴圈或是</a:t>
            </a:r>
            <a:r>
              <a:rPr lang="en-US" altLang="zh-TW" dirty="0"/>
              <a:t>while</a:t>
            </a:r>
            <a:r>
              <a:rPr lang="zh-TW" altLang="en-US" dirty="0"/>
              <a:t>迴圈中，只要執行</a:t>
            </a:r>
            <a:r>
              <a:rPr lang="zh-TW" altLang="en-US" dirty="0" smtClean="0"/>
              <a:t>到</a:t>
            </a:r>
            <a:r>
              <a:rPr lang="en-US" altLang="zh-TW" dirty="0"/>
              <a:t>continue</a:t>
            </a:r>
            <a:r>
              <a:rPr lang="zh-TW" altLang="en-US" dirty="0" smtClean="0"/>
              <a:t>指令</a:t>
            </a:r>
            <a:r>
              <a:rPr lang="zh-TW" altLang="en-US" dirty="0"/>
              <a:t>，就會強制</a:t>
            </a:r>
            <a:r>
              <a:rPr lang="zh-TW" altLang="en-US" b="1" dirty="0" smtClean="0">
                <a:solidFill>
                  <a:srgbClr val="C00000"/>
                </a:solidFill>
              </a:rPr>
              <a:t>立即回到迴圈開頭</a:t>
            </a:r>
            <a:r>
              <a:rPr lang="zh-TW" altLang="en-US" dirty="0" smtClean="0"/>
              <a:t>，</a:t>
            </a:r>
            <a:r>
              <a:rPr lang="zh-TW" altLang="en-US" dirty="0"/>
              <a:t>如右圖的流程圖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>
                <a:solidFill>
                  <a:srgbClr val="C00000"/>
                </a:solidFill>
              </a:rPr>
              <a:t>有部分迴圈中程式碼被跳過</a:t>
            </a:r>
            <a:r>
              <a:rPr lang="zh-TW" altLang="en-US" dirty="0" smtClean="0"/>
              <a:t>，如右程式區塊</a:t>
            </a:r>
            <a:r>
              <a:rPr lang="en-US" altLang="zh-TW" dirty="0" smtClean="0"/>
              <a:t>(2)</a:t>
            </a:r>
            <a:endParaRPr lang="en-US" altLang="zh-TW" dirty="0"/>
          </a:p>
          <a:p>
            <a:r>
              <a:rPr lang="zh-TW" altLang="en-US" dirty="0"/>
              <a:t>通常會用在迴圈中做特殊狀況檢測。</a:t>
            </a:r>
          </a:p>
          <a:p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6455384" y="1601392"/>
            <a:ext cx="1357229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迴圈開始</a:t>
            </a:r>
          </a:p>
        </p:txBody>
      </p:sp>
      <p:cxnSp>
        <p:nvCxnSpPr>
          <p:cNvPr id="5" name="直線單箭頭接點 4"/>
          <p:cNvCxnSpPr>
            <a:stCxn id="7" idx="2"/>
            <a:endCxn id="6" idx="0"/>
          </p:cNvCxnSpPr>
          <p:nvPr/>
        </p:nvCxnSpPr>
        <p:spPr>
          <a:xfrm>
            <a:off x="7130709" y="4944865"/>
            <a:ext cx="3290" cy="7043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圓角矩形 5"/>
          <p:cNvSpPr/>
          <p:nvPr/>
        </p:nvSpPr>
        <p:spPr>
          <a:xfrm>
            <a:off x="6455384" y="5649186"/>
            <a:ext cx="1357229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迴圈</a:t>
            </a:r>
            <a:r>
              <a:rPr lang="zh-TW" altLang="en-US" sz="1400" dirty="0">
                <a:solidFill>
                  <a:schemeClr val="tx1"/>
                </a:solidFill>
              </a:rPr>
              <a:t>結束</a:t>
            </a:r>
            <a:endParaRPr lang="en-US" altLang="zh-TW" sz="1400" dirty="0" smtClean="0">
              <a:solidFill>
                <a:schemeClr val="tx1"/>
              </a:solidFill>
            </a:endParaRPr>
          </a:p>
        </p:txBody>
      </p:sp>
      <p:sp>
        <p:nvSpPr>
          <p:cNvPr id="7" name="菱形 6"/>
          <p:cNvSpPr/>
          <p:nvPr/>
        </p:nvSpPr>
        <p:spPr>
          <a:xfrm>
            <a:off x="5750161" y="4035079"/>
            <a:ext cx="2761096" cy="909786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344613" algn="l"/>
              </a:tabLst>
            </a:pPr>
            <a:r>
              <a:rPr lang="zh-TW" altLang="en-US" sz="1400" dirty="0" smtClean="0">
                <a:solidFill>
                  <a:schemeClr val="tx1"/>
                </a:solidFill>
              </a:rPr>
              <a:t>可迭代物件有變數尚未執行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486996" y="4489972"/>
            <a:ext cx="535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True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455384" y="4877990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False</a:t>
            </a:r>
            <a:endParaRPr lang="zh-TW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9750154" y="4208365"/>
            <a:ext cx="1173800" cy="5632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mtClean="0">
                <a:solidFill>
                  <a:schemeClr val="tx1"/>
                </a:solidFill>
              </a:rPr>
              <a:t>程式區塊</a:t>
            </a:r>
            <a:r>
              <a:rPr lang="en-US" altLang="zh-TW" sz="1400" dirty="0" smtClean="0">
                <a:solidFill>
                  <a:schemeClr val="tx1"/>
                </a:solidFill>
              </a:rPr>
              <a:t>(1)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10" idx="0"/>
            <a:endCxn id="15" idx="2"/>
          </p:cNvCxnSpPr>
          <p:nvPr/>
        </p:nvCxnSpPr>
        <p:spPr>
          <a:xfrm flipV="1">
            <a:off x="10337054" y="3465576"/>
            <a:ext cx="3758" cy="74278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4" idx="2"/>
            <a:endCxn id="7" idx="0"/>
          </p:cNvCxnSpPr>
          <p:nvPr/>
        </p:nvCxnSpPr>
        <p:spPr>
          <a:xfrm flipH="1">
            <a:off x="7130709" y="1993568"/>
            <a:ext cx="3290" cy="204151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/>
          <p:cNvCxnSpPr>
            <a:stCxn id="15" idx="0"/>
          </p:cNvCxnSpPr>
          <p:nvPr/>
        </p:nvCxnSpPr>
        <p:spPr>
          <a:xfrm rot="16200000" flipV="1">
            <a:off x="8646245" y="814882"/>
            <a:ext cx="189034" cy="320010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7" idx="3"/>
            <a:endCxn id="10" idx="1"/>
          </p:cNvCxnSpPr>
          <p:nvPr/>
        </p:nvCxnSpPr>
        <p:spPr>
          <a:xfrm>
            <a:off x="8511257" y="4489972"/>
            <a:ext cx="123889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菱形 14"/>
          <p:cNvSpPr/>
          <p:nvPr/>
        </p:nvSpPr>
        <p:spPr>
          <a:xfrm>
            <a:off x="9333919" y="2509450"/>
            <a:ext cx="2013785" cy="95612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344613" algn="l"/>
              </a:tabLst>
            </a:pPr>
            <a:r>
              <a:rPr lang="zh-TW" altLang="en-US" sz="1400" dirty="0" smtClean="0">
                <a:solidFill>
                  <a:schemeClr val="tx1"/>
                </a:solidFill>
              </a:rPr>
              <a:t>符合某種條件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69331" y="2715740"/>
            <a:ext cx="1195674" cy="5526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程式區塊</a:t>
            </a:r>
            <a:r>
              <a:rPr lang="en-US" altLang="zh-TW" sz="1400" dirty="0" smtClean="0">
                <a:solidFill>
                  <a:schemeClr val="tx1"/>
                </a:solidFill>
              </a:rPr>
              <a:t>(2)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直線單箭頭接點 16"/>
          <p:cNvCxnSpPr>
            <a:stCxn id="15" idx="1"/>
            <a:endCxn id="16" idx="3"/>
          </p:cNvCxnSpPr>
          <p:nvPr/>
        </p:nvCxnSpPr>
        <p:spPr>
          <a:xfrm flipH="1">
            <a:off x="8765005" y="2987513"/>
            <a:ext cx="568914" cy="454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H="1" flipV="1">
            <a:off x="7140711" y="2992059"/>
            <a:ext cx="368703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9539998" y="2038440"/>
            <a:ext cx="535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True</a:t>
            </a:r>
            <a:endParaRPr lang="zh-TW" altLang="en-US" sz="1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832386" y="2637536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False</a:t>
            </a:r>
            <a:endParaRPr lang="zh-TW" altLang="en-US" sz="1400" dirty="0"/>
          </a:p>
        </p:txBody>
      </p:sp>
      <p:sp>
        <p:nvSpPr>
          <p:cNvPr id="21" name="弧形 20"/>
          <p:cNvSpPr/>
          <p:nvPr/>
        </p:nvSpPr>
        <p:spPr>
          <a:xfrm>
            <a:off x="7985566" y="2908517"/>
            <a:ext cx="1822038" cy="1832996"/>
          </a:xfrm>
          <a:prstGeom prst="arc">
            <a:avLst>
              <a:gd name="adj1" fmla="val 10829773"/>
              <a:gd name="adj2" fmla="val 10259038"/>
            </a:avLst>
          </a:prstGeom>
          <a:ln w="381000">
            <a:solidFill>
              <a:srgbClr val="F84ADB">
                <a:alpha val="27843"/>
              </a:srgb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1654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for….else…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獨家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47582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for…else…</a:t>
            </a:r>
            <a:r>
              <a:rPr lang="zh-TW" altLang="en-US" dirty="0" smtClean="0"/>
              <a:t>也是個方便的語法糖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語法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只要在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迴圈中不是執行到</a:t>
            </a:r>
            <a:r>
              <a:rPr lang="en-US" altLang="zh-TW" dirty="0" smtClean="0">
                <a:solidFill>
                  <a:srgbClr val="FF0000"/>
                </a:solidFill>
              </a:rPr>
              <a:t>break</a:t>
            </a:r>
            <a:r>
              <a:rPr lang="zh-TW" altLang="en-US" dirty="0" smtClean="0"/>
              <a:t>結束迴圈的，就會執行</a:t>
            </a:r>
            <a:r>
              <a:rPr lang="en-US" altLang="zh-TW" dirty="0" smtClean="0"/>
              <a:t>else:</a:t>
            </a:r>
            <a:r>
              <a:rPr lang="zh-TW" altLang="en-US" dirty="0" smtClean="0"/>
              <a:t>這邊的程式區塊。</a:t>
            </a:r>
            <a:endParaRPr lang="en-US" altLang="zh-TW" dirty="0" smtClean="0"/>
          </a:p>
          <a:p>
            <a:r>
              <a:rPr lang="zh-TW" altLang="en-US" dirty="0"/>
              <a:t>以往其他語言要自己設</a:t>
            </a:r>
            <a:r>
              <a:rPr lang="en-US" altLang="zh-TW" dirty="0" err="1"/>
              <a:t>boolean</a:t>
            </a:r>
            <a:r>
              <a:rPr lang="zh-TW" altLang="en-US" dirty="0"/>
              <a:t>變數</a:t>
            </a:r>
            <a:r>
              <a:rPr lang="zh-TW" altLang="en-US" dirty="0" smtClean="0"/>
              <a:t>，在</a:t>
            </a:r>
            <a:r>
              <a:rPr lang="en-US" altLang="zh-TW" dirty="0" smtClean="0"/>
              <a:t>break</a:t>
            </a:r>
            <a:r>
              <a:rPr lang="zh-TW" altLang="en-US" dirty="0" smtClean="0"/>
              <a:t>前設定，在結束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迴圈後自己判斷。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97188" y="2160589"/>
            <a:ext cx="2868168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FF00"/>
                </a:solidFill>
              </a:rPr>
              <a:t>for</a:t>
            </a:r>
            <a:r>
              <a:rPr lang="zh-TW" altLang="en-US" dirty="0">
                <a:solidFill>
                  <a:schemeClr val="bg1"/>
                </a:solidFill>
              </a:rPr>
              <a:t> 項目 </a:t>
            </a:r>
            <a:r>
              <a:rPr lang="zh-TW" altLang="en-US" dirty="0">
                <a:solidFill>
                  <a:srgbClr val="00B0F0"/>
                </a:solidFill>
              </a:rPr>
              <a:t>in</a:t>
            </a:r>
            <a:r>
              <a:rPr lang="zh-TW" altLang="en-US" dirty="0">
                <a:solidFill>
                  <a:schemeClr val="bg1"/>
                </a:solidFill>
              </a:rPr>
              <a:t> iterable: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程式碼區塊 1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</a:t>
            </a:r>
            <a:r>
              <a:rPr lang="zh-TW" altLang="en-US" dirty="0">
                <a:solidFill>
                  <a:srgbClr val="00B0F0"/>
                </a:solidFill>
              </a:rPr>
              <a:t>if</a:t>
            </a:r>
            <a:r>
              <a:rPr lang="zh-TW" altLang="en-US" dirty="0">
                <a:solidFill>
                  <a:schemeClr val="bg1"/>
                </a:solidFill>
              </a:rPr>
              <a:t> 條件: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   程式碼區塊 A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   </a:t>
            </a:r>
            <a:r>
              <a:rPr lang="zh-TW" altLang="en-US" dirty="0">
                <a:solidFill>
                  <a:srgbClr val="FF0000"/>
                </a:solidFill>
              </a:rPr>
              <a:t>break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程式碼區塊 2</a:t>
            </a:r>
          </a:p>
          <a:p>
            <a:r>
              <a:rPr lang="zh-TW" altLang="en-US" dirty="0">
                <a:solidFill>
                  <a:srgbClr val="FFFF00"/>
                </a:solidFill>
              </a:rPr>
              <a:t>else: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程式碼區塊 B</a:t>
            </a:r>
          </a:p>
        </p:txBody>
      </p:sp>
    </p:spTree>
    <p:extLst>
      <p:ext uri="{BB962C8B-B14F-4D97-AF65-F5344CB8AC3E}">
        <p14:creationId xmlns:p14="http://schemas.microsoft.com/office/powerpoint/2010/main" val="8759603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for…else…</a:t>
            </a:r>
            <a:r>
              <a:rPr lang="zh-TW" altLang="en-US" dirty="0" smtClean="0"/>
              <a:t>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以下為測試是否為質數的小程式</a:t>
            </a:r>
            <a:r>
              <a:rPr lang="zh-TW" altLang="en-US" dirty="0" smtClean="0"/>
              <a:t>，輸入</a:t>
            </a:r>
            <a:r>
              <a:rPr lang="en-US" altLang="zh-TW" dirty="0" err="1" smtClean="0"/>
              <a:t>num</a:t>
            </a:r>
            <a:r>
              <a:rPr lang="zh-TW" altLang="en-US" dirty="0" smtClean="0"/>
              <a:t>，然後用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迴圈檢查。</a:t>
            </a:r>
            <a:endParaRPr lang="en-US" altLang="zh-TW" dirty="0" smtClean="0"/>
          </a:p>
          <a:p>
            <a:r>
              <a:rPr lang="zh-TW" altLang="en-US" dirty="0"/>
              <a:t>只要迴圈中沒執行</a:t>
            </a:r>
            <a:r>
              <a:rPr lang="en-US" altLang="zh-TW" dirty="0"/>
              <a:t>break</a:t>
            </a:r>
            <a:r>
              <a:rPr lang="zh-TW" altLang="en-US" dirty="0" smtClean="0"/>
              <a:t>，就會執行到</a:t>
            </a:r>
            <a:r>
              <a:rPr lang="en-US" altLang="zh-TW" dirty="0" smtClean="0"/>
              <a:t>else:</a:t>
            </a:r>
            <a:r>
              <a:rPr lang="zh-TW" altLang="en-US" dirty="0" smtClean="0"/>
              <a:t>那邊而顯示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{</a:t>
            </a:r>
            <a:r>
              <a:rPr lang="en-US" altLang="zh-TW" dirty="0" err="1" smtClean="0"/>
              <a:t>num</a:t>
            </a:r>
            <a:r>
              <a:rPr lang="en-US" altLang="zh-TW" dirty="0" smtClean="0"/>
              <a:t>}</a:t>
            </a:r>
            <a:r>
              <a:rPr lang="zh-TW" altLang="en-US" dirty="0" smtClean="0"/>
              <a:t>是質數！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177" y="3308861"/>
            <a:ext cx="4881329" cy="246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64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range(start, stop, </a:t>
            </a:r>
            <a:r>
              <a:rPr lang="en-US" altLang="zh-TW" dirty="0" smtClean="0"/>
              <a:t>step)</a:t>
            </a:r>
            <a:r>
              <a:rPr lang="zh-TW" altLang="en-US" dirty="0" smtClean="0"/>
              <a:t>使用說明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range(start, stop, step)</a:t>
            </a:r>
          </a:p>
          <a:p>
            <a:pPr lvl="1"/>
            <a:r>
              <a:rPr lang="zh-TW" altLang="en-US" dirty="0"/>
              <a:t>會產生</a:t>
            </a:r>
            <a:r>
              <a:rPr lang="en-US" altLang="zh-TW" dirty="0"/>
              <a:t>start</a:t>
            </a:r>
            <a:r>
              <a:rPr lang="zh-TW" altLang="en-US" dirty="0"/>
              <a:t>開始</a:t>
            </a:r>
            <a:r>
              <a:rPr lang="en-US" altLang="zh-TW" dirty="0"/>
              <a:t>(</a:t>
            </a:r>
            <a:r>
              <a:rPr lang="zh-TW" altLang="en-US" dirty="0"/>
              <a:t>含</a:t>
            </a:r>
            <a:r>
              <a:rPr lang="en-US" altLang="zh-TW" dirty="0"/>
              <a:t>)</a:t>
            </a:r>
            <a:r>
              <a:rPr lang="zh-TW" altLang="en-US" dirty="0"/>
              <a:t>到</a:t>
            </a:r>
            <a:r>
              <a:rPr lang="en-US" altLang="zh-TW" dirty="0"/>
              <a:t>stop-1</a:t>
            </a:r>
            <a:r>
              <a:rPr lang="zh-TW" altLang="en-US" dirty="0"/>
              <a:t>為止，間隔</a:t>
            </a:r>
            <a:r>
              <a:rPr lang="en-US" altLang="zh-TW" dirty="0"/>
              <a:t>step</a:t>
            </a:r>
            <a:r>
              <a:rPr lang="zh-TW" altLang="en-US" dirty="0"/>
              <a:t>的一連串數字</a:t>
            </a:r>
            <a:endParaRPr lang="en-US" altLang="zh-TW" dirty="0"/>
          </a:p>
          <a:p>
            <a:pPr lvl="1"/>
            <a:r>
              <a:rPr lang="zh-TW" altLang="en-US" dirty="0"/>
              <a:t>例如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r>
              <a:rPr lang="zh-TW" altLang="en-US" dirty="0" smtClean="0"/>
              <a:t>會產生 </a:t>
            </a:r>
            <a:r>
              <a:rPr lang="en-US" altLang="zh-TW" dirty="0" smtClean="0"/>
              <a:t>3,4,5,6</a:t>
            </a:r>
            <a:r>
              <a:rPr lang="zh-TW" altLang="en-US" dirty="0" smtClean="0"/>
              <a:t>共四的數字</a:t>
            </a:r>
            <a:endParaRPr lang="en-US" altLang="zh-TW" dirty="0" smtClean="0"/>
          </a:p>
          <a:p>
            <a:r>
              <a:rPr lang="en-US" altLang="zh-TW" dirty="0" smtClean="0"/>
              <a:t>start</a:t>
            </a:r>
            <a:r>
              <a:rPr lang="zh-TW" altLang="en-US" dirty="0" smtClean="0"/>
              <a:t>可省略，省略時預設為</a:t>
            </a:r>
            <a:r>
              <a:rPr lang="en-US" altLang="zh-TW" sz="3200" b="1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altLang="zh-TW" dirty="0" smtClean="0"/>
              <a:t>step</a:t>
            </a:r>
            <a:r>
              <a:rPr lang="zh-TW" altLang="en-US" dirty="0" smtClean="0"/>
              <a:t>也可省略，省略時預設為</a:t>
            </a:r>
            <a:r>
              <a:rPr lang="en-US" altLang="zh-TW" dirty="0" smtClean="0"/>
              <a:t>1</a:t>
            </a:r>
          </a:p>
          <a:p>
            <a:r>
              <a:rPr lang="zh-TW" altLang="en-US" dirty="0"/>
              <a:t>問題：</a:t>
            </a:r>
            <a:r>
              <a:rPr lang="en-US" altLang="zh-TW" dirty="0" smtClean="0"/>
              <a:t>range(3,7)</a:t>
            </a:r>
            <a:r>
              <a:rPr lang="zh-TW" altLang="en-US" dirty="0" smtClean="0"/>
              <a:t>是省略誰？</a:t>
            </a:r>
            <a:endParaRPr lang="en-US" altLang="zh-TW" dirty="0" smtClean="0"/>
          </a:p>
          <a:p>
            <a:pPr lvl="1"/>
            <a:r>
              <a:rPr lang="zh-TW" altLang="en-US" dirty="0"/>
              <a:t>答：</a:t>
            </a:r>
            <a:r>
              <a:rPr lang="en-US" altLang="zh-TW" dirty="0" smtClean="0"/>
              <a:t>range(3,7)</a:t>
            </a:r>
            <a:r>
              <a:rPr lang="zh-TW" altLang="en-US" dirty="0" smtClean="0"/>
              <a:t>等同於</a:t>
            </a:r>
            <a:r>
              <a:rPr lang="en-US" altLang="zh-TW" dirty="0" smtClean="0"/>
              <a:t>range(3,7,1)</a:t>
            </a:r>
            <a:r>
              <a:rPr lang="zh-TW" altLang="en-US" dirty="0" smtClean="0"/>
              <a:t>，</a:t>
            </a:r>
            <a:r>
              <a:rPr lang="zh-TW" altLang="en-US" dirty="0"/>
              <a:t>省略的是</a:t>
            </a:r>
            <a:r>
              <a:rPr lang="en-US" altLang="zh-TW" dirty="0"/>
              <a:t>step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789" y="2947326"/>
            <a:ext cx="31527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34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range(start, stop, step)</a:t>
            </a:r>
            <a:r>
              <a:rPr lang="zh-TW" altLang="en-US" dirty="0"/>
              <a:t>使用</a:t>
            </a:r>
            <a:r>
              <a:rPr lang="zh-TW" altLang="en-US" dirty="0" smtClean="0"/>
              <a:t>說明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step</a:t>
            </a:r>
            <a:r>
              <a:rPr lang="zh-TW" altLang="en-US" dirty="0" smtClean="0"/>
              <a:t>不只是正數，也可以是</a:t>
            </a:r>
            <a:r>
              <a:rPr lang="zh-TW" altLang="en-US" b="1" dirty="0" smtClean="0">
                <a:solidFill>
                  <a:srgbClr val="FF0000"/>
                </a:solidFill>
              </a:rPr>
              <a:t>負數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例如：</a:t>
            </a:r>
            <a:endParaRPr lang="en-US" altLang="zh-TW" dirty="0" smtClean="0"/>
          </a:p>
          <a:p>
            <a:endParaRPr lang="en-US" altLang="zh-TW" dirty="0"/>
          </a:p>
          <a:p>
            <a:pPr lvl="1"/>
            <a:r>
              <a:rPr lang="zh-TW" altLang="en-US" dirty="0" smtClean="0"/>
              <a:t>會輸出 </a:t>
            </a:r>
            <a:r>
              <a:rPr lang="en-US" altLang="zh-TW" dirty="0" smtClean="0"/>
              <a:t>10,9,8,…..,2,1</a:t>
            </a:r>
            <a:r>
              <a:rPr lang="zh-TW" altLang="en-US" dirty="0" smtClean="0"/>
              <a:t> 的倒數數字串</a:t>
            </a:r>
            <a:endParaRPr lang="en-US" altLang="zh-TW" dirty="0" smtClean="0"/>
          </a:p>
          <a:p>
            <a:r>
              <a:rPr lang="zh-TW" altLang="en-US" dirty="0"/>
              <a:t>注意</a:t>
            </a:r>
            <a:r>
              <a:rPr lang="zh-TW" altLang="en-US" dirty="0" smtClean="0"/>
              <a:t>！</a:t>
            </a:r>
            <a:r>
              <a:rPr lang="en-US" altLang="zh-TW" dirty="0" smtClean="0"/>
              <a:t>step</a:t>
            </a:r>
            <a:r>
              <a:rPr lang="zh-TW" altLang="en-US" dirty="0" smtClean="0"/>
              <a:t>是</a:t>
            </a:r>
            <a:r>
              <a:rPr lang="zh-TW" altLang="en-US" b="1" dirty="0" smtClean="0">
                <a:solidFill>
                  <a:srgbClr val="FF0000"/>
                </a:solidFill>
              </a:rPr>
              <a:t>負數</a:t>
            </a:r>
            <a:r>
              <a:rPr lang="zh-TW" altLang="en-US" dirty="0" smtClean="0"/>
              <a:t>時，產生的數字</a:t>
            </a:r>
            <a:r>
              <a:rPr lang="zh-TW" altLang="en-US" b="1" dirty="0" smtClean="0">
                <a:solidFill>
                  <a:srgbClr val="FF0000"/>
                </a:solidFill>
              </a:rPr>
              <a:t>到</a:t>
            </a:r>
            <a:r>
              <a:rPr lang="en-US" altLang="zh-TW" b="1" dirty="0" smtClean="0">
                <a:solidFill>
                  <a:srgbClr val="FF0000"/>
                </a:solidFill>
              </a:rPr>
              <a:t>stop+1</a:t>
            </a:r>
            <a:r>
              <a:rPr lang="zh-TW" altLang="en-US" dirty="0" smtClean="0"/>
              <a:t>為止，不是</a:t>
            </a:r>
            <a:r>
              <a:rPr lang="en-US" altLang="zh-TW" dirty="0" smtClean="0"/>
              <a:t>stop-1</a:t>
            </a:r>
          </a:p>
          <a:p>
            <a:r>
              <a:rPr lang="zh-TW" altLang="en-US" dirty="0" smtClean="0"/>
              <a:t>範例：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range(1,10,2) </a:t>
            </a:r>
            <a:r>
              <a:rPr lang="en-US" altLang="zh-TW" dirty="0" smtClean="0">
                <a:sym typeface="Wingdings" panose="05000000000000000000" pitchFamily="2" charset="2"/>
              </a:rPr>
              <a:t> 1,3,5,7,9</a:t>
            </a:r>
          </a:p>
          <a:p>
            <a:pPr lvl="1"/>
            <a:r>
              <a:rPr lang="en-US" altLang="zh-TW" dirty="0" smtClean="0"/>
              <a:t>range(2,10,2</a:t>
            </a:r>
            <a:r>
              <a:rPr lang="en-US" altLang="zh-TW" dirty="0"/>
              <a:t>)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 smtClean="0">
                <a:sym typeface="Wingdings" panose="05000000000000000000" pitchFamily="2" charset="2"/>
              </a:rPr>
              <a:t>2,4,6,8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/>
              <a:t>range(10,2</a:t>
            </a:r>
            <a:r>
              <a:rPr lang="en-US" altLang="zh-TW" dirty="0"/>
              <a:t>)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sym typeface="Wingdings" panose="05000000000000000000" pitchFamily="2" charset="2"/>
              </a:rPr>
              <a:t>無！ 因為</a:t>
            </a:r>
            <a:r>
              <a:rPr lang="en-US" altLang="zh-TW" dirty="0" smtClean="0">
                <a:sym typeface="Wingdings" panose="05000000000000000000" pitchFamily="2" charset="2"/>
              </a:rPr>
              <a:t>step</a:t>
            </a:r>
            <a:r>
              <a:rPr lang="zh-TW" altLang="en-US" dirty="0" smtClean="0">
                <a:sym typeface="Wingdings" panose="05000000000000000000" pitchFamily="2" charset="2"/>
              </a:rPr>
              <a:t>預設是 </a:t>
            </a:r>
            <a:r>
              <a:rPr lang="en-US" altLang="zh-TW" dirty="0" smtClean="0">
                <a:sym typeface="Wingdings" panose="05000000000000000000" pitchFamily="2" charset="2"/>
              </a:rPr>
              <a:t>1 </a:t>
            </a:r>
            <a:r>
              <a:rPr lang="zh-TW" altLang="en-US" dirty="0" smtClean="0">
                <a:sym typeface="Wingdings" panose="05000000000000000000" pitchFamily="2" charset="2"/>
              </a:rPr>
              <a:t>，</a:t>
            </a:r>
            <a:r>
              <a:rPr lang="en-US" altLang="zh-TW" dirty="0" smtClean="0">
                <a:sym typeface="Wingdings" panose="05000000000000000000" pitchFamily="2" charset="2"/>
              </a:rPr>
              <a:t>10</a:t>
            </a:r>
            <a:r>
              <a:rPr lang="zh-TW" altLang="en-US" dirty="0" smtClean="0">
                <a:sym typeface="Wingdings" panose="05000000000000000000" pitchFamily="2" charset="2"/>
              </a:rPr>
              <a:t>比</a:t>
            </a:r>
            <a:r>
              <a:rPr lang="en-US" altLang="zh-TW" dirty="0" smtClean="0">
                <a:sym typeface="Wingdings" panose="05000000000000000000" pitchFamily="2" charset="2"/>
              </a:rPr>
              <a:t>2</a:t>
            </a:r>
            <a:r>
              <a:rPr lang="zh-TW" altLang="en-US" dirty="0" smtClean="0">
                <a:sym typeface="Wingdings" panose="05000000000000000000" pitchFamily="2" charset="2"/>
              </a:rPr>
              <a:t>大，不會產生數字。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range(2,10)  2,3,4,5,6,7,8,9</a:t>
            </a: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range(10,2,-3)  10,7,4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413" y="2538222"/>
            <a:ext cx="36385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188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輸入整數</a:t>
            </a:r>
            <a:r>
              <a:rPr lang="en-US" altLang="zh-TW" dirty="0"/>
              <a:t>N</a:t>
            </a:r>
            <a:r>
              <a:rPr lang="zh-TW" altLang="en-US" dirty="0"/>
              <a:t>，程式顯示</a:t>
            </a:r>
            <a:r>
              <a:rPr lang="en-US" altLang="zh-TW" dirty="0"/>
              <a:t>N</a:t>
            </a:r>
            <a:r>
              <a:rPr lang="zh-TW" altLang="en-US" dirty="0"/>
              <a:t>個*號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040951" cy="3880773"/>
          </a:xfrm>
        </p:spPr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請</a:t>
            </a:r>
            <a:r>
              <a:rPr lang="zh-TW" altLang="en-US" dirty="0"/>
              <a:t>輸入整數</a:t>
            </a:r>
            <a:r>
              <a:rPr lang="en-US" altLang="zh-TW" dirty="0"/>
              <a:t>N</a:t>
            </a:r>
            <a:r>
              <a:rPr lang="en-US" altLang="zh-TW" dirty="0" smtClean="0"/>
              <a:t>=“</a:t>
            </a:r>
            <a:r>
              <a:rPr lang="zh-TW" altLang="en-US" dirty="0" smtClean="0"/>
              <a:t>，</a:t>
            </a:r>
            <a:r>
              <a:rPr lang="zh-TW" altLang="en-US" dirty="0"/>
              <a:t>輸入完後，依照輸入的整數顯示</a:t>
            </a:r>
            <a:r>
              <a:rPr lang="en-US" altLang="zh-TW" dirty="0"/>
              <a:t>N</a:t>
            </a:r>
            <a:r>
              <a:rPr lang="zh-TW" altLang="en-US" dirty="0" smtClean="0"/>
              <a:t>個＊號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：似乎不用算？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輸出：顯示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個＊號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4867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85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6087"/>
            <a:ext cx="5600700" cy="41052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392" y="1930400"/>
            <a:ext cx="1591248" cy="395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91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</a:t>
            </a:r>
            <a:r>
              <a:rPr lang="en-US" altLang="zh-TW" dirty="0" smtClean="0"/>
              <a:t>1</a:t>
            </a:r>
            <a:r>
              <a:rPr lang="zh-TW" altLang="en-US" dirty="0" smtClean="0"/>
              <a:t>～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</a:t>
            </a:r>
            <a:r>
              <a:rPr lang="zh-TW" altLang="en-US" dirty="0"/>
              <a:t>數字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，輸入完後，依照輸入的整數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”1,2,3,…..,N”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運算：似乎不用算？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/>
              <a:t>”1,2,3,…..,N”</a:t>
            </a:r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1,2,3,4,5,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1,2,3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1863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42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4470</TotalTime>
  <Words>2715</Words>
  <Application>Microsoft Office PowerPoint</Application>
  <PresentationFormat>寬螢幕</PresentationFormat>
  <Paragraphs>503</Paragraphs>
  <Slides>44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51" baseType="lpstr">
      <vt:lpstr>微軟正黑體</vt:lpstr>
      <vt:lpstr>新細明體</vt:lpstr>
      <vt:lpstr>Arial</vt:lpstr>
      <vt:lpstr>Trebuchet MS</vt:lpstr>
      <vt:lpstr>Wingdings</vt:lpstr>
      <vt:lpstr>Wingdings 3</vt:lpstr>
      <vt:lpstr>多面向</vt:lpstr>
      <vt:lpstr>迴圈大法</vt:lpstr>
      <vt:lpstr>迴圈是甚麼？</vt:lpstr>
      <vt:lpstr>迴圈地獄第一層 for迴圈----固定(可預測)次數的迴圈</vt:lpstr>
      <vt:lpstr>最基本迴圈 for迴圈+range()</vt:lpstr>
      <vt:lpstr>range(start, stop, step)使用說明1</vt:lpstr>
      <vt:lpstr>range(start, stop, step)使用說明2</vt:lpstr>
      <vt:lpstr>範例一 輸入整數N，程式顯示N個*號</vt:lpstr>
      <vt:lpstr>範例一參考程式碼</vt:lpstr>
      <vt:lpstr>練習一 顯示1～N的數字</vt:lpstr>
      <vt:lpstr>練習一參考程式碼 兩個版本效果一樣喔</vt:lpstr>
      <vt:lpstr>練習二 顯示1+2+3+…+Ｎ的數字</vt:lpstr>
      <vt:lpstr>練習三 顯示1+2+3+…+Ｎ=總和</vt:lpstr>
      <vt:lpstr>練習四 計算階乘n!=1x2x2x…xn</vt:lpstr>
      <vt:lpstr>練習五 計算次方</vt:lpstr>
      <vt:lpstr>練習六 找出所有因數</vt:lpstr>
      <vt:lpstr>迴圈地獄第二層 雙重迴圈</vt:lpstr>
      <vt:lpstr>進階迴圈 雙重for迴圈</vt:lpstr>
      <vt:lpstr>範例二 星星方陣</vt:lpstr>
      <vt:lpstr>範例二參考程式碼</vt:lpstr>
      <vt:lpstr>練習七 星星直角三角形</vt:lpstr>
      <vt:lpstr>思考方式</vt:lpstr>
      <vt:lpstr>練習八 星星反直角三角形</vt:lpstr>
      <vt:lpstr>思考方式</vt:lpstr>
      <vt:lpstr>練習九 星星靠右直角三角形</vt:lpstr>
      <vt:lpstr>思考方式</vt:lpstr>
      <vt:lpstr>練習十 找質數</vt:lpstr>
      <vt:lpstr>練習十參考程式碼</vt:lpstr>
      <vt:lpstr>練習十一 九九乘法表</vt:lpstr>
      <vt:lpstr>For迴圈其實還沒完！！</vt:lpstr>
      <vt:lpstr>迴圈地獄第三層 while與do-while迴圈----不固定次數的迴圈</vt:lpstr>
      <vt:lpstr>While與do-while 用來做不固定次數的迴圈語法。</vt:lpstr>
      <vt:lpstr>迴圈變花樣 while迴圈</vt:lpstr>
      <vt:lpstr>迴圈變花樣 do-while迴圈(Python沒有！參考用)</vt:lpstr>
      <vt:lpstr>範例三 再來一次星星大挑戰！</vt:lpstr>
      <vt:lpstr>範例三參考程式碼</vt:lpstr>
      <vt:lpstr>範例四 終極密碼</vt:lpstr>
      <vt:lpstr>範例四參考程式碼</vt:lpstr>
      <vt:lpstr>練習十二 找出所有質因數</vt:lpstr>
      <vt:lpstr>break與continue</vt:lpstr>
      <vt:lpstr>break中斷，停止</vt:lpstr>
      <vt:lpstr>continue繼續、重來</vt:lpstr>
      <vt:lpstr>for….else…</vt:lpstr>
      <vt:lpstr>for…else…也是個方便的語法糖</vt:lpstr>
      <vt:lpstr>for…else…範例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流程控制(分支)</dc:title>
  <dc:creator>oldinmo@gmail.com</dc:creator>
  <cp:lastModifiedBy>oldinmo@gmail.com</cp:lastModifiedBy>
  <cp:revision>71</cp:revision>
  <dcterms:created xsi:type="dcterms:W3CDTF">2020-11-15T08:32:50Z</dcterms:created>
  <dcterms:modified xsi:type="dcterms:W3CDTF">2021-01-12T02:25:27Z</dcterms:modified>
</cp:coreProperties>
</file>