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72" r:id="rId3"/>
    <p:sldId id="277" r:id="rId4"/>
    <p:sldId id="257" r:id="rId5"/>
    <p:sldId id="258" r:id="rId6"/>
    <p:sldId id="259" r:id="rId7"/>
    <p:sldId id="260" r:id="rId8"/>
    <p:sldId id="275" r:id="rId9"/>
    <p:sldId id="261" r:id="rId10"/>
    <p:sldId id="262" r:id="rId11"/>
    <p:sldId id="273" r:id="rId12"/>
    <p:sldId id="276" r:id="rId13"/>
    <p:sldId id="263" r:id="rId14"/>
    <p:sldId id="264" r:id="rId15"/>
    <p:sldId id="274" r:id="rId16"/>
    <p:sldId id="267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7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33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3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3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5412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22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727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0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4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918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0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087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6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749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9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8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2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6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千里之行始於足下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99575"/>
          </a:xfrm>
        </p:spPr>
        <p:txBody>
          <a:bodyPr>
            <a:normAutofit/>
          </a:bodyPr>
          <a:lstStyle/>
          <a:p>
            <a:r>
              <a:rPr lang="zh-TW" altLang="en-US" dirty="0"/>
              <a:t>老子</a:t>
            </a:r>
            <a:r>
              <a:rPr lang="en-US" altLang="zh-TW" dirty="0"/>
              <a:t>《</a:t>
            </a:r>
            <a:r>
              <a:rPr lang="zh-TW" altLang="en-US" dirty="0"/>
              <a:t>道德經</a:t>
            </a:r>
            <a:r>
              <a:rPr lang="en-US" altLang="zh-TW" dirty="0"/>
              <a:t>》</a:t>
            </a:r>
            <a:r>
              <a:rPr lang="zh-TW" altLang="en-US" dirty="0"/>
              <a:t>第</a:t>
            </a:r>
            <a:r>
              <a:rPr lang="en-US" altLang="zh-TW" dirty="0"/>
              <a:t>64</a:t>
            </a:r>
            <a:r>
              <a:rPr lang="zh-TW" altLang="en-US" dirty="0" smtClean="0"/>
              <a:t>章</a:t>
            </a:r>
            <a:endParaRPr lang="en-US" altLang="zh-TW" dirty="0" smtClean="0"/>
          </a:p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56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549730" cy="3880773"/>
          </a:xfrm>
        </p:spPr>
        <p:txBody>
          <a:bodyPr/>
          <a:lstStyle/>
          <a:p>
            <a:r>
              <a:rPr lang="zh-TW" altLang="en-US" dirty="0" smtClean="0"/>
              <a:t>變數名稱必須</a:t>
            </a:r>
            <a:r>
              <a:rPr lang="zh-TW" altLang="en-US" dirty="0"/>
              <a:t>以</a:t>
            </a:r>
            <a:r>
              <a:rPr lang="zh-TW" altLang="en-US" b="1" dirty="0">
                <a:solidFill>
                  <a:srgbClr val="FF0000"/>
                </a:solidFill>
              </a:rPr>
              <a:t>英文</a:t>
            </a:r>
            <a:r>
              <a:rPr lang="zh-TW" altLang="en-US" b="1" dirty="0" smtClean="0">
                <a:solidFill>
                  <a:srgbClr val="FF0000"/>
                </a:solidFill>
              </a:rPr>
              <a:t>字母</a:t>
            </a:r>
            <a:r>
              <a:rPr lang="zh-TW" altLang="en-US" dirty="0" smtClean="0">
                <a:solidFill>
                  <a:schemeClr val="tx1"/>
                </a:solidFill>
              </a:rPr>
              <a:t>或是 </a:t>
            </a:r>
            <a:r>
              <a:rPr lang="en-US" altLang="zh-TW" b="1" dirty="0" smtClean="0">
                <a:solidFill>
                  <a:srgbClr val="FF0000"/>
                </a:solidFill>
              </a:rPr>
              <a:t>_ </a:t>
            </a:r>
            <a:r>
              <a:rPr lang="zh-TW" altLang="en-US" dirty="0" smtClean="0">
                <a:solidFill>
                  <a:schemeClr val="tx1"/>
                </a:solidFill>
              </a:rPr>
              <a:t>開頭</a:t>
            </a:r>
            <a:r>
              <a:rPr lang="en-US" altLang="zh-TW" dirty="0"/>
              <a:t>,</a:t>
            </a:r>
            <a:r>
              <a:rPr lang="zh-TW" altLang="en-US" dirty="0"/>
              <a:t>大小寫均可。</a:t>
            </a:r>
          </a:p>
          <a:p>
            <a:r>
              <a:rPr lang="zh-TW" altLang="en-US" dirty="0"/>
              <a:t>跟著開頭字元之後的</a:t>
            </a:r>
            <a:r>
              <a:rPr lang="en-US" altLang="zh-TW" dirty="0"/>
              <a:t>,</a:t>
            </a:r>
            <a:r>
              <a:rPr lang="zh-TW" altLang="en-US" dirty="0"/>
              <a:t>可以是符合前一條規則的字元</a:t>
            </a:r>
            <a:r>
              <a:rPr lang="en-US" altLang="zh-TW" dirty="0"/>
              <a:t>,</a:t>
            </a:r>
            <a:r>
              <a:rPr lang="zh-TW" altLang="en-US" dirty="0"/>
              <a:t>或者是阿拉伯數字</a:t>
            </a:r>
            <a:r>
              <a:rPr lang="en-US" altLang="zh-TW" dirty="0"/>
              <a:t>0 ~ 9</a:t>
            </a:r>
            <a:r>
              <a:rPr lang="zh-TW" altLang="en-US" dirty="0"/>
              <a:t>。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長度</a:t>
            </a:r>
            <a:r>
              <a:rPr lang="zh-TW" altLang="en-US" dirty="0">
                <a:solidFill>
                  <a:srgbClr val="FF0000"/>
                </a:solidFill>
              </a:rPr>
              <a:t>沒有限制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不能</a:t>
            </a:r>
            <a:r>
              <a:rPr lang="zh-TW" altLang="en-US" dirty="0"/>
              <a:t>和 </a:t>
            </a:r>
            <a:r>
              <a:rPr lang="en-US" altLang="zh-TW" dirty="0" smtClean="0"/>
              <a:t>Python </a:t>
            </a:r>
            <a:r>
              <a:rPr lang="zh-TW" altLang="en-US" dirty="0"/>
              <a:t>程式語言中的保留字 </a:t>
            </a:r>
            <a:r>
              <a:rPr lang="en-US" altLang="zh-TW" dirty="0"/>
              <a:t>(Reserved  </a:t>
            </a:r>
            <a:r>
              <a:rPr lang="en-US" altLang="zh-TW" dirty="0" err="1" smtClean="0"/>
              <a:t>Words,or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KeyWords</a:t>
            </a:r>
            <a:r>
              <a:rPr lang="en-US" altLang="zh-TW" dirty="0" smtClean="0"/>
              <a:t>)</a:t>
            </a:r>
            <a:r>
              <a:rPr lang="zh-TW" altLang="en-US" dirty="0"/>
              <a:t>重複。</a:t>
            </a:r>
          </a:p>
          <a:p>
            <a:r>
              <a:rPr lang="zh-TW" altLang="en-US" dirty="0"/>
              <a:t>字母相同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zh-TW" altLang="en-US" b="1" dirty="0">
                <a:solidFill>
                  <a:srgbClr val="FF0000"/>
                </a:solidFill>
              </a:rPr>
              <a:t>大小寫不同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視為是不同的名稱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可以用</a:t>
            </a:r>
            <a:r>
              <a:rPr lang="en-US" altLang="zh-TW" b="1" dirty="0"/>
              <a:t>Unicode</a:t>
            </a:r>
            <a:r>
              <a:rPr lang="zh-TW" altLang="en-US" b="1" dirty="0"/>
              <a:t>命名</a:t>
            </a:r>
            <a:r>
              <a:rPr lang="zh-TW" altLang="en-US" dirty="0"/>
              <a:t>，也就是說用</a:t>
            </a:r>
            <a:r>
              <a:rPr lang="zh-TW" altLang="en-US" b="1" dirty="0"/>
              <a:t>中文命名</a:t>
            </a:r>
            <a:r>
              <a:rPr lang="zh-TW" altLang="en-US" dirty="0" smtClean="0"/>
              <a:t>。但是，建議不要用，因為外國人不認識！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22505" y="1711216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關鍵字 </a:t>
            </a:r>
            <a:r>
              <a:rPr lang="en-US" altLang="zh-TW" dirty="0"/>
              <a:t>(Keywords)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48735"/>
              </p:ext>
            </p:extLst>
          </p:nvPr>
        </p:nvGraphicFramePr>
        <p:xfrm>
          <a:off x="6300216" y="2160589"/>
          <a:ext cx="4901184" cy="3486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296">
                  <a:extLst>
                    <a:ext uri="{9D8B030D-6E8A-4147-A177-3AD203B41FA5}">
                      <a16:colId xmlns:a16="http://schemas.microsoft.com/office/drawing/2014/main" val="152288989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386101029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1760932292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2764150934"/>
                    </a:ext>
                  </a:extLst>
                </a:gridCol>
              </a:tblGrid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03859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continue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global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02895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if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raise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63293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return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92239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elif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041317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assert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while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248442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async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except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lambda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88755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await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finally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nonlocal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yield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60592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break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89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7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內建函式表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變數命名建議</a:t>
            </a:r>
            <a:r>
              <a:rPr lang="zh-TW" altLang="en-US" dirty="0"/>
              <a:t>避開</a:t>
            </a:r>
            <a:r>
              <a:rPr lang="zh-TW" altLang="en-US" dirty="0" smtClean="0"/>
              <a:t>這些</a:t>
            </a:r>
            <a:r>
              <a:rPr lang="zh-TW" altLang="en-US" dirty="0"/>
              <a:t>名字！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504622"/>
              </p:ext>
            </p:extLst>
          </p:nvPr>
        </p:nvGraphicFramePr>
        <p:xfrm>
          <a:off x="1252730" y="2002530"/>
          <a:ext cx="7836405" cy="4306834"/>
        </p:xfrm>
        <a:graphic>
          <a:graphicData uri="http://schemas.openxmlformats.org/drawingml/2006/table">
            <a:tbl>
              <a:tblPr/>
              <a:tblGrid>
                <a:gridCol w="1567281">
                  <a:extLst>
                    <a:ext uri="{9D8B030D-6E8A-4147-A177-3AD203B41FA5}">
                      <a16:colId xmlns:a16="http://schemas.microsoft.com/office/drawing/2014/main" val="3144803349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3696051328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4225883233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405050150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588304714"/>
                    </a:ext>
                  </a:extLst>
                </a:gridCol>
              </a:tblGrid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abs()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delattr()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hash()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memoryview()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set()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01513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all()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help()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min()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setattr()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95484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any()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hex()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next()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slice()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40425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ascii()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divmod()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object()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sorted()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4741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enumerate()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input()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staticmethod()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171133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bool()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eval()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open()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15278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breakpoint()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exec()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isinstance()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ord()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sum()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61981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bytearray()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filter()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issubclass()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pow()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super()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6404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bytes()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float()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iter()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tuple()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0278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callable()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format()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len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property()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type()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54268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chr()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frozenset()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list()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range()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vars()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80285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classmethod()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getattr()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locals()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repr()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zip()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55637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compile()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globals()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map()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reversed()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__import__()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649403"/>
                  </a:ext>
                </a:extLst>
              </a:tr>
              <a:tr h="36600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complex()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hasattr()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max()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round()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2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8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記不住這麼多不能用的名字怎麼辦！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我的小撇</a:t>
            </a:r>
            <a:r>
              <a:rPr lang="zh-TW" altLang="en-US" dirty="0" smtClean="0"/>
              <a:t>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變數名稱前加一個固定前綴</a:t>
            </a:r>
            <a:endParaRPr lang="en-US" altLang="zh-TW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/>
              <a:t>mySum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myMax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myOpen</a:t>
            </a:r>
            <a:endParaRPr lang="en-US" altLang="zh-TW" dirty="0" smtClean="0"/>
          </a:p>
          <a:p>
            <a:r>
              <a:rPr lang="zh-TW" altLang="en-US" dirty="0"/>
              <a:t>如果</a:t>
            </a:r>
            <a:r>
              <a:rPr lang="zh-TW" altLang="en-US" dirty="0" smtClean="0"/>
              <a:t>是函示內區域</a:t>
            </a:r>
            <a:r>
              <a:rPr lang="zh-TW" altLang="en-US" dirty="0"/>
              <a:t>變數</a:t>
            </a:r>
            <a:r>
              <a:rPr lang="en-US" altLang="zh-TW" dirty="0"/>
              <a:t>(</a:t>
            </a:r>
            <a:r>
              <a:rPr lang="zh-TW" altLang="en-US" dirty="0"/>
              <a:t>以後說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，加函式名當前綴</a:t>
            </a:r>
            <a:endParaRPr lang="en-US" altLang="zh-TW" dirty="0" smtClean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func1Max, func2Open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388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變數命名比一比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080850" cy="3880772"/>
          </a:xfrm>
        </p:spPr>
        <p:txBody>
          <a:bodyPr/>
          <a:lstStyle/>
          <a:p>
            <a:r>
              <a:rPr lang="zh-TW" altLang="en-US" dirty="0" smtClean="0"/>
              <a:t>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</a:t>
            </a:r>
          </a:p>
          <a:p>
            <a:pPr lvl="1"/>
            <a:r>
              <a:rPr lang="en-US" altLang="zh-TW" dirty="0" smtClean="0"/>
              <a:t>_</a:t>
            </a:r>
            <a:r>
              <a:rPr lang="en-US" altLang="zh-TW" dirty="0" err="1" smtClean="0"/>
              <a:t>fg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x5</a:t>
            </a:r>
          </a:p>
          <a:p>
            <a:pPr lvl="1"/>
            <a:r>
              <a:rPr lang="en-US" altLang="zh-TW" dirty="0" smtClean="0"/>
              <a:t>$y</a:t>
            </a:r>
          </a:p>
          <a:p>
            <a:pPr lvl="1"/>
            <a:r>
              <a:rPr lang="en-US" altLang="zh-TW" dirty="0" smtClean="0"/>
              <a:t>score</a:t>
            </a:r>
          </a:p>
          <a:p>
            <a:pPr lvl="1"/>
            <a:r>
              <a:rPr lang="zh-TW" altLang="en-US" dirty="0" smtClean="0"/>
              <a:t>劉老師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3849624" y="2160589"/>
            <a:ext cx="5586984" cy="3880773"/>
          </a:xfrm>
        </p:spPr>
        <p:txBody>
          <a:bodyPr/>
          <a:lstStyle/>
          <a:p>
            <a:r>
              <a:rPr lang="zh-TW" altLang="en-US" dirty="0" smtClean="0"/>
              <a:t>不合法變數名稱：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total,1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變數名稱不可有”</a:t>
            </a:r>
            <a:r>
              <a:rPr lang="en-US" altLang="zh-TW" dirty="0"/>
              <a:t>,”</a:t>
            </a:r>
          </a:p>
          <a:p>
            <a:pPr lvl="1"/>
            <a:r>
              <a:rPr lang="en-US" altLang="zh-TW" dirty="0"/>
              <a:t>3y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變數名稱不可由阿拉伯數字開頭</a:t>
            </a:r>
          </a:p>
          <a:p>
            <a:pPr lvl="1"/>
            <a:r>
              <a:rPr lang="en-US" altLang="zh-TW" dirty="0"/>
              <a:t>char	</a:t>
            </a:r>
            <a:r>
              <a:rPr lang="en-US" altLang="zh-TW" dirty="0" smtClean="0"/>
              <a:t>// </a:t>
            </a:r>
            <a:r>
              <a:rPr lang="zh-TW" altLang="en-US" dirty="0"/>
              <a:t>這是系統保留字不可當作變數名稱	</a:t>
            </a:r>
          </a:p>
          <a:p>
            <a:pPr lvl="1"/>
            <a:r>
              <a:rPr lang="en-US" altLang="zh-TW" dirty="0" err="1"/>
              <a:t>x+y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a 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變數名稱不可有空格</a:t>
            </a:r>
          </a:p>
          <a:p>
            <a:pPr lvl="1"/>
            <a:r>
              <a:rPr lang="en-US" altLang="zh-TW" dirty="0"/>
              <a:t>x!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!</a:t>
            </a:r>
            <a:r>
              <a:rPr lang="zh-TW" altLang="en-US" dirty="0" smtClean="0"/>
              <a:t>字元</a:t>
            </a:r>
            <a:endParaRPr lang="en-US" altLang="zh-TW" dirty="0" smtClean="0"/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m</a:t>
            </a:r>
            <a:r>
              <a:rPr lang="en-US" altLang="zh-TW" dirty="0" smtClean="0">
                <a:solidFill>
                  <a:srgbClr val="0070C0"/>
                </a:solidFill>
              </a:rPr>
              <a:t>ax	// </a:t>
            </a:r>
            <a:r>
              <a:rPr lang="zh-TW" altLang="en-US" dirty="0" smtClean="0">
                <a:solidFill>
                  <a:srgbClr val="0070C0"/>
                </a:solidFill>
              </a:rPr>
              <a:t>內建函式名，最好不要用</a:t>
            </a:r>
            <a:endParaRPr lang="zh-TW" altLang="en-US" dirty="0">
              <a:solidFill>
                <a:srgbClr val="0070C0"/>
              </a:solidFill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75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資料型別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/>
              <a:t>基本款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1900" b="1" u="sng" dirty="0" smtClean="0"/>
              <a:t>首先，</a:t>
            </a:r>
            <a:r>
              <a:rPr lang="en-US" altLang="zh-TW" sz="1900" b="1" u="sng" dirty="0" smtClean="0"/>
              <a:t>Python</a:t>
            </a:r>
            <a:r>
              <a:rPr lang="zh-TW" altLang="en-US" sz="1900" b="1" u="sng" dirty="0" smtClean="0"/>
              <a:t>中的變數</a:t>
            </a:r>
            <a:r>
              <a:rPr lang="zh-TW" altLang="en-US" sz="1900" b="1" u="sng" dirty="0" smtClean="0">
                <a:solidFill>
                  <a:srgbClr val="FF0000"/>
                </a:solidFill>
              </a:rPr>
              <a:t>不需事先宣告型別</a:t>
            </a:r>
            <a:r>
              <a:rPr lang="zh-TW" altLang="en-US" sz="1900" b="1" dirty="0" smtClean="0"/>
              <a:t>。</a:t>
            </a:r>
            <a:endParaRPr lang="en-US" altLang="zh-TW" sz="1900" b="1" dirty="0" smtClean="0"/>
          </a:p>
          <a:p>
            <a:r>
              <a:rPr lang="zh-TW" altLang="en-US" dirty="0" smtClean="0"/>
              <a:t>布林</a:t>
            </a:r>
            <a:r>
              <a:rPr lang="zh-TW" altLang="en-US" dirty="0"/>
              <a:t>型別 </a:t>
            </a:r>
            <a:r>
              <a:rPr lang="en-US" altLang="zh-TW" dirty="0"/>
              <a:t>(Boolean Data Type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/>
              <a:t>只能有兩種</a:t>
            </a:r>
            <a:r>
              <a:rPr lang="zh-TW" altLang="en-US" dirty="0" smtClean="0"/>
              <a:t>可能：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kern="0" dirty="0" smtClean="0"/>
              <a:t>數值</a:t>
            </a:r>
            <a:r>
              <a:rPr lang="zh-TW" altLang="en-US" kern="0" dirty="0"/>
              <a:t>型別 </a:t>
            </a:r>
            <a:r>
              <a:rPr lang="en-US" altLang="zh-TW" kern="0" dirty="0"/>
              <a:t>(Numeric Data Type)</a:t>
            </a:r>
          </a:p>
          <a:p>
            <a:pPr lvl="1"/>
            <a:r>
              <a:rPr lang="zh-TW" altLang="en-US" dirty="0"/>
              <a:t>整數型別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浮點</a:t>
            </a:r>
            <a:r>
              <a:rPr lang="zh-TW" altLang="en-US" dirty="0"/>
              <a:t>數型別 </a:t>
            </a:r>
            <a:r>
              <a:rPr lang="en-US" altLang="zh-TW" dirty="0" smtClean="0"/>
              <a:t>(float)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複數</a:t>
            </a:r>
            <a:r>
              <a:rPr lang="en-US" altLang="zh-TW" dirty="0">
                <a:sym typeface="Wingdings" panose="05000000000000000000" pitchFamily="2" charset="2"/>
              </a:rPr>
              <a:t>(Complex number)</a:t>
            </a:r>
            <a:endParaRPr lang="zh-TW" altLang="en-US" dirty="0"/>
          </a:p>
          <a:p>
            <a:r>
              <a:rPr lang="zh-TW" altLang="en-US" dirty="0"/>
              <a:t>字元</a:t>
            </a:r>
            <a:r>
              <a:rPr lang="en-US" altLang="zh-TW" dirty="0"/>
              <a:t>(</a:t>
            </a:r>
            <a:r>
              <a:rPr lang="en-US" altLang="zh-TW" dirty="0" smtClean="0"/>
              <a:t>bytes)</a:t>
            </a:r>
          </a:p>
          <a:p>
            <a:pPr lvl="1"/>
            <a:r>
              <a:rPr lang="en-US" altLang="zh-TW" dirty="0" smtClean="0"/>
              <a:t>8bits</a:t>
            </a:r>
            <a:r>
              <a:rPr lang="zh-TW" altLang="en-US" dirty="0" smtClean="0"/>
              <a:t>的二進制資料</a:t>
            </a:r>
            <a:endParaRPr lang="en-US" altLang="zh-TW" dirty="0"/>
          </a:p>
          <a:p>
            <a:r>
              <a:rPr lang="en-US" altLang="zh-TW" dirty="0" err="1" smtClean="0"/>
              <a:t>Bytearray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bytes</a:t>
            </a:r>
            <a:r>
              <a:rPr lang="zh-TW" altLang="en-US" dirty="0" smtClean="0"/>
              <a:t>的陣列。</a:t>
            </a:r>
            <a:endParaRPr lang="en-US" altLang="zh-TW" dirty="0"/>
          </a:p>
          <a:p>
            <a:r>
              <a:rPr lang="zh-TW" altLang="en-US" dirty="0" smtClean="0"/>
              <a:t>字串 </a:t>
            </a:r>
            <a:r>
              <a:rPr lang="en-US" altLang="zh-TW" dirty="0"/>
              <a:t>(String) </a:t>
            </a:r>
            <a:r>
              <a:rPr lang="zh-TW" altLang="en-US" dirty="0" smtClean="0"/>
              <a:t>型別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453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</a:t>
            </a:r>
            <a:r>
              <a:rPr lang="zh-TW" altLang="en-US" dirty="0" smtClean="0"/>
              <a:t>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進階款</a:t>
            </a:r>
            <a:r>
              <a:rPr lang="en-US" altLang="zh-TW" dirty="0" smtClean="0"/>
              <a:t>(</a:t>
            </a:r>
            <a:r>
              <a:rPr lang="zh-TW" altLang="en-US" dirty="0" smtClean="0"/>
              <a:t>容器類</a:t>
            </a:r>
            <a:r>
              <a:rPr lang="en-US" altLang="zh-TW" dirty="0" smtClean="0"/>
              <a:t>,container)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序列型態</a:t>
            </a:r>
            <a:r>
              <a:rPr lang="en-US" altLang="zh-TW" dirty="0" smtClean="0"/>
              <a:t>(sequence type)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List</a:t>
            </a:r>
            <a:r>
              <a:rPr lang="zh-TW" altLang="en-US" dirty="0" smtClean="0"/>
              <a:t>：等同其他語言的陣列，但更有彈性，用</a:t>
            </a:r>
            <a:r>
              <a:rPr lang="en-US" altLang="zh-TW" dirty="0" smtClean="0"/>
              <a:t>[]</a:t>
            </a:r>
          </a:p>
          <a:p>
            <a:pPr lvl="1"/>
            <a:r>
              <a:rPr lang="en-US" altLang="zh-TW" dirty="0" smtClean="0"/>
              <a:t>Tuple</a:t>
            </a:r>
            <a:r>
              <a:rPr lang="zh-TW" altLang="en-US" dirty="0" smtClean="0"/>
              <a:t>：固定不變的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對應型態</a:t>
            </a:r>
            <a:r>
              <a:rPr lang="en-US" altLang="zh-TW" dirty="0"/>
              <a:t>(mapping type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Dict</a:t>
            </a:r>
            <a:r>
              <a:rPr lang="zh-TW" altLang="en-US" dirty="0" smtClean="0"/>
              <a:t>：非有序，用</a:t>
            </a:r>
            <a:r>
              <a:rPr lang="en-US" altLang="zh-TW" dirty="0" err="1" smtClean="0"/>
              <a:t>key:value</a:t>
            </a:r>
            <a:r>
              <a:rPr lang="zh-TW" altLang="en-US" dirty="0" smtClean="0"/>
              <a:t>配對儲存，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唯一，用 </a:t>
            </a:r>
            <a:r>
              <a:rPr lang="en-US" altLang="zh-TW" dirty="0" smtClean="0"/>
              <a:t>{}</a:t>
            </a:r>
          </a:p>
          <a:p>
            <a:r>
              <a:rPr lang="zh-TW" altLang="en-US" dirty="0"/>
              <a:t>集合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(set type)</a:t>
            </a:r>
          </a:p>
          <a:p>
            <a:pPr lvl="1"/>
            <a:r>
              <a:rPr lang="en-US" altLang="zh-TW" dirty="0" smtClean="0"/>
              <a:t>Set</a:t>
            </a:r>
            <a:r>
              <a:rPr lang="zh-TW" altLang="en-US" dirty="0" smtClean="0"/>
              <a:t>：無序且唯一，用</a:t>
            </a:r>
            <a:r>
              <a:rPr lang="en-US" altLang="zh-TW" dirty="0" smtClean="0"/>
              <a:t>{}</a:t>
            </a:r>
          </a:p>
          <a:p>
            <a:pPr lvl="1"/>
            <a:r>
              <a:rPr lang="en-US" altLang="zh-TW" dirty="0" err="1" smtClean="0"/>
              <a:t>Frozenset</a:t>
            </a:r>
            <a:r>
              <a:rPr lang="zh-TW" altLang="en-US" dirty="0" smtClean="0"/>
              <a:t>：不變的</a:t>
            </a:r>
            <a:r>
              <a:rPr lang="en-US" altLang="zh-TW" dirty="0" smtClean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646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等</a:t>
            </a:r>
            <a:r>
              <a:rPr lang="en-US" altLang="zh-TW" dirty="0" smtClean="0"/>
              <a:t>(=)</a:t>
            </a:r>
            <a:r>
              <a:rPr lang="zh-TW" altLang="en-US" dirty="0" smtClean="0"/>
              <a:t>的意義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(=)</a:t>
            </a:r>
            <a:r>
              <a:rPr lang="zh-TW" altLang="en-US" dirty="0" smtClean="0"/>
              <a:t>不是數學上的表示相等。</a:t>
            </a:r>
            <a:endParaRPr lang="en-US" altLang="zh-TW" dirty="0" smtClean="0"/>
          </a:p>
          <a:p>
            <a:r>
              <a:rPr lang="zh-TW" altLang="en-US" dirty="0"/>
              <a:t>在程式語言領域，</a:t>
            </a:r>
            <a:r>
              <a:rPr lang="en-US" altLang="zh-TW" dirty="0"/>
              <a:t>(=)</a:t>
            </a:r>
            <a:r>
              <a:rPr lang="zh-TW" altLang="en-US" dirty="0"/>
              <a:t>是</a:t>
            </a:r>
            <a:r>
              <a:rPr lang="zh-TW" altLang="en-US" dirty="0" smtClean="0"/>
              <a:t>指派、指定的</a:t>
            </a:r>
            <a:r>
              <a:rPr lang="zh-TW" altLang="en-US" dirty="0"/>
              <a:t>意思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Assignmemt</a:t>
            </a:r>
            <a:r>
              <a:rPr lang="en-US" altLang="zh-TW" dirty="0" smtClean="0"/>
              <a:t>  operation)</a:t>
            </a:r>
          </a:p>
          <a:p>
            <a:r>
              <a:rPr lang="zh-TW" altLang="en-US" dirty="0"/>
              <a:t>通常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en-US" altLang="zh-TW" dirty="0"/>
              <a:t>= 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</a:t>
            </a:r>
            <a:r>
              <a:rPr lang="zh-TW" altLang="en-US" dirty="0"/>
              <a:t>運算式</a:t>
            </a:r>
            <a:r>
              <a:rPr lang="en-US" altLang="zh-TW" dirty="0"/>
              <a:t>;  </a:t>
            </a:r>
            <a:r>
              <a:rPr lang="zh-TW" altLang="en-US" dirty="0"/>
              <a:t>例如</a:t>
            </a:r>
            <a:r>
              <a:rPr lang="en-US" altLang="zh-TW" dirty="0"/>
              <a:t>3+5, a+3, </a:t>
            </a:r>
            <a:r>
              <a:rPr lang="en-US" altLang="zh-TW" dirty="0" smtClean="0"/>
              <a:t>b*4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new </a:t>
            </a:r>
            <a:r>
              <a:rPr lang="zh-TW" altLang="en-US" dirty="0"/>
              <a:t>型別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</a:t>
            </a:r>
            <a:r>
              <a:rPr lang="en-US" altLang="zh-TW" dirty="0" smtClean="0"/>
              <a:t>new </a:t>
            </a:r>
            <a:r>
              <a:rPr lang="zh-TW" altLang="en-US" dirty="0"/>
              <a:t>型別</a:t>
            </a:r>
            <a:r>
              <a:rPr lang="en-US" altLang="zh-TW" dirty="0"/>
              <a:t>[n</a:t>
            </a:r>
            <a:r>
              <a:rPr lang="en-US" altLang="zh-TW" dirty="0" smtClean="0"/>
              <a:t>];</a:t>
            </a:r>
          </a:p>
          <a:p>
            <a:r>
              <a:rPr lang="zh-TW" altLang="en-US" dirty="0"/>
              <a:t>口語說法</a:t>
            </a:r>
            <a:r>
              <a:rPr lang="zh-TW" altLang="en-US" dirty="0" smtClean="0"/>
              <a:t>：</a:t>
            </a:r>
            <a:r>
              <a:rPr lang="zh-TW" altLang="en-US" b="1" u="sng" dirty="0">
                <a:solidFill>
                  <a:srgbClr val="FF0000"/>
                </a:solidFill>
              </a:rPr>
              <a:t>把右邊的結果或內容存放到左邊的變數裡面。</a:t>
            </a:r>
          </a:p>
          <a:p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數字相乘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輸入兩個數字，相乘後輸出結果。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：兩個數字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輸出：兩數字相乘結果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</a:t>
            </a:r>
            <a:r>
              <a:rPr lang="zh-TW" altLang="en-US" dirty="0"/>
              <a:t>輸入方式與變數</a:t>
            </a:r>
            <a:r>
              <a:rPr lang="zh-TW" altLang="en-US" dirty="0" smtClean="0"/>
              <a:t>宣告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Input()</a:t>
            </a:r>
            <a:r>
              <a:rPr lang="zh-TW" altLang="en-US" dirty="0" smtClean="0"/>
              <a:t>輸入的資料型別都是字串！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需轉換為數字才能做運算！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eval</a:t>
            </a:r>
            <a:r>
              <a:rPr lang="en-US" altLang="zh-TW" dirty="0" smtClean="0"/>
              <a:t>(“”)</a:t>
            </a:r>
            <a:r>
              <a:rPr lang="zh-TW" altLang="en-US" dirty="0" smtClean="0"/>
              <a:t>可以把字串轉成數字。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12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err="1" smtClean="0">
                  <a:solidFill>
                    <a:schemeClr val="tx1"/>
                  </a:solidFill>
                </a:rPr>
                <a:t>AxB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=60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00415"/>
            <a:ext cx="52578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螢幕輸出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游標</a:t>
            </a:r>
            <a:r>
              <a:rPr lang="zh-TW" altLang="en-US" dirty="0" smtClean="0"/>
              <a:t>：用來提醒或是顯示下一個文字輸出的位置。通常是一個小直線或是小方塊。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定位點</a:t>
            </a:r>
            <a:r>
              <a:rPr lang="zh-TW" altLang="en-US" dirty="0" smtClean="0"/>
              <a:t>：螢幕橫向每個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個字元位置會有一個定位點。方便輸出時</a:t>
            </a:r>
            <a:r>
              <a:rPr lang="zh-TW" altLang="en-US" b="1" dirty="0" smtClean="0"/>
              <a:t>對齊文字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\t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輸出超過最右邊會捲到下一行的最左邊繼續顯示。</a:t>
            </a:r>
            <a:endParaRPr lang="en-US" altLang="zh-TW" dirty="0" smtClean="0"/>
          </a:p>
          <a:p>
            <a:pPr lvl="1"/>
            <a:r>
              <a:rPr lang="zh-TW" altLang="en-US" dirty="0"/>
              <a:t>古早的螢幕只有</a:t>
            </a:r>
            <a:r>
              <a:rPr lang="en-US" altLang="zh-TW" dirty="0" smtClean="0"/>
              <a:t>80x40</a:t>
            </a:r>
            <a:r>
              <a:rPr lang="zh-TW" altLang="en-US" dirty="0" smtClean="0"/>
              <a:t>，現在沒上限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的</a:t>
            </a:r>
            <a:r>
              <a:rPr lang="en-US" altLang="zh-TW" b="1" dirty="0" smtClean="0">
                <a:solidFill>
                  <a:srgbClr val="0070C0"/>
                </a:solidFill>
              </a:rPr>
              <a:t>print</a:t>
            </a:r>
            <a:r>
              <a:rPr lang="zh-TW" altLang="en-US" b="1" dirty="0" smtClean="0">
                <a:solidFill>
                  <a:srgbClr val="0070C0"/>
                </a:solidFill>
              </a:rPr>
              <a:t>預設輸出後會換行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中間一半想</a:t>
            </a:r>
            <a:r>
              <a:rPr lang="zh-TW" altLang="en-US" dirty="0" smtClean="0"/>
              <a:t>要換行要輸出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\n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r>
              <a:rPr lang="zh-TW" altLang="en-US" dirty="0"/>
              <a:t>若是最後面不想換行</a:t>
            </a:r>
            <a:r>
              <a:rPr lang="zh-TW" altLang="en-US" dirty="0" smtClean="0"/>
              <a:t>，請在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指令中加入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(“Python is best!”</a:t>
            </a:r>
            <a:r>
              <a:rPr lang="zh-TW" altLang="en-US" dirty="0" smtClean="0"/>
              <a:t>，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83387" y="2160589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弧形 7"/>
          <p:cNvSpPr/>
          <p:nvPr/>
        </p:nvSpPr>
        <p:spPr>
          <a:xfrm>
            <a:off x="-402336" y="2578607"/>
            <a:ext cx="8055864" cy="2775770"/>
          </a:xfrm>
          <a:prstGeom prst="arc">
            <a:avLst>
              <a:gd name="adj1" fmla="val 16200000"/>
              <a:gd name="adj2" fmla="val 21317875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04723" y="3781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定位點示意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5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詳細看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188370"/>
              </p:ext>
            </p:extLst>
          </p:nvPr>
        </p:nvGraphicFramePr>
        <p:xfrm>
          <a:off x="677334" y="1270000"/>
          <a:ext cx="10066866" cy="49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32">
                  <a:extLst>
                    <a:ext uri="{9D8B030D-6E8A-4147-A177-3AD203B41FA5}">
                      <a16:colId xmlns:a16="http://schemas.microsoft.com/office/drawing/2014/main" val="3478035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18664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138659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6242427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39098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29754548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80034520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75334797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694928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4546306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6840573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47269171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23302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860402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6454898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55750125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76490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28890132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23170659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9891810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2509975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21637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82181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680844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86129738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06267158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9446819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3861547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5194975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44643640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7133178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12834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3023431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895902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4029606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5190111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8179161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0786730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1010252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146309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2730776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9655513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176497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5311289"/>
                    </a:ext>
                  </a:extLst>
                </a:gridCol>
                <a:gridCol w="518728">
                  <a:extLst>
                    <a:ext uri="{9D8B030D-6E8A-4147-A177-3AD203B41FA5}">
                      <a16:colId xmlns:a16="http://schemas.microsoft.com/office/drawing/2014/main" val="1867990254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…..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215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1211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151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99998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5781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3785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52259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71652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9018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241436"/>
                  </a:ext>
                </a:extLst>
              </a:tr>
              <a:tr h="771518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51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48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唐詩三百首，我只會一首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挑選自己孰悉的唐詩，顯示在畫面上。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漂亮的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練習輸出的畫面處理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grpSp>
        <p:nvGrpSpPr>
          <p:cNvPr id="4" name="群組 3"/>
          <p:cNvGrpSpPr/>
          <p:nvPr/>
        </p:nvGrpSpPr>
        <p:grpSpPr>
          <a:xfrm>
            <a:off x="6096000" y="2404872"/>
            <a:ext cx="5152453" cy="410826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床前明月光  疑似地上霜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舉頭望黑板  低頭吃便當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			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李黑 靜夜思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低  舉  疑  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頭  頭  似  前  李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吃  望  地  明  黑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便  黑  上  月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當  板  霜  光  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                     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                   思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96856" y="6488668"/>
            <a:ext cx="2176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星星排列大法</a:t>
            </a:r>
            <a:r>
              <a:rPr lang="en-US" altLang="zh-TW" dirty="0" smtClean="0"/>
              <a:t>?</a:t>
            </a:r>
            <a:r>
              <a:rPr lang="zh-TW" altLang="en-US" dirty="0" smtClean="0"/>
              <a:t>表格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632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加上</a:t>
            </a:r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 smtClean="0"/>
              <a:t>吧！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8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跟你打招呼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輸入名字，電腦跟你打招呼。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：名字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 smtClean="0"/>
              <a:t>Hello </a:t>
            </a:r>
            <a:r>
              <a:rPr lang="zh-TW" altLang="en-US" dirty="0" smtClean="0"/>
              <a:t>名字</a:t>
            </a:r>
            <a:endParaRPr lang="en-US" altLang="zh-TW" dirty="0" smtClean="0"/>
          </a:p>
          <a:p>
            <a:r>
              <a:rPr lang="zh-TW" altLang="en-US" dirty="0" smtClean="0"/>
              <a:t>學習</a:t>
            </a:r>
            <a:r>
              <a:rPr lang="zh-TW" altLang="en-US" b="1" dirty="0" smtClean="0"/>
              <a:t>輸入</a:t>
            </a:r>
            <a:r>
              <a:rPr lang="zh-TW" altLang="en-US" dirty="0" smtClean="0"/>
              <a:t>方式與</a:t>
            </a:r>
            <a:r>
              <a:rPr lang="zh-TW" altLang="en-US" b="1" dirty="0" smtClean="0"/>
              <a:t>變數宣告</a:t>
            </a:r>
            <a:endParaRPr lang="zh-TW" altLang="en-US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8" name="圓角矩形 7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請問大名是？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Hello Jack !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1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8312"/>
            <a:ext cx="4739331" cy="392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最基本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運算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輸出</a:t>
            </a:r>
            <a:r>
              <a:rPr lang="zh-TW" altLang="en-US" dirty="0" smtClean="0"/>
              <a:t>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對初學者最重要的基本程式架構</a:t>
            </a:r>
            <a:endParaRPr lang="en-US" altLang="zh-TW" dirty="0" smtClean="0"/>
          </a:p>
          <a:p>
            <a:r>
              <a:rPr lang="zh-TW" altLang="en-US" dirty="0"/>
              <a:t>程式運行大致上遵循</a:t>
            </a:r>
            <a:r>
              <a:rPr lang="zh-TW" altLang="en-US" dirty="0" smtClean="0"/>
              <a:t>著</a:t>
            </a:r>
            <a:endParaRPr lang="en-US" altLang="zh-TW" dirty="0" smtClean="0"/>
          </a:p>
          <a:p>
            <a:pPr lvl="1"/>
            <a:r>
              <a:rPr lang="zh-TW" altLang="en-US" dirty="0"/>
              <a:t>輸入一些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依照內容運算</a:t>
            </a:r>
            <a:endParaRPr lang="en-US" altLang="zh-TW" dirty="0" smtClean="0"/>
          </a:p>
          <a:p>
            <a:pPr lvl="1"/>
            <a:r>
              <a:rPr lang="zh-TW" altLang="en-US" dirty="0"/>
              <a:t>把運算結果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r>
              <a:rPr lang="zh-TW" altLang="en-US" dirty="0"/>
              <a:t>先有這樣</a:t>
            </a:r>
            <a:r>
              <a:rPr lang="zh-TW" altLang="en-US" dirty="0" smtClean="0"/>
              <a:t>的</a:t>
            </a:r>
            <a:r>
              <a:rPr lang="zh-TW" altLang="en-US" dirty="0"/>
              <a:t>架構</a:t>
            </a:r>
            <a:r>
              <a:rPr lang="zh-TW" altLang="en-US" dirty="0" smtClean="0"/>
              <a:t>，去思考每個步驟。</a:t>
            </a:r>
            <a:endParaRPr lang="en-US" altLang="zh-TW" dirty="0" smtClean="0"/>
          </a:p>
          <a:p>
            <a:pPr lvl="1"/>
            <a:r>
              <a:rPr lang="zh-TW" altLang="en-US" dirty="0"/>
              <a:t>有時候</a:t>
            </a:r>
            <a:r>
              <a:rPr lang="zh-TW" altLang="en-US" dirty="0" smtClean="0"/>
              <a:t>，運算跟輸出會混雜再一起。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變數是用來儲存你希望電腦記住的東西。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輸入內容</a:t>
            </a:r>
            <a:r>
              <a:rPr lang="zh-TW" altLang="en-US" dirty="0" smtClean="0"/>
              <a:t>：數字</a:t>
            </a:r>
            <a:r>
              <a:rPr lang="zh-TW" altLang="en-US" dirty="0"/>
              <a:t>、名字、地址、身高、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運算</a:t>
            </a:r>
            <a:r>
              <a:rPr lang="zh-TW" altLang="en-US" b="1" dirty="0" smtClean="0">
                <a:solidFill>
                  <a:srgbClr val="C00000"/>
                </a:solidFill>
              </a:rPr>
              <a:t>中間值或結果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BMI</a:t>
            </a:r>
            <a:r>
              <a:rPr lang="zh-TW" altLang="en-US" dirty="0" smtClean="0"/>
              <a:t>、總和、平均、</a:t>
            </a:r>
            <a:r>
              <a:rPr lang="en-US" altLang="zh-TW" dirty="0" smtClean="0"/>
              <a:t>……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變數有不同型態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整數、浮點</a:t>
            </a:r>
            <a:r>
              <a:rPr lang="zh-TW" altLang="en-US" dirty="0" smtClean="0"/>
              <a:t>數、字元、字串、布林值、</a:t>
            </a:r>
            <a:r>
              <a:rPr lang="en-US" altLang="zh-TW" dirty="0" smtClean="0"/>
              <a:t>…..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變數一定有名字</a:t>
            </a:r>
            <a:r>
              <a:rPr lang="zh-TW" altLang="en-US" dirty="0" smtClean="0"/>
              <a:t>，以利程式中使用。</a:t>
            </a:r>
            <a:endParaRPr lang="en-US" altLang="zh-TW" dirty="0" smtClean="0"/>
          </a:p>
          <a:p>
            <a:r>
              <a:rPr lang="zh-TW" altLang="en-US" u="sng" dirty="0" smtClean="0"/>
              <a:t>很多程式語言變數</a:t>
            </a:r>
            <a:r>
              <a:rPr lang="zh-TW" altLang="en-US" u="sng" dirty="0"/>
              <a:t>要宣告後才能</a:t>
            </a:r>
            <a:r>
              <a:rPr lang="zh-TW" altLang="en-US" u="sng" dirty="0" smtClean="0"/>
              <a:t>使用</a:t>
            </a:r>
            <a:r>
              <a:rPr lang="zh-TW" altLang="en-US" dirty="0" smtClean="0"/>
              <a:t>，</a:t>
            </a:r>
            <a:r>
              <a:rPr lang="zh-TW" altLang="en-US" b="1" dirty="0" smtClean="0">
                <a:solidFill>
                  <a:srgbClr val="FF0000"/>
                </a:solidFill>
              </a:rPr>
              <a:t>但是</a:t>
            </a:r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  <a:r>
              <a:rPr lang="zh-TW" altLang="en-US" b="1" dirty="0" smtClean="0">
                <a:solidFill>
                  <a:srgbClr val="FF0000"/>
                </a:solidFill>
              </a:rPr>
              <a:t>不用事先宣告！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u="sng" dirty="0"/>
              <a:t>變數最好都要</a:t>
            </a:r>
            <a:r>
              <a:rPr lang="zh-TW" altLang="en-US" u="sng" dirty="0" smtClean="0"/>
              <a:t>初始化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設定原始內容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變數名稱不是任意宣告！</a:t>
            </a:r>
            <a:r>
              <a:rPr lang="en-US" altLang="zh-TW" dirty="0"/>
              <a:t>(Keyword</a:t>
            </a:r>
            <a:r>
              <a:rPr lang="zh-TW" altLang="en-US" dirty="0"/>
              <a:t>不能</a:t>
            </a:r>
            <a:r>
              <a:rPr lang="zh-TW" altLang="en-US" dirty="0" smtClean="0"/>
              <a:t>用</a:t>
            </a:r>
            <a:r>
              <a:rPr lang="en-US" altLang="zh-TW" dirty="0" smtClean="0"/>
              <a:t>,</a:t>
            </a:r>
            <a:r>
              <a:rPr lang="zh-TW" altLang="en-US" dirty="0" smtClean="0"/>
              <a:t>內建函式名最好避開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變數有</a:t>
            </a:r>
            <a:r>
              <a:rPr lang="zh-TW" altLang="en-US" b="1" dirty="0"/>
              <a:t>區域變數</a:t>
            </a:r>
            <a:r>
              <a:rPr lang="zh-TW" altLang="en-US" dirty="0"/>
              <a:t>、</a:t>
            </a:r>
            <a:r>
              <a:rPr lang="zh-TW" altLang="en-US" b="1" dirty="0"/>
              <a:t>全域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類別變數</a:t>
            </a:r>
            <a:r>
              <a:rPr lang="zh-TW" altLang="en-US" dirty="0" smtClean="0"/>
              <a:t>等分別，以後會再說明。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653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1255</TotalTime>
  <Words>1317</Words>
  <Application>Microsoft Office PowerPoint</Application>
  <PresentationFormat>寬螢幕</PresentationFormat>
  <Paragraphs>302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微軟正黑體</vt:lpstr>
      <vt:lpstr>新細明體</vt:lpstr>
      <vt:lpstr>Arial</vt:lpstr>
      <vt:lpstr>Symbol</vt:lpstr>
      <vt:lpstr>Trebuchet MS</vt:lpstr>
      <vt:lpstr>Wingdings</vt:lpstr>
      <vt:lpstr>Wingdings 3</vt:lpstr>
      <vt:lpstr>多面向</vt:lpstr>
      <vt:lpstr>千里之行始於足下</vt:lpstr>
      <vt:lpstr>Console螢幕輸出</vt:lpstr>
      <vt:lpstr>Console詳細看</vt:lpstr>
      <vt:lpstr>練習一 唐詩三百首，我只會一首</vt:lpstr>
      <vt:lpstr>Hello World進階</vt:lpstr>
      <vt:lpstr>練習二 跟你打招呼</vt:lpstr>
      <vt:lpstr>練習二參考解答</vt:lpstr>
      <vt:lpstr>最基本的輸入-運算-輸出架構 </vt:lpstr>
      <vt:lpstr>變數</vt:lpstr>
      <vt:lpstr>變數命名規則</vt:lpstr>
      <vt:lpstr>內建函式表 變數命名建議避開這些名字！</vt:lpstr>
      <vt:lpstr>記不住這麼多不能用的名字怎麼辦！ 我的小撇步</vt:lpstr>
      <vt:lpstr>變數命名比一比</vt:lpstr>
      <vt:lpstr>資料型別(一) 基本款</vt:lpstr>
      <vt:lpstr>資料型別(二) 進階款(容器類,container)</vt:lpstr>
      <vt:lpstr>等(=)的意義</vt:lpstr>
      <vt:lpstr>練習三 數字相乘</vt:lpstr>
      <vt:lpstr>練習三參考解答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48</cp:revision>
  <dcterms:created xsi:type="dcterms:W3CDTF">2020-12-26T05:03:03Z</dcterms:created>
  <dcterms:modified xsi:type="dcterms:W3CDTF">2021-02-18T10:06:56Z</dcterms:modified>
</cp:coreProperties>
</file>