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65" r:id="rId4"/>
    <p:sldId id="258" r:id="rId5"/>
    <p:sldId id="259" r:id="rId6"/>
    <p:sldId id="278" r:id="rId7"/>
    <p:sldId id="279" r:id="rId8"/>
    <p:sldId id="262" r:id="rId9"/>
    <p:sldId id="263" r:id="rId10"/>
    <p:sldId id="264" r:id="rId11"/>
    <p:sldId id="260" r:id="rId12"/>
    <p:sldId id="261" r:id="rId13"/>
    <p:sldId id="266" r:id="rId14"/>
    <p:sldId id="280" r:id="rId15"/>
    <p:sldId id="267" r:id="rId16"/>
    <p:sldId id="268" r:id="rId17"/>
    <p:sldId id="269" r:id="rId18"/>
    <p:sldId id="270" r:id="rId19"/>
    <p:sldId id="271" r:id="rId20"/>
    <p:sldId id="277" r:id="rId21"/>
    <p:sldId id="272" r:id="rId22"/>
    <p:sldId id="273" r:id="rId23"/>
    <p:sldId id="274" r:id="rId24"/>
    <p:sldId id="275" r:id="rId25"/>
    <p:sldId id="276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4800">
                <a:solidFill>
                  <a:srgbClr val="0070C0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91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576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8352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734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956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366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296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21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https://github.com/liulawsi/LLC_Python/tree/main/Section0</a:t>
            </a:r>
            <a:r>
              <a:rPr lang="en-US" altLang="zh-TW" sz="1600" dirty="0" smtClean="0"/>
              <a:t>3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0007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902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https://github.com/liulawsi/LLC_Python/tree/main/Section0</a:t>
            </a:r>
            <a:r>
              <a:rPr lang="en-US" altLang="zh-TW" sz="1600" dirty="0" smtClean="0"/>
              <a:t>3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92896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https://github.com/liulawsi/LLC_Python/tree/main/Section0</a:t>
            </a:r>
            <a:r>
              <a:rPr lang="en-US" altLang="zh-TW" sz="1600" dirty="0" smtClean="0"/>
              <a:t>3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52991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https://github.com/liulawsi/LLC_Python/tree/main/Section0</a:t>
            </a:r>
            <a:r>
              <a:rPr lang="en-US" altLang="zh-TW" sz="1600" dirty="0" smtClean="0"/>
              <a:t>3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88947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602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95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12/28/2020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478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2" descr="upload.wikimedia.org/wikipedia/commons/thumb/f/...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8" y="55853"/>
            <a:ext cx="1271606" cy="3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9598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70C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流程控制</a:t>
            </a:r>
            <a:r>
              <a:rPr lang="en-US" altLang="zh-TW" dirty="0" smtClean="0"/>
              <a:t>(</a:t>
            </a:r>
            <a:r>
              <a:rPr lang="zh-TW" altLang="en-US" dirty="0" smtClean="0"/>
              <a:t>分支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劉崇汎</a:t>
            </a:r>
            <a:endParaRPr lang="en-US" altLang="zh-TW" dirty="0" smtClean="0"/>
          </a:p>
          <a:p>
            <a:fld id="{4805910D-2C61-424F-80CE-807290CF0E1E}" type="datetime4">
              <a:rPr lang="zh-TW" altLang="zh-TW"/>
              <a:t>109年12月28日星期一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730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79" y="1509051"/>
            <a:ext cx="4619625" cy="47625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練習一參考</a:t>
            </a:r>
            <a:r>
              <a:rPr lang="zh-TW" altLang="en-US" dirty="0" smtClean="0"/>
              <a:t>解答</a:t>
            </a:r>
            <a:r>
              <a:rPr lang="en-US" altLang="zh-TW" dirty="0" smtClean="0"/>
              <a:t>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61288" y="4750825"/>
            <a:ext cx="3246120" cy="12984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459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三數找最大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8576394" cy="3880773"/>
          </a:xfrm>
        </p:spPr>
        <p:txBody>
          <a:bodyPr/>
          <a:lstStyle/>
          <a:p>
            <a:r>
              <a:rPr lang="zh-TW" altLang="en-US" dirty="0" smtClean="0"/>
              <a:t>讓使用者輸入三個數字</a:t>
            </a:r>
            <a:r>
              <a:rPr lang="en-US" altLang="zh-TW" dirty="0" smtClean="0"/>
              <a:t>(</a:t>
            </a:r>
            <a:r>
              <a:rPr lang="zh-TW" altLang="en-US" dirty="0" smtClean="0"/>
              <a:t>整數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，然後顯示最大數是多少？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3</a:t>
            </a:r>
            <a:r>
              <a:rPr lang="zh-TW" altLang="en-US" dirty="0" smtClean="0"/>
              <a:t>個數字</a:t>
            </a:r>
            <a:endParaRPr lang="en-US" altLang="zh-TW" dirty="0"/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判斷哪個數字最大</a:t>
            </a:r>
            <a:endParaRPr lang="en-US" altLang="zh-TW" dirty="0" smtClean="0"/>
          </a:p>
          <a:p>
            <a:pPr lvl="1"/>
            <a:r>
              <a:rPr lang="zh-TW" altLang="en-US" dirty="0"/>
              <a:t>輸出：最大數的數字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語法？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4225692"/>
            <a:ext cx="4908613" cy="2449428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A=13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B=77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C=34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The Max = 77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79190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Example03_04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458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練習二參考</a:t>
            </a:r>
            <a:r>
              <a:rPr lang="zh-TW" altLang="en-US" dirty="0"/>
              <a:t>解答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If … else ….</a:t>
            </a:r>
            <a:r>
              <a:rPr lang="zh-TW" altLang="en-US" dirty="0" smtClean="0"/>
              <a:t>寫法非唯一。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5561" y="1930400"/>
            <a:ext cx="3716881" cy="435209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23" y="3694969"/>
            <a:ext cx="3331095" cy="257658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4659" y="2514600"/>
            <a:ext cx="3581738" cy="375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82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If ……</a:t>
            </a:r>
            <a:r>
              <a:rPr lang="en-US" altLang="zh-TW" dirty="0" err="1" smtClean="0"/>
              <a:t>elif</a:t>
            </a:r>
            <a:r>
              <a:rPr lang="en-US" altLang="zh-TW" dirty="0" smtClean="0"/>
              <a:t> …..</a:t>
            </a:r>
            <a:r>
              <a:rPr lang="en-US" altLang="zh-TW" dirty="0" err="1" smtClean="0"/>
              <a:t>elif</a:t>
            </a:r>
            <a:r>
              <a:rPr lang="en-US" altLang="zh-TW" dirty="0" smtClean="0"/>
              <a:t>…..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If</a:t>
            </a:r>
            <a:r>
              <a:rPr lang="zh-TW" altLang="en-US" dirty="0" smtClean="0"/>
              <a:t>的變形蟲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125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If ……</a:t>
            </a:r>
            <a:r>
              <a:rPr lang="en-US" altLang="zh-TW" dirty="0" err="1"/>
              <a:t>elif</a:t>
            </a:r>
            <a:r>
              <a:rPr lang="en-US" altLang="zh-TW" dirty="0"/>
              <a:t> …..</a:t>
            </a:r>
            <a:r>
              <a:rPr lang="en-US" altLang="zh-TW" dirty="0" err="1"/>
              <a:t>elif</a:t>
            </a:r>
            <a:r>
              <a:rPr lang="en-US" altLang="zh-TW" dirty="0"/>
              <a:t>…..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用在於一連串的判斷。</a:t>
            </a:r>
            <a:endParaRPr lang="en-US" altLang="zh-TW" dirty="0" smtClean="0"/>
          </a:p>
          <a:p>
            <a:r>
              <a:rPr lang="zh-TW" altLang="en-US" dirty="0" smtClean="0"/>
              <a:t>當第一個條件不符合時，進行第二個判斷。</a:t>
            </a:r>
            <a:endParaRPr lang="en-US" altLang="zh-TW" dirty="0" smtClean="0"/>
          </a:p>
          <a:p>
            <a:r>
              <a:rPr lang="en-US" altLang="zh-TW" b="1" dirty="0" err="1" smtClean="0">
                <a:solidFill>
                  <a:srgbClr val="FF0000"/>
                </a:solidFill>
              </a:rPr>
              <a:t>elif</a:t>
            </a:r>
            <a:r>
              <a:rPr lang="en-US" altLang="zh-TW" dirty="0" smtClean="0"/>
              <a:t>:</a:t>
            </a:r>
            <a:r>
              <a:rPr lang="zh-TW" altLang="en-US" dirty="0" smtClean="0"/>
              <a:t>是 </a:t>
            </a:r>
            <a:r>
              <a:rPr lang="en-US" altLang="zh-TW" dirty="0" smtClean="0"/>
              <a:t>else if</a:t>
            </a:r>
            <a:r>
              <a:rPr lang="zh-TW" altLang="en-US" dirty="0" smtClean="0"/>
              <a:t>偷懶合併了。</a:t>
            </a:r>
            <a:endParaRPr lang="en-US" altLang="zh-TW" dirty="0" smtClean="0"/>
          </a:p>
          <a:p>
            <a:r>
              <a:rPr lang="zh-TW" altLang="en-US" dirty="0" smtClean="0"/>
              <a:t>語法：</a:t>
            </a:r>
            <a:endParaRPr lang="en-US" altLang="zh-TW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896" y="3412462"/>
            <a:ext cx="13716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602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範例程式三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季節判斷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</a:t>
            </a:r>
            <a:r>
              <a:rPr lang="en-US" altLang="zh-TW" dirty="0" smtClean="0"/>
              <a:t>1~12</a:t>
            </a:r>
            <a:r>
              <a:rPr lang="zh-TW" altLang="en-US" dirty="0" smtClean="0"/>
              <a:t>月份的數字，回應這是哪個季節。</a:t>
            </a:r>
            <a:r>
              <a:rPr lang="en-US" altLang="zh-TW" dirty="0" smtClean="0"/>
              <a:t>(1-3</a:t>
            </a:r>
            <a:r>
              <a:rPr lang="zh-TW" altLang="en-US" dirty="0" smtClean="0"/>
              <a:t>春季</a:t>
            </a:r>
            <a:r>
              <a:rPr lang="en-US" altLang="zh-TW" dirty="0" smtClean="0"/>
              <a:t>, 4-6</a:t>
            </a:r>
            <a:r>
              <a:rPr lang="zh-TW" altLang="en-US" dirty="0" smtClean="0"/>
              <a:t>夏季</a:t>
            </a:r>
            <a:r>
              <a:rPr lang="en-US" altLang="zh-TW" dirty="0" smtClean="0"/>
              <a:t>...)</a:t>
            </a:r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</a:t>
            </a:r>
            <a:r>
              <a:rPr lang="zh-TW" altLang="en-US" dirty="0" smtClean="0"/>
              <a:t>個</a:t>
            </a:r>
            <a:r>
              <a:rPr lang="zh-TW" altLang="en-US" dirty="0"/>
              <a:t>數字</a:t>
            </a:r>
            <a:endParaRPr lang="en-US" altLang="zh-TW" dirty="0"/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判斷是哪個季節</a:t>
            </a:r>
            <a:endParaRPr lang="en-US" altLang="zh-TW" dirty="0"/>
          </a:p>
          <a:p>
            <a:pPr lvl="1"/>
            <a:r>
              <a:rPr lang="zh-TW" altLang="en-US" dirty="0"/>
              <a:t>輸出</a:t>
            </a:r>
            <a:r>
              <a:rPr lang="zh-TW" altLang="en-US" dirty="0" smtClean="0"/>
              <a:t>：春</a:t>
            </a:r>
            <a:r>
              <a:rPr lang="en-US" altLang="zh-TW" dirty="0" smtClean="0"/>
              <a:t>/</a:t>
            </a:r>
            <a:r>
              <a:rPr lang="zh-TW" altLang="en-US" dirty="0" smtClean="0"/>
              <a:t>夏</a:t>
            </a:r>
            <a:r>
              <a:rPr lang="en-US" altLang="zh-TW" dirty="0" smtClean="0"/>
              <a:t>/</a:t>
            </a:r>
            <a:r>
              <a:rPr lang="zh-TW" altLang="en-US" dirty="0" smtClean="0"/>
              <a:t>秋</a:t>
            </a:r>
            <a:r>
              <a:rPr lang="en-US" altLang="zh-TW" dirty="0" smtClean="0"/>
              <a:t>/</a:t>
            </a:r>
            <a:r>
              <a:rPr lang="zh-TW" altLang="en-US" dirty="0" smtClean="0"/>
              <a:t>冬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</a:t>
            </a:r>
            <a:r>
              <a:rPr lang="zh-TW" altLang="en-US" dirty="0"/>
              <a:t>宣告：需要幾個？叫甚麼名字？</a:t>
            </a:r>
            <a:endParaRPr lang="en-US" altLang="zh-TW" dirty="0"/>
          </a:p>
          <a:p>
            <a:pPr lvl="1"/>
            <a:r>
              <a:rPr lang="zh-TW" altLang="en-US" dirty="0" smtClean="0"/>
              <a:t>語法：</a:t>
            </a:r>
            <a:r>
              <a:rPr lang="en-US" altLang="zh-TW" dirty="0" smtClean="0"/>
              <a:t>if…else if….else if…..</a:t>
            </a:r>
            <a:endParaRPr lang="zh-TW" altLang="en-US" dirty="0"/>
          </a:p>
          <a:p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6409562" y="3721608"/>
            <a:ext cx="4908613" cy="2953512"/>
            <a:chOff x="8833104" y="502920"/>
            <a:chExt cx="2587752" cy="1427480"/>
          </a:xfrm>
        </p:grpSpPr>
        <p:sp>
          <p:nvSpPr>
            <p:cNvPr id="7" name="圓角矩形 6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請輸入月份：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3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月是春季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梯形 8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" name="文字方塊 9"/>
          <p:cNvSpPr txBox="1"/>
          <p:nvPr/>
        </p:nvSpPr>
        <p:spPr>
          <a:xfrm>
            <a:off x="677334" y="5672030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Example03_05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566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程式三參考程式碼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60195"/>
            <a:ext cx="4619625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54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覺得每次測試都要重新執行煩嗎？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來學個</a:t>
            </a:r>
            <a:r>
              <a:rPr lang="zh-TW" altLang="en-US" dirty="0">
                <a:solidFill>
                  <a:srgbClr val="C00000"/>
                </a:solidFill>
              </a:rPr>
              <a:t>永久迴圈</a:t>
            </a:r>
            <a:r>
              <a:rPr lang="zh-TW" altLang="en-US" dirty="0"/>
              <a:t>吧！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966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9913" y="2160589"/>
            <a:ext cx="4629150" cy="3324225"/>
          </a:xfrm>
          <a:prstGeom prst="rect">
            <a:avLst/>
          </a:prstGeom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while</a:t>
            </a:r>
            <a:r>
              <a:rPr lang="zh-TW" altLang="en-US" dirty="0" smtClean="0"/>
              <a:t> </a:t>
            </a:r>
            <a:r>
              <a:rPr lang="en-US" altLang="zh-TW" dirty="0" smtClean="0"/>
              <a:t>True: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把剛剛的程式碼加工一下如右圖所示：</a:t>
            </a:r>
            <a:endParaRPr lang="en-US" altLang="zh-TW" dirty="0" smtClean="0"/>
          </a:p>
          <a:p>
            <a:r>
              <a:rPr lang="zh-TW" altLang="en-US" dirty="0" smtClean="0"/>
              <a:t>執行畫面如下，可連續輸入了！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5345430" y="2130330"/>
            <a:ext cx="1494282" cy="3474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4897374" y="3670370"/>
            <a:ext cx="448056" cy="46634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左大括弧 9"/>
          <p:cNvSpPr/>
          <p:nvPr/>
        </p:nvSpPr>
        <p:spPr>
          <a:xfrm>
            <a:off x="5422392" y="2666046"/>
            <a:ext cx="278892" cy="2429378"/>
          </a:xfrm>
          <a:prstGeom prst="leftBrac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4753582" y="41822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縮排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97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while</a:t>
            </a:r>
            <a:r>
              <a:rPr lang="zh-TW" altLang="en-US" dirty="0"/>
              <a:t> </a:t>
            </a:r>
            <a:r>
              <a:rPr lang="zh-TW" altLang="en-US" dirty="0" smtClean="0"/>
              <a:t>迴圈簡單解說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語法：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用口語</a:t>
            </a:r>
            <a:r>
              <a:rPr lang="zh-TW" altLang="en-US" dirty="0" smtClean="0"/>
              <a:t>講就是：當 </a:t>
            </a:r>
            <a:r>
              <a:rPr lang="zh-TW" altLang="en-US" b="1" dirty="0" smtClean="0">
                <a:solidFill>
                  <a:srgbClr val="FF0000"/>
                </a:solidFill>
              </a:rPr>
              <a:t>執行條件</a:t>
            </a:r>
            <a:r>
              <a:rPr lang="zh-TW" altLang="en-US" dirty="0" smtClean="0"/>
              <a:t>成立時就做</a:t>
            </a:r>
            <a:r>
              <a:rPr lang="zh-TW" altLang="en-US" b="1" dirty="0" smtClean="0">
                <a:solidFill>
                  <a:srgbClr val="FF0000"/>
                </a:solidFill>
              </a:rPr>
              <a:t>：</a:t>
            </a:r>
            <a:r>
              <a:rPr lang="zh-TW" altLang="en-US" dirty="0" smtClean="0"/>
              <a:t>後的事。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而且做完後再重頭檢查</a:t>
            </a:r>
            <a:r>
              <a:rPr lang="zh-TW" altLang="en-US" b="1" dirty="0">
                <a:solidFill>
                  <a:srgbClr val="FF0000"/>
                </a:solidFill>
              </a:rPr>
              <a:t>執行條件</a:t>
            </a:r>
            <a:r>
              <a:rPr lang="zh-TW" altLang="en-US" dirty="0" smtClean="0"/>
              <a:t>是否成立，如果成立再做一次</a:t>
            </a:r>
            <a:r>
              <a:rPr lang="en-US" altLang="zh-TW" dirty="0" smtClean="0"/>
              <a:t>……..</a:t>
            </a:r>
            <a:r>
              <a:rPr lang="zh-TW" altLang="en-US" dirty="0" smtClean="0"/>
              <a:t>以此類推。</a:t>
            </a:r>
            <a:endParaRPr lang="en-US" altLang="zh-TW" dirty="0" smtClean="0"/>
          </a:p>
          <a:p>
            <a:r>
              <a:rPr lang="zh-TW" altLang="en-US" dirty="0"/>
              <a:t>所以程式會重複</a:t>
            </a:r>
            <a:r>
              <a:rPr lang="zh-TW" altLang="en-US" dirty="0" smtClean="0"/>
              <a:t>執行。</a:t>
            </a:r>
            <a:endParaRPr lang="en-US" altLang="zh-TW" dirty="0" smtClean="0"/>
          </a:p>
          <a:p>
            <a:r>
              <a:rPr lang="zh-TW" altLang="en-US" dirty="0" smtClean="0"/>
              <a:t>當</a:t>
            </a:r>
            <a:r>
              <a:rPr lang="zh-TW" altLang="en-US" b="1" dirty="0">
                <a:solidFill>
                  <a:srgbClr val="FF0000"/>
                </a:solidFill>
              </a:rPr>
              <a:t>執行條件</a:t>
            </a:r>
            <a:r>
              <a:rPr lang="zh-TW" altLang="en-US" dirty="0" smtClean="0"/>
              <a:t>寫成 </a:t>
            </a:r>
            <a:r>
              <a:rPr lang="en-US" altLang="zh-TW" b="1" dirty="0" smtClean="0">
                <a:solidFill>
                  <a:srgbClr val="FF0000"/>
                </a:solidFill>
              </a:rPr>
              <a:t>True</a:t>
            </a:r>
            <a:r>
              <a:rPr lang="zh-TW" altLang="en-US" dirty="0" smtClean="0"/>
              <a:t>時，表示條件</a:t>
            </a:r>
            <a:r>
              <a:rPr lang="zh-TW" altLang="en-US" b="1" dirty="0" smtClean="0">
                <a:solidFill>
                  <a:srgbClr val="FF0000"/>
                </a:solidFill>
              </a:rPr>
              <a:t>永遠成立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 smtClean="0"/>
              <a:t>所以</a:t>
            </a:r>
            <a:r>
              <a:rPr lang="en-US" altLang="zh-TW" dirty="0" smtClean="0"/>
              <a:t>while</a:t>
            </a:r>
            <a:r>
              <a:rPr lang="zh-TW" altLang="en-US" dirty="0" smtClean="0"/>
              <a:t>的</a:t>
            </a:r>
            <a:r>
              <a:rPr lang="zh-TW" altLang="en-US" b="1" dirty="0">
                <a:solidFill>
                  <a:srgbClr val="FF0000"/>
                </a:solidFill>
              </a:rPr>
              <a:t>：</a:t>
            </a:r>
            <a:r>
              <a:rPr lang="zh-TW" altLang="en-US" dirty="0"/>
              <a:t>後的事情</a:t>
            </a:r>
            <a:r>
              <a:rPr lang="zh-TW" altLang="en-US" dirty="0" smtClean="0"/>
              <a:t>會永遠無限制地重複！也就是程式不會停止！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while</a:t>
            </a:r>
            <a:r>
              <a:rPr lang="zh-TW" altLang="en-US" dirty="0" smtClean="0"/>
              <a:t>的詳細用法，後面單元再講解。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760" y="2160588"/>
            <a:ext cx="2062963" cy="113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31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流程控制</a:t>
            </a:r>
            <a:r>
              <a:rPr lang="en-US" altLang="zh-TW" dirty="0" smtClean="0"/>
              <a:t>– if---</a:t>
            </a:r>
            <a:r>
              <a:rPr lang="en-US" altLang="zh-TW" dirty="0" smtClean="0">
                <a:solidFill>
                  <a:srgbClr val="FF0000"/>
                </a:solidFill>
              </a:rPr>
              <a:t>:</a:t>
            </a:r>
            <a:r>
              <a:rPr lang="en-US" altLang="zh-TW" dirty="0" smtClean="0"/>
              <a:t>….else</a:t>
            </a:r>
            <a:r>
              <a:rPr lang="en-US" altLang="zh-TW" dirty="0" smtClean="0">
                <a:solidFill>
                  <a:srgbClr val="FF0000"/>
                </a:solidFill>
              </a:rPr>
              <a:t>: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2160589"/>
            <a:ext cx="6127325" cy="3880773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流程控制是用在於希望程式</a:t>
            </a:r>
            <a:r>
              <a:rPr lang="zh-TW" altLang="en-US" b="1" dirty="0" smtClean="0">
                <a:solidFill>
                  <a:srgbClr val="C00000"/>
                </a:solidFill>
              </a:rPr>
              <a:t>依照不同條件或情況，可以執行不同的程式碼。</a:t>
            </a:r>
            <a:endParaRPr lang="en-US" altLang="zh-TW" b="1" dirty="0" smtClean="0">
              <a:solidFill>
                <a:srgbClr val="C00000"/>
              </a:solidFill>
            </a:endParaRPr>
          </a:p>
          <a:p>
            <a:r>
              <a:rPr lang="zh-TW" altLang="en-US" dirty="0"/>
              <a:t>語法：</a:t>
            </a:r>
            <a:endParaRPr lang="en-US" altLang="zh-TW" dirty="0"/>
          </a:p>
          <a:p>
            <a:endParaRPr lang="en-US" altLang="zh-TW" b="1" dirty="0" smtClean="0">
              <a:solidFill>
                <a:srgbClr val="C00000"/>
              </a:solidFill>
            </a:endParaRPr>
          </a:p>
          <a:p>
            <a:endParaRPr lang="en-US" altLang="zh-TW" b="1" dirty="0">
              <a:solidFill>
                <a:srgbClr val="C00000"/>
              </a:solidFill>
            </a:endParaRPr>
          </a:p>
          <a:p>
            <a:endParaRPr lang="en-US" altLang="zh-TW" b="1" dirty="0" smtClean="0">
              <a:solidFill>
                <a:srgbClr val="C00000"/>
              </a:solidFill>
            </a:endParaRPr>
          </a:p>
          <a:p>
            <a:r>
              <a:rPr lang="zh-TW" altLang="en-US" dirty="0"/>
              <a:t>換成口語</a:t>
            </a:r>
            <a:r>
              <a:rPr lang="zh-TW" altLang="en-US" dirty="0" smtClean="0"/>
              <a:t>：</a:t>
            </a:r>
            <a:r>
              <a:rPr lang="zh-TW" altLang="en-US" dirty="0" smtClean="0">
                <a:solidFill>
                  <a:schemeClr val="tx1"/>
                </a:solidFill>
              </a:rPr>
              <a:t>如果</a:t>
            </a:r>
            <a:r>
              <a:rPr lang="zh-TW" altLang="en-US" b="1" u="sng" dirty="0" smtClean="0">
                <a:solidFill>
                  <a:srgbClr val="0070C0"/>
                </a:solidFill>
              </a:rPr>
              <a:t> </a:t>
            </a:r>
            <a:r>
              <a:rPr lang="en-US" altLang="zh-TW" b="1" u="sng" dirty="0" smtClean="0">
                <a:solidFill>
                  <a:srgbClr val="0070C0"/>
                </a:solidFill>
              </a:rPr>
              <a:t>(1)</a:t>
            </a:r>
            <a:r>
              <a:rPr lang="en-US" altLang="zh-TW" b="1" u="sng" dirty="0" smtClean="0">
                <a:solidFill>
                  <a:srgbClr val="C00000"/>
                </a:solidFill>
              </a:rPr>
              <a:t> </a:t>
            </a:r>
            <a:r>
              <a:rPr lang="zh-TW" altLang="en-US" dirty="0" smtClean="0">
                <a:solidFill>
                  <a:schemeClr val="tx1"/>
                </a:solidFill>
              </a:rPr>
              <a:t>就</a:t>
            </a:r>
            <a:r>
              <a:rPr lang="en-US" altLang="zh-TW" b="1" u="sng" dirty="0" smtClean="0">
                <a:solidFill>
                  <a:srgbClr val="C00000"/>
                </a:solidFill>
              </a:rPr>
              <a:t> (2) </a:t>
            </a:r>
            <a:r>
              <a:rPr lang="zh-TW" altLang="en-US" dirty="0" smtClean="0">
                <a:solidFill>
                  <a:schemeClr val="tx1"/>
                </a:solidFill>
              </a:rPr>
              <a:t>，否則</a:t>
            </a:r>
            <a:r>
              <a:rPr lang="en-US" altLang="zh-TW" b="1" u="sng" dirty="0" smtClean="0">
                <a:solidFill>
                  <a:srgbClr val="C00000"/>
                </a:solidFill>
              </a:rPr>
              <a:t> (3) </a:t>
            </a:r>
            <a:r>
              <a:rPr lang="en-US" altLang="zh-TW" b="1" dirty="0" smtClean="0">
                <a:solidFill>
                  <a:srgbClr val="C00000"/>
                </a:solidFill>
              </a:rPr>
              <a:t> </a:t>
            </a:r>
          </a:p>
          <a:p>
            <a:r>
              <a:rPr lang="zh-TW" altLang="en-US" dirty="0" smtClean="0"/>
              <a:t>其中</a:t>
            </a:r>
            <a:r>
              <a:rPr lang="en-US" altLang="zh-TW" dirty="0" smtClean="0"/>
              <a:t>(1)</a:t>
            </a:r>
            <a:r>
              <a:rPr lang="zh-TW" altLang="en-US" dirty="0" smtClean="0"/>
              <a:t>是條件</a:t>
            </a:r>
            <a:r>
              <a:rPr lang="en-US" altLang="zh-TW" dirty="0" smtClean="0"/>
              <a:t>(2)</a:t>
            </a:r>
            <a:r>
              <a:rPr lang="zh-TW" altLang="en-US" dirty="0" smtClean="0"/>
              <a:t>與</a:t>
            </a:r>
            <a:r>
              <a:rPr lang="en-US" altLang="zh-TW" dirty="0" smtClean="0"/>
              <a:t>(3)</a:t>
            </a:r>
            <a:r>
              <a:rPr lang="zh-TW" altLang="en-US" dirty="0" smtClean="0"/>
              <a:t>分別是符合</a:t>
            </a:r>
            <a:r>
              <a:rPr lang="en-US" altLang="zh-TW" dirty="0" smtClean="0"/>
              <a:t>(1)</a:t>
            </a:r>
            <a:r>
              <a:rPr lang="zh-TW" altLang="en-US" dirty="0" smtClean="0"/>
              <a:t>的條件做的事跟不符合的時候做的事。</a:t>
            </a:r>
            <a:endParaRPr lang="en-US" altLang="zh-TW" dirty="0"/>
          </a:p>
          <a:p>
            <a:r>
              <a:rPr lang="zh-TW" altLang="en-US" dirty="0" smtClean="0"/>
              <a:t>再完整說：如果</a:t>
            </a:r>
            <a:r>
              <a:rPr lang="en-US" altLang="zh-TW" dirty="0" smtClean="0"/>
              <a:t>(1)</a:t>
            </a:r>
            <a:r>
              <a:rPr lang="zh-TW" altLang="en-US" dirty="0" smtClean="0"/>
              <a:t>的條件成立就做</a:t>
            </a:r>
            <a:r>
              <a:rPr lang="en-US" altLang="zh-TW" dirty="0" smtClean="0"/>
              <a:t>(2)</a:t>
            </a:r>
            <a:r>
              <a:rPr lang="zh-TW" altLang="en-US" dirty="0" smtClean="0"/>
              <a:t>，否則做</a:t>
            </a:r>
            <a:r>
              <a:rPr lang="en-US" altLang="zh-TW" dirty="0" smtClean="0"/>
              <a:t>(3)</a:t>
            </a:r>
            <a:r>
              <a:rPr lang="zh-TW" altLang="en-US" dirty="0" smtClean="0"/>
              <a:t>的事。</a:t>
            </a:r>
            <a:endParaRPr lang="en-US" altLang="zh-TW" dirty="0" smtClean="0"/>
          </a:p>
          <a:p>
            <a:r>
              <a:rPr lang="en-US" altLang="zh-TW" b="1" dirty="0">
                <a:solidFill>
                  <a:srgbClr val="FF0000"/>
                </a:solidFill>
              </a:rPr>
              <a:t>e</a:t>
            </a:r>
            <a:r>
              <a:rPr lang="en-US" altLang="zh-TW" b="1" dirty="0" smtClean="0">
                <a:solidFill>
                  <a:srgbClr val="FF0000"/>
                </a:solidFill>
              </a:rPr>
              <a:t>lse</a:t>
            </a:r>
            <a:r>
              <a:rPr lang="zh-TW" altLang="en-US" b="1" dirty="0" smtClean="0">
                <a:solidFill>
                  <a:srgbClr val="FF0000"/>
                </a:solidFill>
              </a:rPr>
              <a:t>不是一定要有。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7687518" y="1155765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23509" y="3370851"/>
            <a:ext cx="1271016" cy="758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 </a:t>
            </a:r>
            <a:r>
              <a:rPr lang="en-US" altLang="zh-TW" dirty="0" smtClean="0">
                <a:solidFill>
                  <a:schemeClr val="tx1"/>
                </a:solidFill>
              </a:rPr>
              <a:t>a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" name="直線單箭頭接點 6"/>
          <p:cNvCxnSpPr>
            <a:stCxn id="5" idx="2"/>
            <a:endCxn id="15" idx="0"/>
          </p:cNvCxnSpPr>
          <p:nvPr/>
        </p:nvCxnSpPr>
        <p:spPr>
          <a:xfrm flipH="1">
            <a:off x="8257556" y="1547941"/>
            <a:ext cx="1462" cy="4842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H="1" flipV="1">
            <a:off x="8244008" y="4544568"/>
            <a:ext cx="1973810" cy="914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9582310" y="3370850"/>
            <a:ext cx="1271016" cy="7339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顯示</a:t>
            </a:r>
            <a:r>
              <a:rPr lang="en-US" altLang="zh-TW" dirty="0">
                <a:solidFill>
                  <a:schemeClr val="tx1"/>
                </a:solidFill>
              </a:rPr>
              <a:t>b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>
            <a:stCxn id="15" idx="2"/>
            <a:endCxn id="6" idx="0"/>
          </p:cNvCxnSpPr>
          <p:nvPr/>
        </p:nvCxnSpPr>
        <p:spPr>
          <a:xfrm>
            <a:off x="8257556" y="2896191"/>
            <a:ext cx="1461" cy="47466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6" idx="2"/>
            <a:endCxn id="13" idx="0"/>
          </p:cNvCxnSpPr>
          <p:nvPr/>
        </p:nvCxnSpPr>
        <p:spPr>
          <a:xfrm flipH="1">
            <a:off x="8228999" y="4129609"/>
            <a:ext cx="30018" cy="136307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圓角矩形 12"/>
          <p:cNvSpPr/>
          <p:nvPr/>
        </p:nvSpPr>
        <p:spPr>
          <a:xfrm>
            <a:off x="7657499" y="5492684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15" name="菱形 14"/>
          <p:cNvSpPr/>
          <p:nvPr/>
        </p:nvSpPr>
        <p:spPr>
          <a:xfrm>
            <a:off x="7041404" y="2032225"/>
            <a:ext cx="2432304" cy="86396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If (a &gt;= b)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3" name="肘形接點 42"/>
          <p:cNvCxnSpPr>
            <a:stCxn id="15" idx="3"/>
            <a:endCxn id="10" idx="0"/>
          </p:cNvCxnSpPr>
          <p:nvPr/>
        </p:nvCxnSpPr>
        <p:spPr>
          <a:xfrm>
            <a:off x="9473708" y="2464208"/>
            <a:ext cx="744110" cy="90664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>
            <a:stCxn id="10" idx="2"/>
          </p:cNvCxnSpPr>
          <p:nvPr/>
        </p:nvCxnSpPr>
        <p:spPr>
          <a:xfrm>
            <a:off x="10217818" y="4104767"/>
            <a:ext cx="0" cy="4489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8257556" y="2941818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9399314" y="2426738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8019350" y="203222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(1)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8019350" y="332047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(2)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9989262" y="332047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(3)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558" y="2796070"/>
            <a:ext cx="2238428" cy="167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14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3" grpId="0" animBg="1"/>
      <p:bldP spid="15" grpId="0" animBg="1"/>
      <p:bldP spid="54" grpId="0"/>
      <p:bldP spid="55" grpId="0"/>
      <p:bldP spid="56" grpId="0"/>
      <p:bldP spid="57" grpId="0"/>
      <p:bldP spid="6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輸入</a:t>
            </a:r>
            <a:r>
              <a:rPr lang="zh-TW" altLang="en-US" dirty="0" smtClean="0"/>
              <a:t>成績分</a:t>
            </a:r>
            <a:r>
              <a:rPr lang="en-US" altLang="zh-TW" dirty="0" smtClean="0"/>
              <a:t>ABCDE</a:t>
            </a:r>
            <a:r>
              <a:rPr lang="zh-TW" altLang="en-US" dirty="0" smtClean="0"/>
              <a:t>等級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依照輸入的成績</a:t>
            </a:r>
            <a:r>
              <a:rPr lang="en-US" altLang="zh-TW" dirty="0" smtClean="0"/>
              <a:t>(0~100)</a:t>
            </a:r>
            <a:r>
              <a:rPr lang="zh-TW" altLang="en-US" dirty="0" smtClean="0"/>
              <a:t>區分為</a:t>
            </a:r>
            <a:r>
              <a:rPr lang="en-US" altLang="zh-TW" dirty="0" smtClean="0"/>
              <a:t>A, B, C, D, E</a:t>
            </a:r>
            <a:r>
              <a:rPr lang="zh-TW" altLang="en-US" dirty="0" smtClean="0"/>
              <a:t>，每</a:t>
            </a:r>
            <a:r>
              <a:rPr lang="en-US" altLang="zh-TW" dirty="0" smtClean="0"/>
              <a:t>10</a:t>
            </a:r>
            <a:r>
              <a:rPr lang="zh-TW" altLang="en-US" dirty="0" smtClean="0"/>
              <a:t>分一級，</a:t>
            </a:r>
            <a:r>
              <a:rPr lang="en-US" altLang="zh-TW" dirty="0" smtClean="0"/>
              <a:t>60</a:t>
            </a:r>
            <a:r>
              <a:rPr lang="zh-TW" altLang="en-US" dirty="0" smtClean="0"/>
              <a:t>分以下都為</a:t>
            </a:r>
            <a:r>
              <a:rPr lang="en-US" altLang="zh-TW" dirty="0" smtClean="0"/>
              <a:t>E</a:t>
            </a:r>
            <a:r>
              <a:rPr lang="zh-TW" altLang="en-US" dirty="0" smtClean="0"/>
              <a:t>級。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 smtClean="0"/>
              <a:t>輸入</a:t>
            </a:r>
            <a:r>
              <a:rPr lang="zh-TW" altLang="en-US" dirty="0"/>
              <a:t>：</a:t>
            </a:r>
            <a:r>
              <a:rPr lang="en-US" altLang="zh-TW" dirty="0"/>
              <a:t>0~100</a:t>
            </a:r>
            <a:r>
              <a:rPr lang="zh-TW" altLang="en-US" dirty="0"/>
              <a:t>的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pPr lvl="1"/>
            <a:r>
              <a:rPr lang="zh-TW" altLang="en-US" dirty="0"/>
              <a:t>輸出：</a:t>
            </a:r>
            <a:r>
              <a:rPr lang="en-US" altLang="zh-TW" dirty="0"/>
              <a:t>A,B,C,D,E</a:t>
            </a:r>
            <a:r>
              <a:rPr lang="zh-TW" altLang="en-US" dirty="0" smtClean="0"/>
              <a:t>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語法：</a:t>
            </a:r>
            <a:r>
              <a:rPr lang="en-US" altLang="zh-TW" dirty="0" smtClean="0"/>
              <a:t>if…else if…..else if….else if…..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702170" y="3547872"/>
            <a:ext cx="4908613" cy="2953512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請輸入成績：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98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98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分是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A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級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---------------------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請輸入成績：</a:t>
              </a: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717375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Example03_06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31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Switch……Case</a:t>
            </a:r>
            <a:r>
              <a:rPr lang="zh-TW" altLang="en-US" dirty="0" smtClean="0"/>
              <a:t>語法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聰明偷懶法，但是</a:t>
            </a:r>
            <a:r>
              <a:rPr lang="en-US" altLang="zh-TW" dirty="0" smtClean="0"/>
              <a:t>………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07392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switch </a:t>
            </a:r>
            <a:r>
              <a:rPr lang="zh-TW" altLang="en-US" dirty="0" smtClean="0"/>
              <a:t>多</a:t>
            </a:r>
            <a:r>
              <a:rPr lang="zh-TW" altLang="en-US" dirty="0"/>
              <a:t>條件</a:t>
            </a:r>
            <a:r>
              <a:rPr lang="zh-TW" altLang="en-US" dirty="0" smtClean="0"/>
              <a:t>分支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b="1" dirty="0">
                <a:solidFill>
                  <a:srgbClr val="FF0000"/>
                </a:solidFill>
              </a:rPr>
              <a:t>但是 </a:t>
            </a:r>
            <a:r>
              <a:rPr lang="en-US" altLang="zh-TW" b="1" dirty="0">
                <a:solidFill>
                  <a:srgbClr val="FF0000"/>
                </a:solidFill>
              </a:rPr>
              <a:t>Python</a:t>
            </a:r>
            <a:r>
              <a:rPr lang="zh-TW" altLang="en-US" b="1" dirty="0">
                <a:solidFill>
                  <a:srgbClr val="FF0000"/>
                </a:solidFill>
              </a:rPr>
              <a:t>沒有</a:t>
            </a:r>
            <a:r>
              <a:rPr lang="en-US" altLang="zh-TW" b="1" dirty="0">
                <a:solidFill>
                  <a:srgbClr val="FF0000"/>
                </a:solidFill>
              </a:rPr>
              <a:t>Switch- </a:t>
            </a:r>
            <a:r>
              <a:rPr lang="en-US" altLang="zh-TW" b="1" dirty="0" smtClean="0">
                <a:solidFill>
                  <a:srgbClr val="FF0000"/>
                </a:solidFill>
              </a:rPr>
              <a:t>Case</a:t>
            </a:r>
            <a:r>
              <a:rPr lang="zh-TW" altLang="en-US" b="1" dirty="0" smtClean="0">
                <a:solidFill>
                  <a:srgbClr val="FF0000"/>
                </a:solidFill>
              </a:rPr>
              <a:t>！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77334" y="2160589"/>
            <a:ext cx="6080082" cy="3880773"/>
          </a:xfrm>
        </p:spPr>
        <p:txBody>
          <a:bodyPr/>
          <a:lstStyle/>
          <a:p>
            <a:r>
              <a:rPr lang="en-US" altLang="zh-TW" dirty="0" smtClean="0"/>
              <a:t>switch </a:t>
            </a:r>
            <a:r>
              <a:rPr lang="zh-TW" altLang="en-US" dirty="0"/>
              <a:t>是一種</a:t>
            </a:r>
            <a:r>
              <a:rPr lang="zh-TW" altLang="en-US" b="1" dirty="0">
                <a:solidFill>
                  <a:srgbClr val="FF0000"/>
                </a:solidFill>
              </a:rPr>
              <a:t>多選一</a:t>
            </a:r>
            <a:r>
              <a:rPr lang="zh-TW" altLang="en-US" dirty="0"/>
              <a:t>的敘述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相當於一連串的 </a:t>
            </a:r>
            <a:r>
              <a:rPr lang="en-US" altLang="zh-TW" dirty="0" smtClean="0"/>
              <a:t>if...</a:t>
            </a:r>
            <a:r>
              <a:rPr lang="en-US" altLang="zh-TW" dirty="0" err="1" smtClean="0"/>
              <a:t>elif</a:t>
            </a:r>
            <a:r>
              <a:rPr lang="en-US" altLang="zh-TW" dirty="0" smtClean="0"/>
              <a:t>....</a:t>
            </a:r>
            <a:r>
              <a:rPr lang="en-US" altLang="zh-TW" dirty="0" err="1" smtClean="0"/>
              <a:t>elif</a:t>
            </a:r>
            <a:r>
              <a:rPr lang="en-US" altLang="zh-TW" dirty="0" smtClean="0"/>
              <a:t>......</a:t>
            </a:r>
          </a:p>
          <a:p>
            <a:r>
              <a:rPr lang="zh-TW" altLang="en-US" dirty="0" smtClean="0"/>
              <a:t>根據切換的依據</a:t>
            </a:r>
            <a:r>
              <a:rPr lang="en-US" altLang="zh-TW" dirty="0"/>
              <a:t>(</a:t>
            </a:r>
            <a:r>
              <a:rPr lang="zh-TW" altLang="en-US" dirty="0" smtClean="0"/>
              <a:t>條件</a:t>
            </a:r>
            <a:r>
              <a:rPr lang="zh-TW" altLang="en-US" dirty="0"/>
              <a:t>運算</a:t>
            </a:r>
            <a:r>
              <a:rPr lang="zh-TW" altLang="en-US" dirty="0" smtClean="0"/>
              <a:t>式</a:t>
            </a:r>
            <a:r>
              <a:rPr lang="en-US" altLang="zh-TW" dirty="0" smtClean="0"/>
              <a:t>), </a:t>
            </a:r>
            <a:r>
              <a:rPr lang="zh-TW" altLang="en-US" dirty="0"/>
              <a:t>選擇接下來要執行哪一個  </a:t>
            </a:r>
            <a:r>
              <a:rPr lang="en-US" altLang="zh-TW" dirty="0"/>
              <a:t>case </a:t>
            </a:r>
            <a:r>
              <a:rPr lang="zh-TW" altLang="en-US" dirty="0"/>
              <a:t>內的動作。</a:t>
            </a:r>
          </a:p>
          <a:p>
            <a:r>
              <a:rPr lang="en-US" altLang="zh-TW" dirty="0" smtClean="0"/>
              <a:t>case</a:t>
            </a:r>
            <a:r>
              <a:rPr lang="zh-TW" altLang="en-US" dirty="0"/>
              <a:t>：列出個別的條件。</a:t>
            </a:r>
          </a:p>
          <a:p>
            <a:r>
              <a:rPr lang="en-US" altLang="zh-TW" dirty="0" smtClean="0"/>
              <a:t>break</a:t>
            </a:r>
            <a:r>
              <a:rPr lang="zh-TW" altLang="en-US" dirty="0"/>
              <a:t>：</a:t>
            </a:r>
            <a:r>
              <a:rPr lang="zh-TW" altLang="en-US" dirty="0" smtClean="0"/>
              <a:t>結束這個</a:t>
            </a:r>
            <a:r>
              <a:rPr lang="en-US" altLang="zh-TW" dirty="0" smtClean="0"/>
              <a:t>case 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不每個</a:t>
            </a:r>
            <a:r>
              <a:rPr lang="en-US" altLang="zh-TW" dirty="0"/>
              <a:t>case</a:t>
            </a:r>
            <a:r>
              <a:rPr lang="zh-TW" altLang="en-US" dirty="0"/>
              <a:t>結束會很特別！</a:t>
            </a:r>
          </a:p>
          <a:p>
            <a:r>
              <a:rPr lang="en-US" altLang="zh-TW" dirty="0" smtClean="0"/>
              <a:t>Default</a:t>
            </a:r>
            <a:r>
              <a:rPr lang="zh-TW" altLang="en-US" dirty="0" smtClean="0"/>
              <a:t>：</a:t>
            </a:r>
            <a:r>
              <a:rPr lang="en-US" altLang="zh-TW" dirty="0" smtClean="0"/>
              <a:t>case</a:t>
            </a:r>
            <a:r>
              <a:rPr lang="zh-TW" altLang="en-US" dirty="0" smtClean="0"/>
              <a:t>都不符合時要執行的預設動作。</a:t>
            </a:r>
            <a:r>
              <a:rPr lang="en-US" altLang="zh-TW" b="1" dirty="0" smtClean="0">
                <a:solidFill>
                  <a:srgbClr val="FF0000"/>
                </a:solidFill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</a:rPr>
              <a:t>非必須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Python</a:t>
            </a:r>
            <a:r>
              <a:rPr lang="zh-TW" altLang="en-US" b="1" dirty="0" smtClean="0">
                <a:solidFill>
                  <a:srgbClr val="FF0000"/>
                </a:solidFill>
              </a:rPr>
              <a:t>只能用</a:t>
            </a:r>
            <a:r>
              <a:rPr lang="en-US" altLang="zh-TW" b="1" dirty="0" smtClean="0">
                <a:solidFill>
                  <a:srgbClr val="FF0000"/>
                </a:solidFill>
              </a:rPr>
              <a:t>if…</a:t>
            </a:r>
            <a:r>
              <a:rPr lang="en-US" altLang="zh-TW" b="1" dirty="0" err="1" smtClean="0">
                <a:solidFill>
                  <a:srgbClr val="FF0000"/>
                </a:solidFill>
              </a:rPr>
              <a:t>elif</a:t>
            </a:r>
            <a:r>
              <a:rPr lang="en-US" altLang="zh-TW" b="1" dirty="0" smtClean="0">
                <a:solidFill>
                  <a:srgbClr val="FF0000"/>
                </a:solidFill>
              </a:rPr>
              <a:t>…</a:t>
            </a:r>
            <a:r>
              <a:rPr lang="en-US" altLang="zh-TW" b="1" dirty="0" err="1" smtClean="0">
                <a:solidFill>
                  <a:srgbClr val="FF0000"/>
                </a:solidFill>
              </a:rPr>
              <a:t>elif</a:t>
            </a:r>
            <a:r>
              <a:rPr lang="en-US" altLang="zh-TW" b="1" dirty="0" smtClean="0">
                <a:solidFill>
                  <a:srgbClr val="FF0000"/>
                </a:solidFill>
              </a:rPr>
              <a:t>…</a:t>
            </a:r>
            <a:r>
              <a:rPr lang="en-US" altLang="zh-TW" b="1" dirty="0" err="1" smtClean="0">
                <a:solidFill>
                  <a:srgbClr val="FF0000"/>
                </a:solidFill>
              </a:rPr>
              <a:t>elif</a:t>
            </a:r>
            <a:r>
              <a:rPr lang="en-US" altLang="zh-TW" b="1" dirty="0" smtClean="0">
                <a:solidFill>
                  <a:srgbClr val="FF0000"/>
                </a:solidFill>
              </a:rPr>
              <a:t>…</a:t>
            </a:r>
          </a:p>
          <a:p>
            <a:pPr lvl="1"/>
            <a:r>
              <a:rPr lang="zh-TW" altLang="en-US" dirty="0"/>
              <a:t>其實也可以了！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5746" y="2160589"/>
            <a:ext cx="319087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8727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程式四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賣電影票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賣三種票：全票</a:t>
            </a:r>
            <a:r>
              <a:rPr lang="en-US" altLang="zh-TW" dirty="0" smtClean="0"/>
              <a:t>(300</a:t>
            </a:r>
            <a:r>
              <a:rPr lang="zh-TW" altLang="en-US" dirty="0" smtClean="0"/>
              <a:t>元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、優待票</a:t>
            </a:r>
            <a:r>
              <a:rPr lang="en-US" altLang="zh-TW" dirty="0" smtClean="0"/>
              <a:t>(250</a:t>
            </a:r>
            <a:r>
              <a:rPr lang="zh-TW" altLang="en-US" dirty="0"/>
              <a:t>元</a:t>
            </a:r>
            <a:r>
              <a:rPr lang="en-US" altLang="zh-TW" dirty="0"/>
              <a:t>) </a:t>
            </a:r>
            <a:r>
              <a:rPr lang="zh-TW" altLang="en-US" dirty="0" smtClean="0"/>
              <a:t>、星光票</a:t>
            </a:r>
            <a:r>
              <a:rPr lang="en-US" altLang="zh-TW" dirty="0" smtClean="0"/>
              <a:t>(200</a:t>
            </a:r>
            <a:r>
              <a:rPr lang="zh-TW" altLang="en-US" dirty="0"/>
              <a:t>元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1/2/3</a:t>
            </a:r>
          </a:p>
          <a:p>
            <a:r>
              <a:rPr lang="zh-TW" altLang="en-US" dirty="0"/>
              <a:t>輸出：票價或是輸入錯誤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 smtClean="0"/>
              <a:t>用</a:t>
            </a:r>
            <a:r>
              <a:rPr lang="en-US" altLang="zh-TW" dirty="0" smtClean="0"/>
              <a:t>if…</a:t>
            </a:r>
            <a:r>
              <a:rPr lang="en-US" altLang="zh-TW" dirty="0" err="1" smtClean="0"/>
              <a:t>elif</a:t>
            </a:r>
            <a:r>
              <a:rPr lang="en-US" altLang="zh-TW" dirty="0" smtClean="0"/>
              <a:t>…</a:t>
            </a:r>
            <a:r>
              <a:rPr lang="en-US" altLang="zh-TW" dirty="0" err="1" smtClean="0"/>
              <a:t>elif</a:t>
            </a:r>
            <a:r>
              <a:rPr lang="en-US" altLang="zh-TW" dirty="0" smtClean="0"/>
              <a:t>…</a:t>
            </a:r>
            <a:r>
              <a:rPr lang="zh-TW" altLang="en-US" dirty="0" smtClean="0"/>
              <a:t>語法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831336"/>
            <a:ext cx="4908613" cy="2843784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1.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全票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, 2.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優待票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, 3.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星光票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en-US" altLang="zh-TW" dirty="0">
                  <a:solidFill>
                    <a:schemeClr val="tx1"/>
                  </a:solidFill>
                </a:rPr>
                <a:t>(1/2/3)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：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優待票一張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250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元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==============================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1.</a:t>
              </a:r>
              <a:r>
                <a:rPr lang="zh-TW" altLang="en-US" dirty="0">
                  <a:solidFill>
                    <a:schemeClr val="tx1"/>
                  </a:solidFill>
                </a:rPr>
                <a:t>全票</a:t>
              </a:r>
              <a:r>
                <a:rPr lang="en-US" altLang="zh-TW" dirty="0">
                  <a:solidFill>
                    <a:schemeClr val="tx1"/>
                  </a:solidFill>
                </a:rPr>
                <a:t>, 2.</a:t>
              </a:r>
              <a:r>
                <a:rPr lang="zh-TW" altLang="en-US" dirty="0">
                  <a:solidFill>
                    <a:schemeClr val="tx1"/>
                  </a:solidFill>
                </a:rPr>
                <a:t>優待票</a:t>
              </a:r>
              <a:r>
                <a:rPr lang="en-US" altLang="zh-TW" dirty="0">
                  <a:solidFill>
                    <a:schemeClr val="tx1"/>
                  </a:solidFill>
                </a:rPr>
                <a:t>, 3.</a:t>
              </a:r>
              <a:r>
                <a:rPr lang="zh-TW" altLang="en-US" dirty="0">
                  <a:solidFill>
                    <a:schemeClr val="tx1"/>
                  </a:solidFill>
                </a:rPr>
                <a:t>星光票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en-US" altLang="zh-TW" dirty="0">
                  <a:solidFill>
                    <a:schemeClr val="tx1"/>
                  </a:solidFill>
                </a:rPr>
                <a:t>(1/2/3)</a:t>
              </a:r>
              <a:r>
                <a:rPr lang="zh-TW" altLang="en-US" dirty="0">
                  <a:solidFill>
                    <a:schemeClr val="tx1"/>
                  </a:solidFill>
                </a:rPr>
                <a:t>：</a:t>
              </a:r>
              <a:endParaRPr lang="en-US" altLang="zh-TW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760192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Example03_07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範例程式參考程式碼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012287"/>
            <a:ext cx="560070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6304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電影票價計算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賣三種票：全票</a:t>
            </a:r>
            <a:r>
              <a:rPr lang="en-US" altLang="zh-TW" dirty="0"/>
              <a:t>(300</a:t>
            </a:r>
            <a:r>
              <a:rPr lang="zh-TW" altLang="en-US" dirty="0"/>
              <a:t>元</a:t>
            </a:r>
            <a:r>
              <a:rPr lang="en-US" altLang="zh-TW" dirty="0"/>
              <a:t>)</a:t>
            </a:r>
            <a:r>
              <a:rPr lang="zh-TW" altLang="en-US" dirty="0"/>
              <a:t>、優待票</a:t>
            </a:r>
            <a:r>
              <a:rPr lang="en-US" altLang="zh-TW" dirty="0"/>
              <a:t>(250</a:t>
            </a:r>
            <a:r>
              <a:rPr lang="zh-TW" altLang="en-US" dirty="0"/>
              <a:t>元</a:t>
            </a:r>
            <a:r>
              <a:rPr lang="en-US" altLang="zh-TW" dirty="0"/>
              <a:t>) </a:t>
            </a:r>
            <a:r>
              <a:rPr lang="zh-TW" altLang="en-US" dirty="0"/>
              <a:t>、星光票</a:t>
            </a:r>
            <a:r>
              <a:rPr lang="en-US" altLang="zh-TW" dirty="0"/>
              <a:t>(200</a:t>
            </a:r>
            <a:r>
              <a:rPr lang="zh-TW" altLang="en-US" dirty="0"/>
              <a:t>元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輸入：</a:t>
            </a:r>
            <a:r>
              <a:rPr lang="en-US" altLang="zh-TW" dirty="0" smtClean="0"/>
              <a:t>1/2/3</a:t>
            </a:r>
            <a:r>
              <a:rPr lang="zh-TW" altLang="en-US" dirty="0" smtClean="0"/>
              <a:t>後再輸入幾張</a:t>
            </a:r>
            <a:endParaRPr lang="en-US" altLang="zh-TW" dirty="0"/>
          </a:p>
          <a:p>
            <a:r>
              <a:rPr lang="zh-TW" altLang="en-US" dirty="0"/>
              <a:t>輸出：</a:t>
            </a:r>
            <a:r>
              <a:rPr lang="zh-TW" altLang="en-US" dirty="0" smtClean="0"/>
              <a:t>票價總金額或是</a:t>
            </a:r>
            <a:r>
              <a:rPr lang="zh-TW" altLang="en-US" dirty="0"/>
              <a:t>輸入錯誤！</a:t>
            </a:r>
            <a:endParaRPr lang="en-US" altLang="zh-TW" dirty="0"/>
          </a:p>
          <a:p>
            <a:r>
              <a:rPr lang="zh-TW" altLang="en-US" dirty="0"/>
              <a:t>用</a:t>
            </a:r>
            <a:r>
              <a:rPr lang="en-US" altLang="zh-TW" dirty="0"/>
              <a:t>if…</a:t>
            </a:r>
            <a:r>
              <a:rPr lang="en-US" altLang="zh-TW" dirty="0" err="1"/>
              <a:t>elif</a:t>
            </a:r>
            <a:r>
              <a:rPr lang="en-US" altLang="zh-TW" dirty="0"/>
              <a:t>…</a:t>
            </a:r>
            <a:r>
              <a:rPr lang="en-US" altLang="zh-TW" dirty="0" err="1"/>
              <a:t>elif</a:t>
            </a:r>
            <a:r>
              <a:rPr lang="en-US" altLang="zh-TW" dirty="0"/>
              <a:t>…</a:t>
            </a:r>
            <a:r>
              <a:rPr lang="zh-TW" altLang="en-US" dirty="0"/>
              <a:t>語法</a:t>
            </a:r>
          </a:p>
          <a:p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6510146" y="3831336"/>
            <a:ext cx="4908613" cy="2843784"/>
            <a:chOff x="8833104" y="502920"/>
            <a:chExt cx="2587752" cy="1427480"/>
          </a:xfrm>
        </p:grpSpPr>
        <p:sp>
          <p:nvSpPr>
            <p:cNvPr id="6" name="圓角矩形 5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1.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全票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, 2.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優待票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, 3.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星光票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en-US" altLang="zh-TW" dirty="0">
                  <a:solidFill>
                    <a:schemeClr val="tx1"/>
                  </a:solidFill>
                </a:rPr>
                <a:t>(1/2/3)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：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請輸入買幾張：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票價總額為 </a:t>
              </a:r>
              <a:r>
                <a:rPr lang="en-US" altLang="zh-TW" dirty="0">
                  <a:solidFill>
                    <a:schemeClr val="tx1"/>
                  </a:solidFill>
                </a:rPr>
                <a:t>750</a:t>
              </a:r>
              <a:r>
                <a:rPr lang="zh-TW" altLang="en-US" dirty="0">
                  <a:solidFill>
                    <a:schemeClr val="tx1"/>
                  </a:solidFill>
                </a:rPr>
                <a:t>元</a:t>
              </a:r>
              <a:endParaRPr lang="en-US" altLang="zh-TW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梯形 7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677334" y="5666190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Example03_08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429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縮排的意義與使用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連續同樣的縮排代表同一個</a:t>
            </a:r>
            <a:r>
              <a:rPr lang="zh-TW" altLang="en-US" b="1" dirty="0" smtClean="0">
                <a:solidFill>
                  <a:srgbClr val="C00000"/>
                </a:solidFill>
              </a:rPr>
              <a:t>程式區塊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 smtClean="0"/>
              <a:t>意思是把某些程式碼</a:t>
            </a:r>
            <a:r>
              <a:rPr lang="en-US" altLang="zh-TW" dirty="0" smtClean="0"/>
              <a:t>(</a:t>
            </a:r>
            <a:r>
              <a:rPr lang="zh-TW" altLang="en-US" dirty="0" smtClean="0"/>
              <a:t>指令</a:t>
            </a:r>
            <a:r>
              <a:rPr lang="en-US" altLang="zh-TW" dirty="0" smtClean="0"/>
              <a:t>)</a:t>
            </a:r>
            <a:r>
              <a:rPr lang="zh-TW" altLang="en-US" dirty="0" smtClean="0"/>
              <a:t>打包成一體。</a:t>
            </a:r>
            <a:endParaRPr lang="en-US" altLang="zh-TW" dirty="0" smtClean="0"/>
          </a:p>
          <a:p>
            <a:r>
              <a:rPr lang="zh-TW" altLang="en-US" dirty="0" smtClean="0"/>
              <a:t>例如：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也就是集合起來</a:t>
            </a:r>
            <a:r>
              <a:rPr lang="zh-TW" altLang="en-US" dirty="0" smtClean="0">
                <a:solidFill>
                  <a:srgbClr val="C00000"/>
                </a:solidFill>
              </a:rPr>
              <a:t>完成某件工作或達成某種目的的</a:t>
            </a:r>
            <a:r>
              <a:rPr lang="zh-TW" altLang="en-US" b="1" dirty="0" smtClean="0">
                <a:solidFill>
                  <a:srgbClr val="C00000"/>
                </a:solidFill>
              </a:rPr>
              <a:t>指令包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所以會有多重</a:t>
            </a:r>
            <a:r>
              <a:rPr lang="en-US" altLang="zh-TW" dirty="0"/>
              <a:t>if </a:t>
            </a:r>
            <a:r>
              <a:rPr lang="zh-TW" altLang="en-US" dirty="0" smtClean="0"/>
              <a:t> </a:t>
            </a:r>
            <a:r>
              <a:rPr lang="en-US" altLang="zh-TW" dirty="0" smtClean="0"/>
              <a:t>else</a:t>
            </a:r>
            <a:r>
              <a:rPr lang="zh-TW" altLang="en-US" dirty="0"/>
              <a:t>結構，或是其他組合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sz="2800" b="1" dirty="0" smtClean="0">
                <a:solidFill>
                  <a:srgbClr val="FF0000"/>
                </a:solidFill>
              </a:rPr>
              <a:t>冒號</a:t>
            </a:r>
            <a:r>
              <a:rPr lang="zh-TW" altLang="en-US" sz="2800" b="1" dirty="0" smtClean="0">
                <a:solidFill>
                  <a:schemeClr val="tx1"/>
                </a:solidFill>
              </a:rPr>
              <a:t>與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縮</a:t>
            </a:r>
            <a:r>
              <a:rPr lang="zh-TW" altLang="en-US" sz="2800" b="1" dirty="0">
                <a:solidFill>
                  <a:srgbClr val="FF0000"/>
                </a:solidFill>
              </a:rPr>
              <a:t>排不可省略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！</a:t>
            </a:r>
            <a:endParaRPr lang="en-US" altLang="zh-TW" sz="2800" b="1" dirty="0" smtClean="0">
              <a:solidFill>
                <a:srgbClr val="FF0000"/>
              </a:solidFill>
            </a:endParaRPr>
          </a:p>
          <a:p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558" y="2887510"/>
            <a:ext cx="2225802" cy="1661730"/>
          </a:xfrm>
          <a:prstGeom prst="rect">
            <a:avLst/>
          </a:prstGeom>
        </p:spPr>
      </p:pic>
      <p:sp>
        <p:nvSpPr>
          <p:cNvPr id="5" name="右大括弧 4"/>
          <p:cNvSpPr/>
          <p:nvPr/>
        </p:nvSpPr>
        <p:spPr>
          <a:xfrm>
            <a:off x="4023360" y="3258610"/>
            <a:ext cx="301752" cy="402336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右大括弧 5"/>
          <p:cNvSpPr/>
          <p:nvPr/>
        </p:nvSpPr>
        <p:spPr>
          <a:xfrm>
            <a:off x="4041648" y="3968794"/>
            <a:ext cx="301752" cy="402336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4379976" y="3136612"/>
            <a:ext cx="2852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rgbClr val="FF0000"/>
                </a:solidFill>
                <a:latin typeface="+mn-ea"/>
              </a:rPr>
              <a:t>這邊可以放很多行，同樣縮排</a:t>
            </a:r>
            <a:endParaRPr lang="en-US" altLang="zh-TW" sz="1600" dirty="0" smtClean="0">
              <a:solidFill>
                <a:srgbClr val="FF0000"/>
              </a:solidFill>
              <a:latin typeface="+mn-ea"/>
            </a:endParaRPr>
          </a:p>
          <a:p>
            <a:r>
              <a:rPr lang="zh-TW" altLang="en-US" sz="1600" dirty="0">
                <a:solidFill>
                  <a:srgbClr val="FF0000"/>
                </a:solidFill>
                <a:latin typeface="+mn-ea"/>
              </a:rPr>
              <a:t>表示同一包</a:t>
            </a:r>
            <a:r>
              <a:rPr lang="en-US" altLang="zh-TW" sz="1600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TW" altLang="en-US" sz="1600" dirty="0">
                <a:solidFill>
                  <a:srgbClr val="FF0000"/>
                </a:solidFill>
                <a:latin typeface="+mn-ea"/>
              </a:rPr>
              <a:t>群</a:t>
            </a:r>
            <a:r>
              <a:rPr lang="en-US" altLang="zh-TW" sz="1600" dirty="0">
                <a:solidFill>
                  <a:srgbClr val="FF0000"/>
                </a:solidFill>
                <a:latin typeface="+mn-ea"/>
              </a:rPr>
              <a:t>)</a:t>
            </a:r>
            <a:r>
              <a:rPr lang="zh-TW" altLang="en-US" sz="1600" dirty="0" smtClean="0">
                <a:solidFill>
                  <a:srgbClr val="FF0000"/>
                </a:solidFill>
                <a:latin typeface="+mn-ea"/>
              </a:rPr>
              <a:t>。</a:t>
            </a:r>
            <a:endParaRPr lang="en-US" altLang="zh-TW" sz="1600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379976" y="3877574"/>
            <a:ext cx="2852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rgbClr val="FF0000"/>
                </a:solidFill>
                <a:latin typeface="+mn-ea"/>
              </a:rPr>
              <a:t>這邊可以放很多行，同樣縮排</a:t>
            </a:r>
            <a:endParaRPr lang="en-US" altLang="zh-TW" sz="1600" dirty="0" smtClean="0">
              <a:solidFill>
                <a:srgbClr val="FF0000"/>
              </a:solidFill>
              <a:latin typeface="+mn-ea"/>
            </a:endParaRPr>
          </a:p>
          <a:p>
            <a:r>
              <a:rPr lang="zh-TW" altLang="en-US" sz="1600" dirty="0">
                <a:solidFill>
                  <a:srgbClr val="FF0000"/>
                </a:solidFill>
                <a:latin typeface="+mn-ea"/>
              </a:rPr>
              <a:t>表示同一包</a:t>
            </a:r>
            <a:r>
              <a:rPr lang="en-US" altLang="zh-TW" sz="1600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TW" altLang="en-US" sz="1600" dirty="0">
                <a:solidFill>
                  <a:srgbClr val="FF0000"/>
                </a:solidFill>
                <a:latin typeface="+mn-ea"/>
              </a:rPr>
              <a:t>群</a:t>
            </a:r>
            <a:r>
              <a:rPr lang="en-US" altLang="zh-TW" sz="1600" dirty="0">
                <a:solidFill>
                  <a:srgbClr val="FF0000"/>
                </a:solidFill>
                <a:latin typeface="+mn-ea"/>
              </a:rPr>
              <a:t>)</a:t>
            </a:r>
            <a:r>
              <a:rPr lang="zh-TW" altLang="en-US" sz="1600" dirty="0" smtClean="0">
                <a:solidFill>
                  <a:srgbClr val="FF0000"/>
                </a:solidFill>
                <a:latin typeface="+mn-ea"/>
              </a:rPr>
              <a:t>。</a:t>
            </a:r>
            <a:endParaRPr lang="en-US" altLang="zh-TW" sz="1600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3281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範例程式一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輸入成績，輸出評語，如果</a:t>
            </a:r>
            <a:r>
              <a:rPr lang="en-US" altLang="zh-TW" dirty="0" smtClean="0"/>
              <a:t>60</a:t>
            </a:r>
            <a:r>
              <a:rPr lang="zh-TW" altLang="en-US" dirty="0" smtClean="0"/>
              <a:t>分</a:t>
            </a:r>
            <a:r>
              <a:rPr lang="en-US" altLang="zh-TW" dirty="0" smtClean="0"/>
              <a:t>(</a:t>
            </a:r>
            <a:r>
              <a:rPr lang="zh-TW" altLang="en-US" dirty="0" smtClean="0"/>
              <a:t>含</a:t>
            </a:r>
            <a:r>
              <a:rPr lang="en-US" altLang="zh-TW" dirty="0" smtClean="0"/>
              <a:t>)</a:t>
            </a:r>
            <a:r>
              <a:rPr lang="zh-TW" altLang="en-US" dirty="0" smtClean="0"/>
              <a:t>以上輸出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及格</a:t>
            </a:r>
            <a:r>
              <a:rPr lang="en-US" altLang="zh-TW" dirty="0" smtClean="0"/>
              <a:t>”</a:t>
            </a:r>
            <a:r>
              <a:rPr lang="zh-TW" altLang="en-US" dirty="0" smtClean="0"/>
              <a:t>，</a:t>
            </a:r>
            <a:r>
              <a:rPr lang="en-US" altLang="zh-TW" dirty="0" smtClean="0"/>
              <a:t>60</a:t>
            </a:r>
            <a:r>
              <a:rPr lang="zh-TW" altLang="en-US" dirty="0" smtClean="0"/>
              <a:t>分以下輸出</a:t>
            </a:r>
            <a:r>
              <a:rPr lang="en-US" altLang="zh-TW" dirty="0" smtClean="0"/>
              <a:t>”</a:t>
            </a:r>
            <a:r>
              <a:rPr lang="zh-TW" altLang="en-US" dirty="0" smtClean="0"/>
              <a:t>不及格</a:t>
            </a:r>
            <a:r>
              <a:rPr lang="en-US" altLang="zh-TW" dirty="0" smtClean="0"/>
              <a:t>”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思考重點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：一個成績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：判斷有沒有大於等於</a:t>
            </a:r>
            <a:r>
              <a:rPr lang="en-US" altLang="zh-TW" dirty="0" smtClean="0"/>
              <a:t>60</a:t>
            </a:r>
            <a:r>
              <a:rPr lang="zh-TW" altLang="en-US" dirty="0" smtClean="0"/>
              <a:t>分</a:t>
            </a:r>
            <a:endParaRPr lang="en-US" altLang="zh-TW" dirty="0" smtClean="0"/>
          </a:p>
          <a:p>
            <a:pPr lvl="1"/>
            <a:r>
              <a:rPr lang="zh-TW" altLang="en-US" dirty="0"/>
              <a:t>輸出：及格或是不及格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Example03_01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01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範例程式一參考</a:t>
            </a:r>
            <a:r>
              <a:rPr lang="zh-TW" altLang="en-US" dirty="0" smtClean="0"/>
              <a:t>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144" y="1833943"/>
            <a:ext cx="2060192" cy="91421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833943"/>
            <a:ext cx="517207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18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程式二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輸入任一整數，幫我判斷是不是</a:t>
            </a:r>
            <a:r>
              <a:rPr lang="en-US" altLang="zh-TW" dirty="0" smtClean="0"/>
              <a:t>2</a:t>
            </a:r>
            <a:r>
              <a:rPr lang="zh-TW" altLang="en-US" dirty="0" smtClean="0"/>
              <a:t>的倍數，</a:t>
            </a:r>
            <a:r>
              <a:rPr lang="en-US" altLang="zh-TW" dirty="0" smtClean="0"/>
              <a:t>3</a:t>
            </a:r>
            <a:r>
              <a:rPr lang="zh-TW" altLang="en-US" dirty="0" smtClean="0"/>
              <a:t>的倍數。</a:t>
            </a:r>
            <a:endParaRPr lang="en-US" altLang="zh-TW" dirty="0" smtClean="0"/>
          </a:p>
          <a:p>
            <a:r>
              <a:rPr lang="zh-TW" altLang="en-US" dirty="0" smtClean="0"/>
              <a:t>思考</a:t>
            </a:r>
            <a:r>
              <a:rPr lang="zh-TW" altLang="en-US" dirty="0"/>
              <a:t>重點：</a:t>
            </a:r>
            <a:endParaRPr lang="en-US" altLang="zh-TW" dirty="0"/>
          </a:p>
          <a:p>
            <a:pPr lvl="1"/>
            <a:r>
              <a:rPr lang="zh-TW" altLang="en-US" dirty="0"/>
              <a:t>輸入：</a:t>
            </a:r>
            <a:r>
              <a:rPr lang="zh-TW" altLang="en-US" dirty="0" smtClean="0"/>
              <a:t>一個整數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運算</a:t>
            </a:r>
            <a:r>
              <a:rPr lang="zh-TW" altLang="en-US" dirty="0"/>
              <a:t>：</a:t>
            </a:r>
            <a:r>
              <a:rPr lang="zh-TW" altLang="en-US" dirty="0" smtClean="0"/>
              <a:t>判斷是不是</a:t>
            </a:r>
            <a:r>
              <a:rPr lang="en-US" altLang="zh-TW" dirty="0" smtClean="0"/>
              <a:t>2</a:t>
            </a:r>
            <a:r>
              <a:rPr lang="zh-TW" altLang="en-US" dirty="0" smtClean="0"/>
              <a:t>的倍數，是不是</a:t>
            </a:r>
            <a:r>
              <a:rPr lang="en-US" altLang="zh-TW" dirty="0" smtClean="0"/>
              <a:t>3</a:t>
            </a:r>
            <a:r>
              <a:rPr lang="zh-TW" altLang="en-US" dirty="0" smtClean="0"/>
              <a:t>的倍數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輸出：是或不是</a:t>
            </a:r>
            <a:r>
              <a:rPr lang="en-US" altLang="zh-TW" dirty="0" smtClean="0"/>
              <a:t>2,3</a:t>
            </a:r>
            <a:r>
              <a:rPr lang="zh-TW" altLang="en-US" dirty="0" smtClean="0"/>
              <a:t>的倍數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判斷方式</a:t>
            </a:r>
            <a:r>
              <a:rPr lang="zh-TW" altLang="en-US" dirty="0" smtClean="0"/>
              <a:t>？</a:t>
            </a:r>
            <a:r>
              <a:rPr lang="en-US" altLang="zh-TW" dirty="0" smtClean="0"/>
              <a:t>(</a:t>
            </a:r>
            <a:r>
              <a:rPr lang="zh-TW" altLang="en-US" dirty="0" smtClean="0"/>
              <a:t>這個運算很有用，如遊戲、找零</a:t>
            </a:r>
            <a:r>
              <a:rPr lang="en-US" altLang="zh-TW" dirty="0" smtClean="0"/>
              <a:t>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77334" y="59022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Example03_02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271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程式</a:t>
            </a:r>
            <a:r>
              <a:rPr lang="zh-TW" altLang="en-US" dirty="0"/>
              <a:t>二</a:t>
            </a:r>
            <a:r>
              <a:rPr lang="zh-TW" altLang="en-US" dirty="0" smtClean="0"/>
              <a:t>參考</a:t>
            </a:r>
            <a:r>
              <a:rPr lang="zh-TW" altLang="en-US" dirty="0"/>
              <a:t>程式碼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665" y="1960970"/>
            <a:ext cx="4381119" cy="440649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4861" y="1960970"/>
            <a:ext cx="1827031" cy="105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416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練習一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輸入</a:t>
            </a:r>
            <a:r>
              <a:rPr lang="en-US" altLang="zh-TW" dirty="0" smtClean="0"/>
              <a:t>A,B</a:t>
            </a:r>
            <a:r>
              <a:rPr lang="zh-TW" altLang="en-US" dirty="0" smtClean="0"/>
              <a:t>二數，顯示誰大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讓使用者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>A,B</a:t>
            </a:r>
            <a:r>
              <a:rPr lang="zh-TW" altLang="en-US" dirty="0" smtClean="0"/>
              <a:t>二個</a:t>
            </a:r>
            <a:r>
              <a:rPr lang="zh-TW" altLang="en-US" dirty="0"/>
              <a:t>數字</a:t>
            </a:r>
            <a:r>
              <a:rPr lang="en-US" altLang="zh-TW" dirty="0"/>
              <a:t>(</a:t>
            </a:r>
            <a:r>
              <a:rPr lang="zh-TW" altLang="en-US" dirty="0"/>
              <a:t>整數</a:t>
            </a:r>
            <a:r>
              <a:rPr lang="en-US" altLang="zh-TW" dirty="0"/>
              <a:t>)</a:t>
            </a:r>
            <a:r>
              <a:rPr lang="zh-TW" altLang="en-US" dirty="0"/>
              <a:t>，然後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A&gt;B, A&lt;B</a:t>
            </a:r>
            <a:r>
              <a:rPr lang="zh-TW" altLang="en-US" dirty="0" smtClean="0"/>
              <a:t>或</a:t>
            </a:r>
            <a:r>
              <a:rPr lang="en-US" altLang="zh-TW" dirty="0" smtClean="0"/>
              <a:t>A=B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</a:t>
            </a:r>
            <a:r>
              <a:rPr lang="zh-TW" altLang="en-US" dirty="0"/>
              <a:t>數字</a:t>
            </a:r>
            <a:endParaRPr lang="en-US" altLang="zh-TW" dirty="0"/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判斷</a:t>
            </a:r>
            <a:r>
              <a:rPr lang="en-US" altLang="zh-TW" dirty="0"/>
              <a:t>A&gt;B, A&lt;B</a:t>
            </a:r>
            <a:r>
              <a:rPr lang="zh-TW" altLang="en-US" dirty="0"/>
              <a:t>或</a:t>
            </a:r>
            <a:r>
              <a:rPr lang="en-US" altLang="zh-TW" dirty="0" smtClean="0"/>
              <a:t>A=B</a:t>
            </a:r>
            <a:r>
              <a:rPr lang="zh-TW" altLang="en-US" dirty="0" smtClean="0"/>
              <a:t>是哪一種狀況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</a:t>
            </a:r>
            <a:r>
              <a:rPr lang="en-US" altLang="zh-TW" dirty="0"/>
              <a:t> A&gt;B, A&lt;B</a:t>
            </a:r>
            <a:r>
              <a:rPr lang="zh-TW" altLang="en-US" dirty="0"/>
              <a:t>或</a:t>
            </a:r>
            <a:r>
              <a:rPr lang="en-US" altLang="zh-TW" dirty="0" smtClean="0"/>
              <a:t>A=B</a:t>
            </a:r>
          </a:p>
          <a:p>
            <a:pPr lvl="1"/>
            <a:r>
              <a:rPr lang="zh-TW" altLang="en-US" dirty="0" smtClean="0"/>
              <a:t>變數</a:t>
            </a:r>
            <a:r>
              <a:rPr lang="zh-TW" altLang="en-US" dirty="0"/>
              <a:t>宣告：需要幾個？叫甚麼名字？</a:t>
            </a:r>
            <a:endParaRPr lang="en-US" altLang="zh-TW" dirty="0"/>
          </a:p>
          <a:p>
            <a:pPr lvl="1"/>
            <a:r>
              <a:rPr lang="zh-TW" altLang="en-US" dirty="0"/>
              <a:t>語法？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4225692"/>
            <a:ext cx="4908613" cy="2449428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A=13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B=77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A</a:t>
              </a:r>
              <a:r>
                <a:rPr lang="zh-TW" altLang="en-US" dirty="0" smtClean="0">
                  <a:solidFill>
                    <a:srgbClr val="C00000"/>
                  </a:solidFill>
                </a:rPr>
                <a:t> </a:t>
              </a:r>
              <a:r>
                <a:rPr lang="en-US" altLang="zh-TW" dirty="0" smtClean="0">
                  <a:solidFill>
                    <a:srgbClr val="C00000"/>
                  </a:solidFill>
                </a:rPr>
                <a:t>&lt;</a:t>
              </a:r>
              <a:r>
                <a:rPr lang="zh-TW" altLang="en-US" dirty="0" smtClean="0">
                  <a:solidFill>
                    <a:srgbClr val="C00000"/>
                  </a:solidFill>
                </a:rPr>
                <a:t> </a:t>
              </a:r>
              <a:r>
                <a:rPr lang="en-US" altLang="zh-TW" dirty="0" smtClean="0">
                  <a:solidFill>
                    <a:srgbClr val="C00000"/>
                  </a:solidFill>
                </a:rPr>
                <a:t>B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713457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Example03_03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91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一</a:t>
            </a:r>
            <a:r>
              <a:rPr lang="zh-TW" altLang="en-US" dirty="0"/>
              <a:t>參考</a:t>
            </a:r>
            <a:r>
              <a:rPr lang="zh-TW" altLang="en-US" dirty="0" smtClean="0"/>
              <a:t>解答</a:t>
            </a:r>
            <a:r>
              <a:rPr lang="en-US" altLang="zh-TW" dirty="0" smtClean="0"/>
              <a:t>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848312"/>
            <a:ext cx="4762500" cy="45053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3392" y="1848312"/>
            <a:ext cx="1878363" cy="117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86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2616</TotalTime>
  <Words>1181</Words>
  <Application>Microsoft Office PowerPoint</Application>
  <PresentationFormat>寬螢幕</PresentationFormat>
  <Paragraphs>166</Paragraphs>
  <Slides>25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0" baseType="lpstr">
      <vt:lpstr>微軟正黑體</vt:lpstr>
      <vt:lpstr>Arial</vt:lpstr>
      <vt:lpstr>Trebuchet MS</vt:lpstr>
      <vt:lpstr>Wingdings 3</vt:lpstr>
      <vt:lpstr>多面向</vt:lpstr>
      <vt:lpstr>流程控制(分支)</vt:lpstr>
      <vt:lpstr>流程控制– if---:….else:…</vt:lpstr>
      <vt:lpstr>縮排的意義與使用</vt:lpstr>
      <vt:lpstr>範例程式一</vt:lpstr>
      <vt:lpstr>範例程式一參考程式碼</vt:lpstr>
      <vt:lpstr>範例程式二</vt:lpstr>
      <vt:lpstr>範例程式二參考程式碼</vt:lpstr>
      <vt:lpstr>練習一 輸入A,B二數，顯示誰大</vt:lpstr>
      <vt:lpstr>練習一參考解答(1)</vt:lpstr>
      <vt:lpstr>練習一參考解答(2)</vt:lpstr>
      <vt:lpstr>練習二 三數找最大</vt:lpstr>
      <vt:lpstr>練習二參考解答</vt:lpstr>
      <vt:lpstr>If ……elif …..elif…..</vt:lpstr>
      <vt:lpstr>If ……elif …..elif…..</vt:lpstr>
      <vt:lpstr>範例程式三 季節判斷</vt:lpstr>
      <vt:lpstr>範例程式三參考程式碼</vt:lpstr>
      <vt:lpstr>覺得每次測試都要重新執行煩嗎？ 來學個永久迴圈吧！</vt:lpstr>
      <vt:lpstr>while True:</vt:lpstr>
      <vt:lpstr>while 迴圈簡單解說</vt:lpstr>
      <vt:lpstr>練習三 輸入成績分ABCDE等級</vt:lpstr>
      <vt:lpstr>Switch……Case語法</vt:lpstr>
      <vt:lpstr>switch 多條件分支 但是 Python沒有Switch- Case！</vt:lpstr>
      <vt:lpstr>範例程式四 賣電影票</vt:lpstr>
      <vt:lpstr>範例程式參考程式碼</vt:lpstr>
      <vt:lpstr>練習四 電影票價計算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流程控制(分支)</dc:title>
  <dc:creator>oldinmo@gmail.com</dc:creator>
  <cp:lastModifiedBy>oldinmo@gmail.com</cp:lastModifiedBy>
  <cp:revision>43</cp:revision>
  <dcterms:created xsi:type="dcterms:W3CDTF">2020-11-15T08:32:50Z</dcterms:created>
  <dcterms:modified xsi:type="dcterms:W3CDTF">2020-12-28T09:01:57Z</dcterms:modified>
</cp:coreProperties>
</file>