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66" r:id="rId15"/>
    <p:sldId id="271" r:id="rId16"/>
    <p:sldId id="272" r:id="rId17"/>
    <p:sldId id="29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73" r:id="rId27"/>
    <p:sldId id="268" r:id="rId28"/>
    <p:sldId id="269" r:id="rId29"/>
    <p:sldId id="270" r:id="rId30"/>
    <p:sldId id="297" r:id="rId31"/>
    <p:sldId id="280" r:id="rId32"/>
    <p:sldId id="276" r:id="rId33"/>
    <p:sldId id="281" r:id="rId34"/>
    <p:sldId id="278" r:id="rId35"/>
    <p:sldId id="298" r:id="rId36"/>
    <p:sldId id="284" r:id="rId37"/>
    <p:sldId id="279" r:id="rId38"/>
    <p:sldId id="285" r:id="rId39"/>
    <p:sldId id="286" r:id="rId40"/>
    <p:sldId id="295" r:id="rId41"/>
    <p:sldId id="274" r:id="rId42"/>
    <p:sldId id="275" r:id="rId43"/>
    <p:sldId id="28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10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3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5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379705" y="6488668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https://reurl.cc/522ARv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8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初嘗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第一次寫程式嗎？好好品嘗一下吧！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7E9E8D7B-1948-44CE-AEB1-217ED767F42F}" type="datetime4">
              <a:rPr lang="zh-TW" altLang="en-US" smtClean="0"/>
              <a:t>110年9月24日星期五</a:t>
            </a:fld>
            <a:endParaRPr lang="zh-TW" altLang="en-US" dirty="0"/>
          </a:p>
        </p:txBody>
      </p:sp>
      <p:pic>
        <p:nvPicPr>
          <p:cNvPr id="6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9" y="3107227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World(6/8)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幫我們建好的程式框架。接著開始填入欠缺的程式碼。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(“Hello World”);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2941194"/>
            <a:ext cx="9134856" cy="36106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172" y="4340849"/>
            <a:ext cx="5653998" cy="127599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089984" y="4983903"/>
            <a:ext cx="883840" cy="2929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點選綠圈白三角按鈕，執行程式。</a:t>
            </a:r>
            <a:endParaRPr lang="en-US" altLang="zh-TW" dirty="0" smtClean="0"/>
          </a:p>
          <a:p>
            <a:r>
              <a:rPr lang="zh-TW" altLang="en-US" dirty="0"/>
              <a:t>滑鼠移到上面還會出現</a:t>
            </a:r>
            <a:r>
              <a:rPr lang="en-US" altLang="zh-TW" dirty="0"/>
              <a:t>Run HelloWorld</a:t>
            </a:r>
            <a:r>
              <a:rPr lang="zh-TW" altLang="en-US" dirty="0"/>
              <a:t>字樣。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15" y="3046095"/>
            <a:ext cx="5610225" cy="26860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3074150">
            <a:off x="3780785" y="333755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World(8/8)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執行結果在畫面最下方的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框中，如下。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第一個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程式完成！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2976263"/>
            <a:ext cx="533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程式</a:t>
            </a:r>
            <a:r>
              <a:rPr lang="zh-TW" altLang="en-US" dirty="0" smtClean="0"/>
              <a:t>的基本組成</a:t>
            </a:r>
            <a:r>
              <a:rPr lang="zh-TW" altLang="en-US" dirty="0"/>
              <a:t>要素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Java </a:t>
            </a:r>
            <a:r>
              <a:rPr lang="zh-TW" altLang="en-US" dirty="0"/>
              <a:t>程式的起點</a:t>
            </a:r>
            <a:r>
              <a:rPr lang="en-US" altLang="zh-TW" dirty="0"/>
              <a:t>--main</a:t>
            </a:r>
          </a:p>
          <a:p>
            <a:r>
              <a:rPr lang="zh-TW" altLang="en-US" dirty="0" smtClean="0"/>
              <a:t>程式區</a:t>
            </a:r>
            <a:r>
              <a:rPr lang="zh-TW" altLang="en-US" dirty="0"/>
              <a:t>塊 </a:t>
            </a:r>
            <a:r>
              <a:rPr lang="en-US" altLang="zh-TW" dirty="0"/>
              <a:t>(Block)</a:t>
            </a:r>
          </a:p>
          <a:p>
            <a:r>
              <a:rPr lang="zh-TW" altLang="en-US" dirty="0" smtClean="0"/>
              <a:t>敘述 </a:t>
            </a:r>
            <a:r>
              <a:rPr lang="en-US" altLang="zh-TW" dirty="0"/>
              <a:t>(</a:t>
            </a:r>
            <a:r>
              <a:rPr lang="en-US" altLang="zh-TW" dirty="0" smtClean="0"/>
              <a:t>Statement, </a:t>
            </a:r>
            <a:r>
              <a:rPr lang="zh-TW" altLang="en-US" dirty="0" smtClean="0"/>
              <a:t>或者說是指令、命令、</a:t>
            </a:r>
            <a:r>
              <a:rPr lang="en-US" altLang="zh-TW" dirty="0" smtClean="0"/>
              <a:t>....)</a:t>
            </a:r>
            <a:endParaRPr lang="en-US" altLang="zh-TW" dirty="0"/>
          </a:p>
          <a:p>
            <a:r>
              <a:rPr lang="zh-TW" altLang="en-US" dirty="0"/>
              <a:t>為程式加上註解 </a:t>
            </a:r>
            <a:r>
              <a:rPr lang="en-US" altLang="zh-TW" dirty="0"/>
              <a:t>(Comment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兩</a:t>
            </a:r>
            <a:r>
              <a:rPr lang="zh-TW" altLang="en-US" dirty="0" smtClean="0"/>
              <a:t>種常用註解方式</a:t>
            </a:r>
            <a:r>
              <a:rPr lang="en-US" altLang="zh-TW" dirty="0" smtClean="0"/>
              <a:t>//</a:t>
            </a:r>
            <a:r>
              <a:rPr lang="zh-TW" altLang="en-US" dirty="0" smtClean="0"/>
              <a:t>與</a:t>
            </a:r>
            <a:r>
              <a:rPr lang="en-US" altLang="zh-TW" dirty="0" smtClean="0"/>
              <a:t>/*…*/</a:t>
            </a:r>
          </a:p>
          <a:p>
            <a:pPr lvl="1"/>
            <a:r>
              <a:rPr lang="zh-TW" altLang="en-US" dirty="0"/>
              <a:t>一種給</a:t>
            </a:r>
            <a:r>
              <a:rPr lang="en-US" altLang="zh-TW" dirty="0"/>
              <a:t>Javadoc</a:t>
            </a:r>
            <a:r>
              <a:rPr lang="zh-TW" altLang="en-US" dirty="0"/>
              <a:t>用的</a:t>
            </a:r>
            <a:r>
              <a:rPr lang="en-US" altLang="zh-TW" dirty="0" smtClean="0"/>
              <a:t>/**….*/</a:t>
            </a:r>
          </a:p>
          <a:p>
            <a:pPr lvl="2"/>
            <a:r>
              <a:rPr lang="en-US" altLang="zh-TW" dirty="0"/>
              <a:t>http://www.oracle.com/technetwork/java/javase/documentation/index-jsp-135444.html</a:t>
            </a:r>
            <a:endParaRPr lang="zh-TW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65" y="1920748"/>
            <a:ext cx="5646837" cy="301650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90088" y="2368296"/>
            <a:ext cx="3273552" cy="201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563112" y="2768027"/>
            <a:ext cx="3459480" cy="360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90088" y="3115721"/>
            <a:ext cx="3703320" cy="54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6693408" y="3300113"/>
            <a:ext cx="329184" cy="7963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4311360" y="2551320"/>
            <a:ext cx="5160264" cy="2023429"/>
          </a:xfrm>
          <a:prstGeom prst="arc">
            <a:avLst>
              <a:gd name="adj1" fmla="val 295051"/>
              <a:gd name="adj2" fmla="val 10510742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2121312" y="2679048"/>
            <a:ext cx="5440872" cy="1499904"/>
          </a:xfrm>
          <a:prstGeom prst="arc">
            <a:avLst>
              <a:gd name="adj1" fmla="val 65635"/>
              <a:gd name="adj2" fmla="val 9173181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80537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829" cy="401161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(class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一種物件導向電腦程式語言的構造，是建立物件的藍圖，描述了所建立的物件共同的屬性和方法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zh-TW" altLang="en-US" dirty="0" smtClean="0"/>
              <a:t>主</a:t>
            </a:r>
            <a:r>
              <a:rPr lang="zh-TW" altLang="en-US" dirty="0"/>
              <a:t>類別是甚麼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可執行的類別。類別中有定義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public static void main()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方法的類別，程式由此開始執行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主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類別名稱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必須跟檔案名稱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一致</a:t>
            </a:r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en-US" altLang="zh-TW" dirty="0" smtClean="0"/>
              <a:t>System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預先已經建立的類別。提供一些跟系統有關的屬性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(field)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與方法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(method) </a:t>
            </a:r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類別裡提供的標準輸出方法。主要輸出到終端機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(Console)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。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163" y="2564785"/>
            <a:ext cx="5109741" cy="2729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75163" y="2468879"/>
            <a:ext cx="1217861" cy="412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701465" y="2990088"/>
            <a:ext cx="1192343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是用在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螢幕輸出的方法。</a:t>
            </a:r>
            <a:endParaRPr lang="en-US" altLang="zh-TW" dirty="0" smtClean="0"/>
          </a:p>
          <a:p>
            <a:r>
              <a:rPr lang="en-US" altLang="zh-TW" dirty="0" smtClean="0"/>
              <a:t>print(…);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叫做</a:t>
            </a:r>
            <a:r>
              <a:rPr lang="zh-TW" altLang="en-US" b="1" dirty="0" smtClean="0">
                <a:solidFill>
                  <a:srgbClr val="C00000"/>
                </a:solidFill>
              </a:rPr>
              <a:t>參數</a:t>
            </a:r>
            <a:r>
              <a:rPr lang="zh-TW" altLang="en-US" dirty="0" smtClean="0"/>
              <a:t>，放的是想輸出在畫面的內容。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，雙引號用來框住一段文字，在電腦領域叫做</a:t>
            </a:r>
            <a:r>
              <a:rPr lang="en-US" altLang="zh-TW" dirty="0" smtClean="0"/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這個方法的參數原則上應該都是字串，但是如果不是字串應該要</a:t>
            </a:r>
            <a:r>
              <a:rPr lang="zh-TW" altLang="en-US" b="1" dirty="0" smtClean="0"/>
              <a:t>主動或自動</a:t>
            </a:r>
            <a:r>
              <a:rPr lang="zh-TW" altLang="en-US" dirty="0" smtClean="0"/>
              <a:t>轉換為字串。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字串可以</a:t>
            </a:r>
            <a:r>
              <a:rPr lang="zh-TW" altLang="en-US" b="1" dirty="0" smtClean="0">
                <a:solidFill>
                  <a:srgbClr val="C00000"/>
                </a:solidFill>
              </a:rPr>
              <a:t>用</a:t>
            </a:r>
            <a:r>
              <a:rPr lang="en-US" altLang="zh-TW" b="1" dirty="0" smtClean="0">
                <a:solidFill>
                  <a:srgbClr val="C00000"/>
                </a:solidFill>
              </a:rPr>
              <a:t>“</a:t>
            </a:r>
            <a:r>
              <a:rPr lang="zh-TW" altLang="en-US" b="1" dirty="0" smtClean="0">
                <a:solidFill>
                  <a:srgbClr val="C00000"/>
                </a:solidFill>
              </a:rPr>
              <a:t>＋</a:t>
            </a:r>
            <a:r>
              <a:rPr lang="en-US" altLang="zh-TW" b="1" dirty="0" smtClean="0">
                <a:solidFill>
                  <a:srgbClr val="C00000"/>
                </a:solidFill>
              </a:rPr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號</a:t>
            </a:r>
            <a:r>
              <a:rPr lang="zh-TW" altLang="en-US" b="1" dirty="0">
                <a:solidFill>
                  <a:srgbClr val="C00000"/>
                </a:solidFill>
              </a:rPr>
              <a:t>串</a:t>
            </a:r>
            <a:r>
              <a:rPr lang="zh-TW" altLang="en-US" b="1" dirty="0" smtClean="0">
                <a:solidFill>
                  <a:srgbClr val="C00000"/>
                </a:solidFill>
              </a:rPr>
              <a:t>接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abd</a:t>
            </a:r>
            <a:r>
              <a:rPr lang="en-US" altLang="zh-TW" dirty="0" smtClean="0"/>
              <a:t>” + “ xyz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”</a:t>
            </a:r>
            <a:r>
              <a:rPr lang="en-US" altLang="zh-TW" dirty="0" err="1" smtClean="0"/>
              <a:t>abcxyz</a:t>
            </a:r>
            <a:r>
              <a:rPr lang="en-US" altLang="zh-TW" dirty="0" smtClean="0"/>
              <a:t>“</a:t>
            </a:r>
          </a:p>
          <a:p>
            <a:r>
              <a:rPr lang="en-US" altLang="zh-TW" dirty="0" smtClean="0"/>
              <a:t>Print() vs. 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，後者在輸出完後會加上換行。前者不會。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1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或是用</a:t>
            </a:r>
            <a:r>
              <a:rPr lang="en-US" altLang="zh-TW" dirty="0" err="1" smtClean="0"/>
              <a:t>println</a:t>
            </a:r>
            <a:r>
              <a:rPr lang="zh-TW" altLang="en-US" dirty="0" smtClean="0"/>
              <a:t>方法。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8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94897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81738" y="2722245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75728" y="2309201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76436" y="2322625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2663" y="230657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32855" y="2306832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46391" y="2315976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6" y="2320942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92535" y="2315913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73435" y="2320942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86971" y="2320942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421297"/>
              </p:ext>
            </p:extLst>
          </p:nvPr>
        </p:nvGraphicFramePr>
        <p:xfrm>
          <a:off x="690041" y="1477768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工欲善其事必先利其器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《</a:t>
            </a:r>
            <a:r>
              <a:rPr lang="zh-TW" altLang="en-US" dirty="0"/>
              <a:t>論語</a:t>
            </a:r>
            <a:r>
              <a:rPr lang="en-US" altLang="zh-TW" dirty="0"/>
              <a:t>‧</a:t>
            </a:r>
            <a:r>
              <a:rPr lang="zh-TW" altLang="en-US" dirty="0"/>
              <a:t>魏靈公</a:t>
            </a:r>
            <a:r>
              <a:rPr lang="en-US" altLang="zh-TW" dirty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4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為我們這門課建立一個較好的專案環境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34162" cy="3880773"/>
          </a:xfrm>
        </p:spPr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Java Working Set</a:t>
            </a:r>
          </a:p>
          <a:p>
            <a:pPr lvl="1"/>
            <a:r>
              <a:rPr lang="zh-TW" altLang="en-US" dirty="0"/>
              <a:t>如右圖，依序點開</a:t>
            </a:r>
            <a:r>
              <a:rPr lang="en-US" altLang="zh-TW" dirty="0"/>
              <a:t>[File], [New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，然後點</a:t>
            </a:r>
            <a:r>
              <a:rPr lang="en-US" altLang="zh-TW" dirty="0" smtClean="0"/>
              <a:t>[Java Working Set]</a:t>
            </a:r>
          </a:p>
          <a:p>
            <a:pPr lvl="1"/>
            <a:r>
              <a:rPr lang="zh-TW" altLang="en-US" dirty="0"/>
              <a:t>會開啟下面的視窗。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99" y="1410652"/>
            <a:ext cx="5818442" cy="519055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718304" y="16093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861560" y="1867421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272272" y="35905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5400000">
            <a:off x="4454556" y="4746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90118" y="13543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43365" y="20325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55020" y="373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17" y="3922110"/>
            <a:ext cx="3419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請幫自己準備一個</a:t>
            </a:r>
            <a:r>
              <a:rPr lang="en-US" altLang="zh-TW" dirty="0" smtClean="0"/>
              <a:t>Code book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一個特別的資料夾存放你的程式碼。</a:t>
            </a:r>
            <a:r>
              <a:rPr lang="en-US" altLang="zh-TW" dirty="0" smtClean="0"/>
              <a:t>(work space)</a:t>
            </a:r>
          </a:p>
          <a:p>
            <a:r>
              <a:rPr lang="zh-TW" altLang="en-US" dirty="0"/>
              <a:t>一個筆記本記錄對你有意義的重點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(code book)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79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10904" cy="3880773"/>
          </a:xfrm>
        </p:spPr>
        <p:txBody>
          <a:bodyPr/>
          <a:lstStyle/>
          <a:p>
            <a:r>
              <a:rPr lang="zh-TW" altLang="en-US" dirty="0" smtClean="0"/>
              <a:t>先填好</a:t>
            </a:r>
            <a:r>
              <a:rPr lang="en-US" altLang="zh-TW" dirty="0" smtClean="0"/>
              <a:t>Working Set name</a:t>
            </a:r>
          </a:p>
          <a:p>
            <a:pPr lvl="1"/>
            <a:r>
              <a:rPr lang="zh-TW" altLang="en-US" dirty="0"/>
              <a:t>如：</a:t>
            </a:r>
            <a:r>
              <a:rPr lang="en-US" altLang="zh-TW" dirty="0" err="1" smtClean="0"/>
              <a:t>Java_calss</a:t>
            </a:r>
            <a:endParaRPr lang="en-US" altLang="zh-TW" dirty="0" smtClean="0"/>
          </a:p>
          <a:p>
            <a:r>
              <a:rPr lang="zh-TW" altLang="en-US" dirty="0"/>
              <a:t>填好</a:t>
            </a:r>
            <a:r>
              <a:rPr lang="zh-TW" altLang="en-US" dirty="0" smtClean="0"/>
              <a:t>後點選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回到主畫面，</a:t>
            </a:r>
            <a:r>
              <a:rPr lang="en-US" altLang="zh-TW" dirty="0"/>
              <a:t>package Explore</a:t>
            </a:r>
            <a:r>
              <a:rPr lang="zh-TW" altLang="en-US" dirty="0" smtClean="0"/>
              <a:t>出現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如下圖。</a:t>
            </a:r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2" y="4569241"/>
            <a:ext cx="3618894" cy="18935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3175" y="5599669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71" y="1462278"/>
            <a:ext cx="6838950" cy="5067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6263" y="3090672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8476488" y="600021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23016" y="27909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33741" y="5745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向下箭號 10"/>
          <p:cNvSpPr/>
          <p:nvPr/>
        </p:nvSpPr>
        <p:spPr>
          <a:xfrm rot="5400000">
            <a:off x="4346182" y="530312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7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6730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按滑鼠右鍵，然後依序點開</a:t>
            </a:r>
            <a:r>
              <a:rPr lang="en-US" altLang="zh-TW" dirty="0" smtClean="0"/>
              <a:t>[New],[Java Project]</a:t>
            </a:r>
          </a:p>
          <a:p>
            <a:r>
              <a:rPr lang="zh-TW" altLang="en-US" dirty="0" smtClean="0"/>
              <a:t>會開啟如下視窗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83" y="1618488"/>
            <a:ext cx="6689790" cy="473786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916507" y="267868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20555537">
            <a:off x="5832253" y="3012959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10650765" y="2853028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09143" y="2423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03643" y="3081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863653" y="29673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48" y="3399263"/>
            <a:ext cx="2712749" cy="3075152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 rot="5400000">
            <a:off x="4461142" y="495565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3" y="4381057"/>
            <a:ext cx="3303077" cy="235692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29" y="1113488"/>
            <a:ext cx="4606545" cy="56244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欄位填入</a:t>
            </a:r>
            <a:r>
              <a:rPr lang="en-US" altLang="zh-TW" dirty="0" smtClean="0"/>
              <a:t>Examples</a:t>
            </a:r>
            <a:r>
              <a:rPr lang="zh-TW" altLang="en-US" dirty="0" smtClean="0"/>
              <a:t>然後按下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出現如下視窗後點選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9336" y="2109547"/>
            <a:ext cx="2037388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84578">
            <a:off x="9740526" y="6071618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59418" y="21295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87517" y="5853793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60465" y="5252951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 rot="5400000">
            <a:off x="6323856" y="399129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71" y="3306894"/>
            <a:ext cx="3599420" cy="179971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8622471">
            <a:off x="5416574" y="5155610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3484639">
            <a:off x="2555609" y="492829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074907" y="5252951"/>
            <a:ext cx="1898177" cy="282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8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93" y="1467803"/>
            <a:ext cx="7067550" cy="33623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按</a:t>
            </a:r>
            <a:r>
              <a:rPr lang="zh-TW" altLang="en-US" dirty="0"/>
              <a:t>滑鼠右鍵，然後依序點開</a:t>
            </a:r>
            <a:r>
              <a:rPr lang="en-US" altLang="zh-TW" dirty="0"/>
              <a:t>[New</a:t>
            </a:r>
            <a:r>
              <a:rPr lang="en-US" altLang="zh-TW" dirty="0" smtClean="0"/>
              <a:t>],[Package]</a:t>
            </a:r>
          </a:p>
          <a:p>
            <a:r>
              <a:rPr lang="zh-TW" altLang="en-US" dirty="0"/>
              <a:t>會開啟如下</a:t>
            </a:r>
            <a:r>
              <a:rPr lang="zh-TW" altLang="en-US" dirty="0" smtClean="0"/>
              <a:t>視窗。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754880" y="226526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321915">
            <a:off x="5483671" y="2667993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8774451" y="298049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48386" y="2160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82375" y="28397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59813" y="2826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6" y="4069595"/>
            <a:ext cx="3843697" cy="2341017"/>
          </a:xfrm>
          <a:prstGeom prst="rect">
            <a:avLst/>
          </a:prstGeom>
        </p:spPr>
      </p:pic>
      <p:sp>
        <p:nvSpPr>
          <p:cNvPr id="14" name="向下箭號 13"/>
          <p:cNvSpPr/>
          <p:nvPr/>
        </p:nvSpPr>
        <p:spPr>
          <a:xfrm rot="5400000">
            <a:off x="4140687" y="4442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1" y="3742501"/>
            <a:ext cx="3733800" cy="2676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finial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293698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欄位填入 </a:t>
            </a:r>
            <a:r>
              <a:rPr lang="en-US" altLang="zh-TW" dirty="0" smtClean="0"/>
              <a:t>section01</a:t>
            </a:r>
          </a:p>
          <a:p>
            <a:r>
              <a:rPr lang="zh-TW" altLang="en-US" dirty="0"/>
              <a:t>點選</a:t>
            </a:r>
            <a:r>
              <a:rPr lang="en-US" altLang="zh-TW" dirty="0"/>
              <a:t>[Finish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Package Explore</a:t>
            </a:r>
            <a:r>
              <a:rPr lang="zh-TW" altLang="en-US" dirty="0" smtClean="0"/>
              <a:t>中可以看到多了一個</a:t>
            </a:r>
            <a:r>
              <a:rPr lang="en-US" altLang="zh-TW" dirty="0" smtClean="0"/>
              <a:t>section01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14" y="2049825"/>
            <a:ext cx="5343314" cy="3254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25448" y="3517723"/>
            <a:ext cx="1648554" cy="286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1725" y="3738663"/>
            <a:ext cx="2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321915">
            <a:off x="9150416" y="518989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49120" y="536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 rot="5400000">
            <a:off x="5322293" y="4552743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393255" y="5927062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千里之行始於</a:t>
            </a:r>
            <a:r>
              <a:rPr lang="zh-TW" altLang="en-US" dirty="0" smtClean="0"/>
              <a:t>足下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1364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6" y="2160589"/>
            <a:ext cx="6305473" cy="32830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715277"/>
            <a:ext cx="4730496" cy="160386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228600" y="2160589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2668" y="4166394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1316736" y="3611880"/>
            <a:ext cx="402336" cy="129844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寫程式就像是拚積木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同樣用基本積木塊，可是拚出來的車子千奇百怪！</a:t>
            </a:r>
            <a:endParaRPr lang="en-US" altLang="zh-TW" dirty="0" smtClean="0"/>
          </a:p>
          <a:p>
            <a:r>
              <a:rPr lang="zh-TW" altLang="en-US" dirty="0" smtClean="0"/>
              <a:t>有的簡單</a:t>
            </a:r>
            <a:r>
              <a:rPr lang="zh-TW" altLang="en-US" dirty="0"/>
              <a:t>，</a:t>
            </a:r>
            <a:r>
              <a:rPr lang="zh-TW" altLang="en-US" dirty="0" smtClean="0"/>
              <a:t>有的複雜</a:t>
            </a:r>
            <a:r>
              <a:rPr lang="zh-TW" altLang="en-US" dirty="0"/>
              <a:t>，</a:t>
            </a:r>
            <a:r>
              <a:rPr lang="zh-TW" altLang="en-US" dirty="0" smtClean="0"/>
              <a:t>有的漂亮、有的帥氣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但是都是</a:t>
            </a:r>
            <a:r>
              <a:rPr lang="zh-TW" altLang="en-US" dirty="0" smtClean="0"/>
              <a:t>車！</a:t>
            </a:r>
            <a:endParaRPr lang="en-US" altLang="zh-TW" dirty="0" smtClean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不論是黑貓白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貓，只要會抓老鼠的都是好貓？？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樂高積木LEGO《 LT10886 》Duplo 得寶系列- 我的第一套創意汽車組合- PChome 24h購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07" y="1166382"/>
            <a:ext cx="2413889" cy="24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創意造型積木之三種車款、一次滿足– CAVEDU教育團隊技術部落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2" y="3778735"/>
            <a:ext cx="2752217" cy="20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大創日本動物積木💕💕 - 女孩板 | D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4100975"/>
            <a:ext cx="3081907" cy="23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，運算跟輸出會混雜在一起。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0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變數</a:t>
            </a:r>
            <a:r>
              <a:rPr lang="zh-TW" altLang="en-US" u="sng" dirty="0"/>
              <a:t>要宣告後才能使用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zh-TW" altLang="en-US" dirty="0"/>
              <a:t>一代語言</a:t>
            </a:r>
            <a:r>
              <a:rPr lang="zh-TW" altLang="en-US" dirty="0" smtClean="0"/>
              <a:t>不一定</a:t>
            </a:r>
            <a:r>
              <a:rPr lang="en-US" altLang="zh-TW" dirty="0" smtClean="0"/>
              <a:t>)</a:t>
            </a: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22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Scanner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宣告： </a:t>
            </a:r>
            <a:r>
              <a:rPr lang="en-US" altLang="zh-TW" dirty="0" smtClean="0"/>
              <a:t>Scanner </a:t>
            </a:r>
            <a:r>
              <a:rPr lang="en-US" altLang="zh-TW" dirty="0" err="1" smtClean="0"/>
              <a:t>sc</a:t>
            </a:r>
            <a:r>
              <a:rPr lang="en-US" altLang="zh-TW" dirty="0" smtClean="0"/>
              <a:t> = new Scanner(System.in);</a:t>
            </a:r>
          </a:p>
          <a:p>
            <a:r>
              <a:rPr lang="zh-TW" altLang="en-US" dirty="0"/>
              <a:t>輸入不同型別</a:t>
            </a:r>
            <a:r>
              <a:rPr lang="zh-TW" altLang="en-US" dirty="0" smtClean="0"/>
              <a:t>的變數用不同方法。</a:t>
            </a:r>
            <a:endParaRPr lang="en-US" altLang="zh-TW" dirty="0" smtClean="0"/>
          </a:p>
          <a:p>
            <a:pPr lvl="1"/>
            <a:r>
              <a:rPr lang="zh-TW" altLang="en-US" dirty="0"/>
              <a:t>字串： </a:t>
            </a:r>
            <a:r>
              <a:rPr lang="en-US" altLang="zh-TW" dirty="0" err="1"/>
              <a:t>sc.next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Byte: </a:t>
            </a:r>
            <a:r>
              <a:rPr lang="en-US" altLang="zh-TW" dirty="0" err="1" smtClean="0"/>
              <a:t>sc.nextByte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Short: </a:t>
            </a:r>
            <a:r>
              <a:rPr lang="en-US" altLang="zh-TW" dirty="0" err="1" smtClean="0"/>
              <a:t>sc.nextShort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sc.nextInt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Long: </a:t>
            </a:r>
            <a:r>
              <a:rPr lang="en-US" altLang="zh-TW" dirty="0" err="1" smtClean="0"/>
              <a:t>sc.nextLong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Boolean: </a:t>
            </a:r>
            <a:r>
              <a:rPr lang="en-US" altLang="zh-TW" dirty="0" err="1" smtClean="0"/>
              <a:t>sc.nextBoolean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Float: </a:t>
            </a:r>
            <a:r>
              <a:rPr lang="en-US" altLang="zh-TW" dirty="0" err="1" smtClean="0"/>
              <a:t>sc.nextFloat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Double: </a:t>
            </a:r>
            <a:r>
              <a:rPr lang="en-US" altLang="zh-TW" dirty="0" err="1" smtClean="0"/>
              <a:t>sc.nextDouble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sc.hasNext</a:t>
            </a:r>
            <a:r>
              <a:rPr lang="en-US" altLang="zh-TW" dirty="0" smtClean="0"/>
              <a:t>();  </a:t>
            </a:r>
            <a:r>
              <a:rPr lang="zh-TW" altLang="en-US" smtClean="0"/>
              <a:t>可以用來判斷是否還有輸入的內容。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4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0234" cy="3880773"/>
          </a:xfrm>
        </p:spPr>
        <p:txBody>
          <a:bodyPr/>
          <a:lstStyle/>
          <a:p>
            <a:r>
              <a:rPr lang="zh-TW" altLang="en-US" dirty="0"/>
              <a:t>識別字必須以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>
                <a:solidFill>
                  <a:schemeClr val="tx1"/>
                </a:solidFill>
              </a:rPr>
              <a:t>或是</a:t>
            </a:r>
            <a:r>
              <a:rPr lang="en-US" altLang="zh-TW" b="1" dirty="0">
                <a:solidFill>
                  <a:srgbClr val="FF0000"/>
                </a:solidFill>
              </a:rPr>
              <a:t>_,$</a:t>
            </a:r>
            <a:r>
              <a:rPr lang="zh-TW" altLang="en-US" b="1" dirty="0" smtClean="0">
                <a:solidFill>
                  <a:srgbClr val="FF0000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識別符號的</a:t>
            </a:r>
            <a:r>
              <a:rPr lang="zh-TW" altLang="en-US" dirty="0">
                <a:solidFill>
                  <a:srgbClr val="FF0000"/>
                </a:solidFill>
              </a:rPr>
              <a:t>長度沒有限制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識別符號不能和 </a:t>
            </a:r>
            <a:r>
              <a:rPr lang="en-US" altLang="zh-TW" dirty="0"/>
              <a:t>Java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48" y="2080548"/>
            <a:ext cx="6232935" cy="30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4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600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/>
              <a:t>sum,1 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/>
              <a:t>字元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8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/>
              <a:t>與</a:t>
            </a:r>
            <a:r>
              <a:rPr lang="en-US" altLang="zh-TW" dirty="0"/>
              <a:t>false</a:t>
            </a:r>
            <a:r>
              <a:rPr lang="zh-TW" altLang="en-US" dirty="0" smtClean="0"/>
              <a:t>。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err="1" smtClean="0"/>
              <a:t>boolean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/>
              <a:t>(Integral Data </a:t>
            </a:r>
            <a:r>
              <a:rPr lang="en-US" altLang="zh-TW" dirty="0" smtClean="0"/>
              <a:t>Type)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byte short,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long,</a:t>
            </a:r>
          </a:p>
          <a:p>
            <a:pPr lvl="1"/>
            <a:r>
              <a:rPr lang="zh-TW" altLang="en-US" dirty="0"/>
              <a:t>浮點數型別 </a:t>
            </a:r>
            <a:r>
              <a:rPr lang="en-US" altLang="zh-TW" dirty="0" smtClean="0"/>
              <a:t>(</a:t>
            </a:r>
            <a:r>
              <a:rPr lang="en-US" altLang="zh-TW" dirty="0"/>
              <a:t>Floating Point Data Type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float, double</a:t>
            </a:r>
            <a:endParaRPr lang="zh-TW" altLang="en-US" dirty="0"/>
          </a:p>
          <a:p>
            <a:r>
              <a:rPr lang="zh-TW" altLang="en-US" dirty="0" smtClean="0"/>
              <a:t>字元型別</a:t>
            </a:r>
            <a:r>
              <a:rPr lang="en-US" altLang="zh-TW" dirty="0" smtClean="0"/>
              <a:t>(char) </a:t>
            </a:r>
            <a:r>
              <a:rPr lang="en-US" altLang="zh-TW" dirty="0" smtClean="0">
                <a:sym typeface="Wingdings" panose="05000000000000000000" pitchFamily="2" charset="2"/>
              </a:rPr>
              <a:t> char</a:t>
            </a:r>
            <a:endParaRPr lang="en-US" altLang="zh-TW" dirty="0" smtClean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型</a:t>
            </a:r>
            <a:r>
              <a:rPr lang="zh-TW" altLang="en-US" dirty="0" smtClean="0"/>
              <a:t>別 </a:t>
            </a:r>
            <a:r>
              <a:rPr lang="en-US" altLang="zh-TW" dirty="0" smtClean="0">
                <a:sym typeface="Wingdings" panose="05000000000000000000" pitchFamily="2" charset="2"/>
              </a:rPr>
              <a:t> String</a:t>
            </a:r>
            <a:endParaRPr lang="en-US" altLang="zh-TW" dirty="0" smtClean="0"/>
          </a:p>
          <a:p>
            <a:r>
              <a:rPr lang="zh-TW" altLang="en-US" dirty="0"/>
              <a:t>參照型別 </a:t>
            </a:r>
            <a:r>
              <a:rPr lang="en-US" altLang="zh-TW" dirty="0"/>
              <a:t>(Reference Data Types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String, Array, Object</a:t>
            </a:r>
            <a:r>
              <a:rPr lang="zh-TW" altLang="en-US" dirty="0" smtClean="0">
                <a:sym typeface="Wingdings" panose="05000000000000000000" pitchFamily="2" charset="2"/>
              </a:rPr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基本資料型別簡圖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40828" y="2496312"/>
            <a:ext cx="8869680" cy="2996410"/>
            <a:chOff x="932688" y="3044952"/>
            <a:chExt cx="8869680" cy="2996410"/>
          </a:xfrm>
        </p:grpSpPr>
        <p:sp>
          <p:nvSpPr>
            <p:cNvPr id="5" name="圓角矩形 4"/>
            <p:cNvSpPr/>
            <p:nvPr/>
          </p:nvSpPr>
          <p:spPr>
            <a:xfrm>
              <a:off x="932688" y="3044952"/>
              <a:ext cx="8869680" cy="29964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基本資料型別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(primitive data type)</a:t>
              </a: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60704" y="3813048"/>
              <a:ext cx="612648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數值類資料型別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152144" y="4590288"/>
              <a:ext cx="3730751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</a:rPr>
                <a:t>整數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5430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byte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841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short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995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74061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long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969763" y="4590288"/>
              <a:ext cx="2052829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</a:rPr>
                <a:t>浮</a:t>
              </a:r>
              <a:r>
                <a:rPr lang="zh-TW" altLang="en-US" b="1" smtClean="0">
                  <a:solidFill>
                    <a:srgbClr val="C00000"/>
                  </a:solidFill>
                </a:rPr>
                <a:t>點數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1342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float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5450" y="5184648"/>
              <a:ext cx="960118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double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284188" y="3813048"/>
              <a:ext cx="100942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字元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934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char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390612" y="3813048"/>
              <a:ext cx="1256308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布林型別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97077" y="5184648"/>
              <a:ext cx="1066961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boolean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575837" y="1973735"/>
            <a:ext cx="326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咦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String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呢？？</a:t>
            </a:r>
            <a:endParaRPr lang="zh-TW" altLang="en-US" sz="3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2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整數類型別的數字範圍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AAA211-36CB-8048-857B-3A3DF77F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0" y="1712976"/>
            <a:ext cx="7195718" cy="2505542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DD0124C-A657-9841-AF04-DC8A97B8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7" y="4218518"/>
            <a:ext cx="7123151" cy="14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第一次執行</a:t>
            </a:r>
          </a:p>
        </p:txBody>
      </p:sp>
      <p:sp>
        <p:nvSpPr>
          <p:cNvPr id="29" name="內容版面配置區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第一次會詢問</a:t>
            </a:r>
            <a:r>
              <a:rPr lang="en-US" altLang="zh-TW" dirty="0" err="1"/>
              <a:t>WorkSpace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請改成你喜歡的資料夾，例如我改為：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C00000"/>
                </a:solidFill>
              </a:rPr>
              <a:t>D:\Java_Work_Space</a:t>
            </a:r>
          </a:p>
          <a:p>
            <a:endParaRPr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矩形 30"/>
          <p:cNvSpPr/>
          <p:nvPr/>
        </p:nvSpPr>
        <p:spPr>
          <a:xfrm>
            <a:off x="1513629" y="4565991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7334" y="5515687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4663737" y="6139294"/>
            <a:ext cx="402336" cy="32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007405" y="4831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1922" y="51680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562899" y="5865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6901176" y="740486"/>
            <a:ext cx="5015230" cy="3825505"/>
            <a:chOff x="7020048" y="905947"/>
            <a:chExt cx="5015230" cy="382550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8" name="向右箭號 37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0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ites.google.com/a/iharrow.org.uk/compsci/_/rsrc/1439759932812/1-1-data-representation/1-1-2-hexadecimal/4-ascii/Standard-ASCII-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33" y="1409163"/>
            <a:ext cx="7323404" cy="53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說到字元就要說說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88341" y="1785357"/>
            <a:ext cx="227756" cy="4111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8971" y="1778495"/>
            <a:ext cx="223358" cy="4118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57076" y="4148692"/>
            <a:ext cx="242969" cy="1632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5161657" y="17313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681714" y="332377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715898" y="37948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715897" y="6025496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722917" y="283284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57372" y="1135595"/>
            <a:ext cx="7003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merican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tandard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ode for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nformation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nterchange</a:t>
            </a:r>
            <a:r>
              <a:rPr lang="zh-TW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，</a:t>
            </a:r>
            <a:r>
              <a:rPr lang="zh-TW" alt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美國資訊交換標準代碼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8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輸入方式與變數宣告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" y="2160589"/>
            <a:ext cx="6048375" cy="4152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09" y="2916936"/>
            <a:ext cx="4486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變數的初始化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變數不是只能靠輸入設定內容，或是程式執行中用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號來設定</a:t>
            </a:r>
            <a:endParaRPr lang="en-US" altLang="zh-TW" dirty="0" smtClean="0"/>
          </a:p>
          <a:p>
            <a:r>
              <a:rPr lang="zh-TW" altLang="en-US" dirty="0"/>
              <a:t>程式設計師是很偷懶的</a:t>
            </a:r>
            <a:r>
              <a:rPr lang="zh-TW" altLang="en-US" dirty="0" smtClean="0"/>
              <a:t>！可以</a:t>
            </a:r>
            <a:r>
              <a:rPr lang="zh-TW" altLang="en-US" dirty="0"/>
              <a:t>坐就不要</a:t>
            </a:r>
            <a:r>
              <a:rPr lang="zh-TW" altLang="en-US" dirty="0" smtClean="0"/>
              <a:t>站，可以躺就不要坐。</a:t>
            </a:r>
            <a:endParaRPr lang="en-US" altLang="zh-TW" dirty="0" smtClean="0"/>
          </a:p>
          <a:p>
            <a:r>
              <a:rPr lang="zh-TW" altLang="en-US" dirty="0" smtClean="0"/>
              <a:t>所以宣告</a:t>
            </a:r>
            <a:r>
              <a:rPr lang="zh-TW" altLang="en-US" dirty="0"/>
              <a:t>變數時一併設定初始值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例如：原來是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偷懶變成：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簡言之：所有變數宣告後直接在後面</a:t>
            </a:r>
            <a:r>
              <a:rPr lang="zh-TW" altLang="en-US" dirty="0" smtClean="0"/>
              <a:t>加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</a:t>
            </a:r>
            <a:r>
              <a:rPr lang="zh-TW" altLang="en-US" dirty="0"/>
              <a:t>，接著是初始值即可。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80" y="3429000"/>
            <a:ext cx="1920157" cy="459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72" y="3429000"/>
            <a:ext cx="1590675" cy="704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626" y="4988944"/>
            <a:ext cx="3340584" cy="12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世界最知名程式</a:t>
            </a:r>
            <a:r>
              <a:rPr lang="en-US" altLang="zh-TW" dirty="0" smtClean="0"/>
              <a:t>Hello World(1/8)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89"/>
            <a:ext cx="4781634" cy="3880773"/>
          </a:xfrm>
        </p:spPr>
        <p:txBody>
          <a:bodyPr/>
          <a:lstStyle/>
          <a:p>
            <a:r>
              <a:rPr lang="zh-TW" altLang="en-US" dirty="0" smtClean="0"/>
              <a:t>先點一下右上角的</a:t>
            </a:r>
            <a:r>
              <a:rPr lang="en-US" altLang="zh-TW" dirty="0" smtClean="0"/>
              <a:t>Hide</a:t>
            </a:r>
            <a:r>
              <a:rPr lang="zh-TW" altLang="en-US" dirty="0" smtClean="0"/>
              <a:t>，把這個</a:t>
            </a:r>
            <a:r>
              <a:rPr lang="en-US" altLang="zh-TW" dirty="0" smtClean="0"/>
              <a:t>Welcome</a:t>
            </a:r>
            <a:r>
              <a:rPr lang="zh-TW" altLang="en-US" dirty="0" smtClean="0"/>
              <a:t>畫面關掉。</a:t>
            </a:r>
            <a:endParaRPr lang="en-US" altLang="zh-TW" dirty="0" smtClean="0"/>
          </a:p>
          <a:p>
            <a:r>
              <a:rPr lang="zh-TW" altLang="en-US" dirty="0"/>
              <a:t>以後想再開這個畫面，</a:t>
            </a:r>
            <a:r>
              <a:rPr lang="zh-TW" altLang="en-US" dirty="0" smtClean="0"/>
              <a:t>只要從最上方的功能選項</a:t>
            </a:r>
            <a:r>
              <a:rPr lang="en-US" altLang="zh-TW" dirty="0" smtClean="0"/>
              <a:t>[</a:t>
            </a:r>
            <a:r>
              <a:rPr lang="en-US" altLang="zh-TW" dirty="0"/>
              <a:t>Help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[Welcome]</a:t>
            </a:r>
            <a:r>
              <a:rPr lang="zh-TW" altLang="en-US" dirty="0" smtClean="0"/>
              <a:t>即可再次打開。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49" y="1270000"/>
            <a:ext cx="6505575" cy="52436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430000" y="2203704"/>
            <a:ext cx="43891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6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World(2/8)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26770" cy="3880773"/>
          </a:xfrm>
        </p:spPr>
        <p:txBody>
          <a:bodyPr/>
          <a:lstStyle/>
          <a:p>
            <a:r>
              <a:rPr lang="zh-TW" altLang="en-US" dirty="0" smtClean="0"/>
              <a:t>從最上方的主功能表開始</a:t>
            </a:r>
            <a:r>
              <a:rPr lang="en-US" altLang="zh-TW" dirty="0" smtClean="0"/>
              <a:t>[File]</a:t>
            </a:r>
            <a:r>
              <a:rPr lang="en-US" altLang="zh-TW" dirty="0" smtClean="0">
                <a:sym typeface="Wingdings" panose="05000000000000000000" pitchFamily="2" charset="2"/>
              </a:rPr>
              <a:t>[New][Java Project]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開始建立第</a:t>
            </a:r>
            <a:r>
              <a:rPr lang="zh-TW" altLang="en-US" dirty="0">
                <a:sym typeface="Wingdings" panose="05000000000000000000" pitchFamily="2" charset="2"/>
              </a:rPr>
              <a:t>一個</a:t>
            </a:r>
            <a:r>
              <a:rPr lang="en-US" altLang="zh-TW" dirty="0">
                <a:sym typeface="Wingdings" panose="05000000000000000000" pitchFamily="2" charset="2"/>
              </a:rPr>
              <a:t>Java </a:t>
            </a:r>
            <a:r>
              <a:rPr lang="en-US" altLang="zh-TW" dirty="0" smtClean="0">
                <a:sym typeface="Wingdings" panose="05000000000000000000" pitchFamily="2" charset="2"/>
              </a:rPr>
              <a:t>Project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60" y="2041017"/>
            <a:ext cx="6553200" cy="44767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993613">
            <a:off x="5015223" y="2147153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323982">
            <a:off x="5377053" y="2787641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23982">
            <a:off x="9132189" y="2793162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61034" y="17564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64666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65785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欄位輸入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/>
              <a:t>接著點選下方的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在新跳出的視窗中點選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72" y="1224662"/>
            <a:ext cx="5051678" cy="55053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740693" y="2073038"/>
            <a:ext cx="973539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513074" y="6365275"/>
            <a:ext cx="797623" cy="26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840810" y="1775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05391" y="6040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60" y="3806839"/>
            <a:ext cx="5694953" cy="27190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82134" y="6137326"/>
            <a:ext cx="1000962" cy="309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683472" y="5759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 rot="4508446">
            <a:off x="6278586" y="4882896"/>
            <a:ext cx="896112" cy="566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65682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[Package Explorer]</a:t>
            </a:r>
            <a:r>
              <a:rPr lang="zh-TW" altLang="en-US" dirty="0" smtClean="0"/>
              <a:t>中點選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資料夾，按下滑鼠右鍵，打開選項，然後點選</a:t>
            </a:r>
            <a:r>
              <a:rPr lang="en-US" altLang="zh-TW" dirty="0" smtClean="0"/>
              <a:t>[New]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[Class]</a:t>
            </a:r>
          </a:p>
          <a:p>
            <a:r>
              <a:rPr lang="zh-TW" altLang="en-US" dirty="0"/>
              <a:t>為專案加入第</a:t>
            </a:r>
            <a:r>
              <a:rPr lang="zh-TW" altLang="en-US" dirty="0" smtClean="0"/>
              <a:t>一個類別</a:t>
            </a:r>
            <a:r>
              <a:rPr lang="en-US" altLang="zh-TW" dirty="0" smtClean="0"/>
              <a:t>(Class)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68" y="1270000"/>
            <a:ext cx="6106268" cy="534085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993613">
            <a:off x="5838705" y="1931737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323982">
            <a:off x="6460039" y="2397075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9279248">
            <a:off x="10485502" y="267948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67774" y="1641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47652" y="23653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891167" y="25118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欄位輸入類別名稱：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 smtClean="0"/>
              <a:t>接著勾選</a:t>
            </a:r>
            <a:r>
              <a:rPr lang="en-US" altLang="zh-TW" dirty="0" smtClean="0"/>
              <a:t>public static void main(String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[])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[Finish]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00" y="1188720"/>
            <a:ext cx="5116394" cy="55734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8053" y="3123942"/>
            <a:ext cx="883067" cy="243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991855" y="4837176"/>
            <a:ext cx="2496313" cy="26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42410" y="2767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85361" y="4733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49840" y="6326308"/>
            <a:ext cx="101193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385603" y="5956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2039</TotalTime>
  <Words>2194</Words>
  <Application>Microsoft Office PowerPoint</Application>
  <PresentationFormat>寬螢幕</PresentationFormat>
  <Paragraphs>413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1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初嘗Java咖啡</vt:lpstr>
      <vt:lpstr>請幫自己準備一個Code book </vt:lpstr>
      <vt:lpstr>寫程式就像是拚積木</vt:lpstr>
      <vt:lpstr>Eclipse 第一次執行</vt:lpstr>
      <vt:lpstr>世界最知名程式Hello World(1/8)</vt:lpstr>
      <vt:lpstr>世界最知名程式Hello World(2/8)</vt:lpstr>
      <vt:lpstr>世界最知名程式Hello World(3/8)</vt:lpstr>
      <vt:lpstr>世界最知名程式Hello World(4/8)</vt:lpstr>
      <vt:lpstr>世界最知名程式Hello World(5/8)</vt:lpstr>
      <vt:lpstr>世界最知名程式Hello World(6/8)</vt:lpstr>
      <vt:lpstr>世界最知名程式Hello World(7/8)</vt:lpstr>
      <vt:lpstr>世界最知名程式Hello World(8/8)</vt:lpstr>
      <vt:lpstr>Java 程式的基本組成要素</vt:lpstr>
      <vt:lpstr>Hello World程式說明</vt:lpstr>
      <vt:lpstr>Print(println)使用方法</vt:lpstr>
      <vt:lpstr>Console螢幕輸出</vt:lpstr>
      <vt:lpstr>Console詳細看</vt:lpstr>
      <vt:lpstr>工欲善其事必先利其器</vt:lpstr>
      <vt:lpstr>為我們這門課建立一個較好的專案環境 step1</vt:lpstr>
      <vt:lpstr>為我們這門課建立一個較好的專案環境 step2</vt:lpstr>
      <vt:lpstr>為我們這門課建立一個較好的專案環境 step3</vt:lpstr>
      <vt:lpstr>為我們這門課建立一個較好的專案環境 step4</vt:lpstr>
      <vt:lpstr>為我們這門課建立一個較好的專案環境 step5</vt:lpstr>
      <vt:lpstr>為我們這門課建立一個較好的專案環境 finial step</vt:lpstr>
      <vt:lpstr>千里之行始於足下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等(=)的意義</vt:lpstr>
      <vt:lpstr>變數</vt:lpstr>
      <vt:lpstr>取得輸入 Scanner用法</vt:lpstr>
      <vt:lpstr>變數命名規則</vt:lpstr>
      <vt:lpstr>記不住這麼多不能用的名字怎麼辦！ 我的小撇步</vt:lpstr>
      <vt:lpstr>變數命名比一比</vt:lpstr>
      <vt:lpstr>資料型別</vt:lpstr>
      <vt:lpstr>基本資料型別簡圖</vt:lpstr>
      <vt:lpstr>整數類型別的數字範圍</vt:lpstr>
      <vt:lpstr>說到字元就要說說ASCII Code啦</vt:lpstr>
      <vt:lpstr>練習三 數字相乘</vt:lpstr>
      <vt:lpstr>練習三參考解答</vt:lpstr>
      <vt:lpstr>變數的初始化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初嘗Java咖啡</dc:title>
  <dc:creator>oldinmo@gmail.com</dc:creator>
  <cp:lastModifiedBy>oldinmo@gmail.com</cp:lastModifiedBy>
  <cp:revision>57</cp:revision>
  <dcterms:created xsi:type="dcterms:W3CDTF">2020-11-15T02:06:28Z</dcterms:created>
  <dcterms:modified xsi:type="dcterms:W3CDTF">2021-09-24T02:27:49Z</dcterms:modified>
</cp:coreProperties>
</file>