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40"/>
  </p:handout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8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8" r:id="rId21"/>
    <p:sldId id="274" r:id="rId22"/>
    <p:sldId id="275" r:id="rId23"/>
    <p:sldId id="276" r:id="rId24"/>
    <p:sldId id="277" r:id="rId25"/>
    <p:sldId id="279" r:id="rId26"/>
    <p:sldId id="283" r:id="rId27"/>
    <p:sldId id="278" r:id="rId28"/>
    <p:sldId id="284" r:id="rId29"/>
    <p:sldId id="281" r:id="rId30"/>
    <p:sldId id="285" r:id="rId31"/>
    <p:sldId id="280" r:id="rId32"/>
    <p:sldId id="293" r:id="rId33"/>
    <p:sldId id="294" r:id="rId34"/>
    <p:sldId id="286" r:id="rId35"/>
    <p:sldId id="289" r:id="rId36"/>
    <p:sldId id="290" r:id="rId37"/>
    <p:sldId id="291" r:id="rId38"/>
    <p:sldId id="29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FF1E8-60EE-4960-A0FD-341AC754B86B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7DEF-508D-4739-B0DC-79FE19989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8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https://reurl.cc/522ARv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110年9月24日星期五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1" y="34290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9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n!=1x2x2x…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83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中的各自四</a:t>
            </a:r>
            <a:r>
              <a:rPr lang="zh-TW" altLang="en-US" dirty="0"/>
              <a:t>件事情不會一樣，要獨立思考該怎麼寫。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5" y="2160589"/>
            <a:ext cx="6023325" cy="21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89" y="2028190"/>
            <a:ext cx="4772025" cy="3743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62988"/>
            <a:ext cx="5946938" cy="46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7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078445"/>
            <a:ext cx="1" cy="5707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272510" y="1502860"/>
            <a:ext cx="553600" cy="252410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993150" y="42442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3041713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7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73157" y="29719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121062"/>
              </p:ext>
            </p:extLst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8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小</a:t>
            </a:r>
            <a:r>
              <a:rPr lang="zh-TW" altLang="en-US" dirty="0" smtClean="0">
                <a:solidFill>
                  <a:srgbClr val="FF0000"/>
                </a:solidFill>
              </a:rPr>
              <a:t>技巧：設立</a:t>
            </a:r>
            <a:r>
              <a:rPr lang="en-US" altLang="zh-TW" dirty="0" smtClean="0">
                <a:solidFill>
                  <a:srgbClr val="FF0000"/>
                </a:solidFill>
              </a:rPr>
              <a:t>flag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7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337" y="1758808"/>
            <a:ext cx="4125879" cy="24904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758808"/>
            <a:ext cx="6390978" cy="46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4x4=12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62655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4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</a:t>
            </a:r>
            <a:r>
              <a:rPr lang="zh-TW" altLang="en-US" dirty="0" smtClean="0"/>
              <a:t>：</a:t>
            </a:r>
            <a:r>
              <a:rPr lang="zh-TW" altLang="en-US" b="1" dirty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</a:t>
            </a:r>
            <a:r>
              <a:rPr lang="zh-TW" altLang="en-US" b="1" dirty="0" smtClean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圖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55" y="1972592"/>
            <a:ext cx="2557105" cy="995383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88" y="4577263"/>
            <a:ext cx="4379725" cy="1782897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7573322" y="1782394"/>
            <a:ext cx="1288611" cy="44621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92307" y="2295474"/>
            <a:ext cx="1332692" cy="52257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0688" y="4577263"/>
            <a:ext cx="2112672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483712" y="5594510"/>
            <a:ext cx="1036728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420496" y="5504787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while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4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7687673" y="630764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do-while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 smtClean="0"/>
              <a:t>(do-while &amp; while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5401"/>
            <a:ext cx="5715000" cy="462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66" y="2065401"/>
            <a:ext cx="4676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r>
              <a:rPr lang="en-US" altLang="zh-TW" dirty="0" smtClean="0"/>
              <a:t>(while &amp; while</a:t>
            </a:r>
            <a:r>
              <a:rPr lang="zh-TW" altLang="en-US" dirty="0" smtClean="0"/>
              <a:t>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" y="2045017"/>
            <a:ext cx="6191250" cy="4657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14" y="2045017"/>
            <a:ext cx="4676775" cy="3086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6000" y="3997958"/>
            <a:ext cx="4277360" cy="1620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3855" y="2957509"/>
            <a:ext cx="2202545" cy="471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82055" y="2372036"/>
            <a:ext cx="959977" cy="435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9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固定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可預測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/>
              <a:t>(do-while &amp;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160589"/>
            <a:ext cx="5448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Math.random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0.0~0.999999....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double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6918" y="75342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2910" y="1423179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產生隨機整數</a:t>
            </a:r>
            <a:r>
              <a:rPr lang="en-US" altLang="zh-TW" dirty="0" smtClean="0">
                <a:solidFill>
                  <a:schemeClr val="tx1"/>
                </a:solidFill>
              </a:rPr>
              <a:t>bomb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8" idx="3"/>
            <a:endCxn id="37" idx="1"/>
          </p:cNvCxnSpPr>
          <p:nvPr/>
        </p:nvCxnSpPr>
        <p:spPr>
          <a:xfrm>
            <a:off x="4843734" y="4978908"/>
            <a:ext cx="116387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3458418" y="1145605"/>
            <a:ext cx="0" cy="2775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073102" y="4553712"/>
            <a:ext cx="2770632" cy="85039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If (guess == bomb)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22910" y="2496866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顯示範圍等待輸入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4912" y="3499092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使用者輸入數字</a:t>
            </a:r>
            <a:r>
              <a:rPr lang="en-US" altLang="zh-TW" dirty="0" smtClean="0">
                <a:solidFill>
                  <a:schemeClr val="tx1"/>
                </a:solidFill>
              </a:rPr>
              <a:t>guess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5" idx="2"/>
            <a:endCxn id="11" idx="0"/>
          </p:cNvCxnSpPr>
          <p:nvPr/>
        </p:nvCxnSpPr>
        <p:spPr>
          <a:xfrm>
            <a:off x="3458418" y="2181937"/>
            <a:ext cx="0" cy="3149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2"/>
            <a:endCxn id="12" idx="0"/>
          </p:cNvCxnSpPr>
          <p:nvPr/>
        </p:nvCxnSpPr>
        <p:spPr>
          <a:xfrm>
            <a:off x="3458418" y="3255624"/>
            <a:ext cx="2586" cy="2434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2"/>
            <a:endCxn id="8" idx="0"/>
          </p:cNvCxnSpPr>
          <p:nvPr/>
        </p:nvCxnSpPr>
        <p:spPr>
          <a:xfrm flipH="1">
            <a:off x="3458418" y="4257850"/>
            <a:ext cx="2586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822910" y="5699966"/>
            <a:ext cx="1271016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猜中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07608" y="4767689"/>
            <a:ext cx="1409100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沒</a:t>
            </a:r>
            <a:r>
              <a:rPr lang="zh-TW" altLang="en-US" dirty="0" smtClean="0">
                <a:solidFill>
                  <a:schemeClr val="tx1"/>
                </a:solidFill>
              </a:rPr>
              <a:t>猜中</a:t>
            </a:r>
          </a:p>
        </p:txBody>
      </p:sp>
      <p:cxnSp>
        <p:nvCxnSpPr>
          <p:cNvPr id="44" name="直線單箭頭接點 43"/>
          <p:cNvCxnSpPr>
            <a:stCxn id="8" idx="2"/>
            <a:endCxn id="36" idx="0"/>
          </p:cNvCxnSpPr>
          <p:nvPr/>
        </p:nvCxnSpPr>
        <p:spPr>
          <a:xfrm>
            <a:off x="3458418" y="5404104"/>
            <a:ext cx="0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7" idx="0"/>
            <a:endCxn id="11" idx="3"/>
          </p:cNvCxnSpPr>
          <p:nvPr/>
        </p:nvCxnSpPr>
        <p:spPr>
          <a:xfrm rot="16200000" flipV="1">
            <a:off x="4457320" y="2512851"/>
            <a:ext cx="1891444" cy="261823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6" idx="3"/>
            <a:endCxn id="5" idx="3"/>
          </p:cNvCxnSpPr>
          <p:nvPr/>
        </p:nvCxnSpPr>
        <p:spPr>
          <a:xfrm flipV="1">
            <a:off x="4093926" y="1802558"/>
            <a:ext cx="12700" cy="4108627"/>
          </a:xfrm>
          <a:prstGeom prst="bentConnector3">
            <a:avLst>
              <a:gd name="adj1" fmla="val 324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2776191" y="5330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888992" y="468863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868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  <p:bldP spid="12" grpId="0" animBg="1"/>
      <p:bldP spid="36" grpId="0" animBg="1"/>
      <p:bldP spid="37" grpId="0" animBg="1"/>
      <p:bldP spid="56" grpId="0"/>
      <p:bldP spid="5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Bomb: </a:t>
            </a:r>
            <a:r>
              <a:rPr lang="zh-TW" altLang="en-US" dirty="0" smtClean="0"/>
              <a:t>存放炸彈</a:t>
            </a:r>
            <a:r>
              <a:rPr lang="en-US" altLang="zh-TW" dirty="0" smtClean="0"/>
              <a:t>(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數字，由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(1,100)</a:t>
            </a:r>
            <a:r>
              <a:rPr lang="zh-TW" altLang="en-US" dirty="0" smtClean="0"/>
              <a:t>產生</a:t>
            </a:r>
            <a:endParaRPr lang="en-US" altLang="zh-TW" dirty="0" smtClean="0"/>
          </a:p>
          <a:p>
            <a:r>
              <a:rPr lang="en-US" altLang="zh-TW" dirty="0" smtClean="0"/>
              <a:t>Guess:</a:t>
            </a:r>
            <a:r>
              <a:rPr lang="zh-TW" altLang="en-US" dirty="0" smtClean="0"/>
              <a:t>使用者猜測的數字，由使用者輸入。</a:t>
            </a:r>
            <a:endParaRPr lang="en-US" altLang="zh-TW" dirty="0" smtClean="0"/>
          </a:p>
          <a:p>
            <a:r>
              <a:rPr lang="en-US" altLang="zh-TW" dirty="0" smtClean="0"/>
              <a:t>Max:</a:t>
            </a:r>
            <a:r>
              <a:rPr lang="zh-TW" altLang="en-US" dirty="0" smtClean="0"/>
              <a:t>上限數字，一開始是</a:t>
            </a:r>
            <a:r>
              <a:rPr lang="en-US" altLang="zh-TW" dirty="0" smtClean="0"/>
              <a:t>100</a:t>
            </a:r>
            <a:r>
              <a:rPr lang="zh-TW" altLang="en-US" dirty="0" smtClean="0"/>
              <a:t>。每次猜完會重新評估。</a:t>
            </a:r>
            <a:endParaRPr lang="en-US" altLang="zh-TW" dirty="0" smtClean="0"/>
          </a:p>
          <a:p>
            <a:r>
              <a:rPr lang="en-US" altLang="zh-TW" dirty="0" smtClean="0"/>
              <a:t>Min:</a:t>
            </a:r>
            <a:r>
              <a:rPr lang="zh-TW" altLang="en-US" dirty="0" smtClean="0"/>
              <a:t>下陷數字，一開始是</a:t>
            </a:r>
            <a:r>
              <a:rPr lang="en-US" altLang="zh-TW" dirty="0" smtClean="0"/>
              <a:t>1</a:t>
            </a:r>
            <a:r>
              <a:rPr lang="zh-TW" altLang="en-US" dirty="0"/>
              <a:t> 。每次猜完會重新評估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Min,max</a:t>
            </a:r>
            <a:r>
              <a:rPr lang="zh-TW" altLang="en-US" dirty="0" smtClean="0"/>
              <a:t>評估法：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Guess &gt; bomb</a:t>
            </a:r>
            <a:r>
              <a:rPr lang="zh-TW" altLang="en-US" dirty="0" smtClean="0"/>
              <a:t>：改上限為</a:t>
            </a:r>
            <a:r>
              <a:rPr lang="en-US" altLang="zh-TW" dirty="0" smtClean="0"/>
              <a:t>Guess-1</a:t>
            </a:r>
          </a:p>
          <a:p>
            <a:pPr lvl="1"/>
            <a:r>
              <a:rPr lang="en-US" altLang="zh-TW" dirty="0" smtClean="0"/>
              <a:t>Guess &lt;bomb</a:t>
            </a:r>
            <a:r>
              <a:rPr lang="zh-TW" altLang="en-US" dirty="0" smtClean="0"/>
              <a:t>：改下限為</a:t>
            </a:r>
            <a:r>
              <a:rPr lang="en-US" altLang="zh-TW" dirty="0" smtClean="0"/>
              <a:t>Guess+1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25" name="群組 24"/>
          <p:cNvGrpSpPr/>
          <p:nvPr/>
        </p:nvGrpSpPr>
        <p:grpSpPr>
          <a:xfrm>
            <a:off x="5878035" y="4965233"/>
            <a:ext cx="1104790" cy="885110"/>
            <a:chOff x="4447984" y="4939022"/>
            <a:chExt cx="1104790" cy="885110"/>
          </a:xfrm>
        </p:grpSpPr>
        <p:cxnSp>
          <p:nvCxnSpPr>
            <p:cNvPr id="26" name="直線接點 25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guess=77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962575" y="4965233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4447984" y="4939022"/>
            <a:ext cx="1104790" cy="885110"/>
            <a:chOff x="4447984" y="4939022"/>
            <a:chExt cx="1104790" cy="885110"/>
          </a:xfrm>
        </p:grpSpPr>
        <p:cxnSp>
          <p:nvCxnSpPr>
            <p:cNvPr id="17" name="直線接點 16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guess=50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447984" y="4939022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關於變數們</a:t>
            </a:r>
            <a:r>
              <a:rPr lang="en-US" altLang="zh-TW" dirty="0" smtClean="0"/>
              <a:t>…</a:t>
            </a:r>
            <a:br>
              <a:rPr lang="en-US" altLang="zh-TW" dirty="0" smtClean="0"/>
            </a:b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2063112" y="5568696"/>
            <a:ext cx="5892168" cy="914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328705" y="5346192"/>
            <a:ext cx="6096" cy="463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1778418" y="5346192"/>
            <a:ext cx="784189" cy="888795"/>
            <a:chOff x="1778418" y="5346192"/>
            <a:chExt cx="784189" cy="888795"/>
          </a:xfrm>
        </p:grpSpPr>
        <p:cxnSp>
          <p:nvCxnSpPr>
            <p:cNvPr id="8" name="直線接點 7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778418" y="5865655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Min=1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636674" y="5337048"/>
            <a:ext cx="1072730" cy="882627"/>
            <a:chOff x="7636674" y="5337048"/>
            <a:chExt cx="1072730" cy="882627"/>
          </a:xfrm>
        </p:grpSpPr>
        <p:cxnSp>
          <p:nvCxnSpPr>
            <p:cNvPr id="10" name="直線接點 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636674" y="5850343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Max=100</a:t>
              </a:r>
              <a:endParaRPr lang="zh-TW" altLang="en-US" dirty="0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978994" y="57832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bomb=62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756016" y="5360836"/>
            <a:ext cx="906017" cy="1038070"/>
            <a:chOff x="1804325" y="5346192"/>
            <a:chExt cx="906017" cy="1038070"/>
          </a:xfrm>
        </p:grpSpPr>
        <p:cxnSp>
          <p:nvCxnSpPr>
            <p:cNvPr id="23" name="直線接點 22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804325" y="6014930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Min=51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033464" y="5382818"/>
            <a:ext cx="950901" cy="882627"/>
            <a:chOff x="7636674" y="5337048"/>
            <a:chExt cx="950901" cy="882627"/>
          </a:xfrm>
        </p:grpSpPr>
        <p:cxnSp>
          <p:nvCxnSpPr>
            <p:cNvPr id="30" name="直線接點 2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7636674" y="5850343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Max=76</a:t>
              </a:r>
              <a:endParaRPr lang="zh-TW" altLang="en-US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9860" y="4939022"/>
            <a:ext cx="1104790" cy="885110"/>
            <a:chOff x="4447984" y="4939022"/>
            <a:chExt cx="1104790" cy="885110"/>
          </a:xfrm>
        </p:grpSpPr>
        <p:cxnSp>
          <p:nvCxnSpPr>
            <p:cNvPr id="34" name="直線接點 33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guess=62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5656965" y="3845648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試著寫看看</a:t>
            </a:r>
            <a:r>
              <a:rPr lang="zh-TW" altLang="en-US" sz="54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吧！</a:t>
            </a:r>
            <a:endParaRPr lang="zh-TW" altLang="en-US" sz="5400" b="1" cap="none" spc="0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809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+do-while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 rot="5400000">
            <a:off x="7597627" y="2554980"/>
            <a:ext cx="648870" cy="104408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8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continue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跳出與重來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19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中斷，停止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5430" cy="3880773"/>
          </a:xfrm>
        </p:spPr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的指令是停止目前迴圈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for,while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迴圈或是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迴圈中，只要執行到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指令，就會強制立即結束目前迴圈，如右圖的流程圖。</a:t>
            </a:r>
            <a:endParaRPr lang="en-US" altLang="zh-TW" dirty="0" smtClean="0"/>
          </a:p>
          <a:p>
            <a:r>
              <a:rPr lang="zh-TW" altLang="en-US" dirty="0" smtClean="0"/>
              <a:t>通常會用</a:t>
            </a:r>
            <a:r>
              <a:rPr lang="zh-TW" altLang="en-US" dirty="0"/>
              <a:t>在迴圈中做特殊狀況</a:t>
            </a:r>
            <a:r>
              <a:rPr lang="zh-TW" altLang="en-US" dirty="0" smtClean="0"/>
              <a:t>檢測。</a:t>
            </a:r>
            <a:endParaRPr lang="zh-TW" altLang="en-US" dirty="0"/>
          </a:p>
        </p:txBody>
      </p:sp>
      <p:sp>
        <p:nvSpPr>
          <p:cNvPr id="41" name="圓角矩形 40"/>
          <p:cNvSpPr/>
          <p:nvPr/>
        </p:nvSpPr>
        <p:spPr>
          <a:xfrm>
            <a:off x="6370894" y="12569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42" name="直線單箭頭接點 41"/>
          <p:cNvCxnSpPr>
            <a:stCxn id="41" idx="2"/>
            <a:endCxn id="52" idx="0"/>
          </p:cNvCxnSpPr>
          <p:nvPr/>
        </p:nvCxnSpPr>
        <p:spPr>
          <a:xfrm>
            <a:off x="6942394" y="1649162"/>
            <a:ext cx="0" cy="3650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46" idx="2"/>
            <a:endCxn id="45" idx="0"/>
          </p:cNvCxnSpPr>
          <p:nvPr/>
        </p:nvCxnSpPr>
        <p:spPr>
          <a:xfrm>
            <a:off x="6942393" y="5360556"/>
            <a:ext cx="1" cy="6500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6370894" y="601062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迴圈結束</a:t>
            </a:r>
          </a:p>
        </p:txBody>
      </p:sp>
      <p:sp>
        <p:nvSpPr>
          <p:cNvPr id="46" name="菱形 45"/>
          <p:cNvSpPr/>
          <p:nvPr/>
        </p:nvSpPr>
        <p:spPr>
          <a:xfrm>
            <a:off x="5928458" y="4496590"/>
            <a:ext cx="2027870" cy="86396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執行條件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肘形接點 46"/>
          <p:cNvCxnSpPr>
            <a:stCxn id="57" idx="3"/>
            <a:endCxn id="45" idx="3"/>
          </p:cNvCxnSpPr>
          <p:nvPr/>
        </p:nvCxnSpPr>
        <p:spPr>
          <a:xfrm flipH="1">
            <a:off x="7513894" y="3983368"/>
            <a:ext cx="3212942" cy="2223340"/>
          </a:xfrm>
          <a:prstGeom prst="bentConnector3">
            <a:avLst>
              <a:gd name="adj1" fmla="val -142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8158546" y="4544846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083301" y="3220084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229911" y="468413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6" idx="3"/>
            <a:endCxn id="50" idx="1"/>
          </p:cNvCxnSpPr>
          <p:nvPr/>
        </p:nvCxnSpPr>
        <p:spPr>
          <a:xfrm>
            <a:off x="7956328" y="4928573"/>
            <a:ext cx="1273583" cy="31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298088" y="2014223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初始設定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直線單箭頭接點 52"/>
          <p:cNvCxnSpPr>
            <a:stCxn id="52" idx="2"/>
            <a:endCxn id="46" idx="0"/>
          </p:cNvCxnSpPr>
          <p:nvPr/>
        </p:nvCxnSpPr>
        <p:spPr>
          <a:xfrm flipH="1">
            <a:off x="6942393" y="2460439"/>
            <a:ext cx="1" cy="20361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496900" y="2580636"/>
            <a:ext cx="854489" cy="52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每次都要做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線單箭頭接點 54"/>
          <p:cNvCxnSpPr>
            <a:stCxn id="54" idx="1"/>
          </p:cNvCxnSpPr>
          <p:nvPr/>
        </p:nvCxnSpPr>
        <p:spPr>
          <a:xfrm flipH="1">
            <a:off x="6954456" y="2841924"/>
            <a:ext cx="542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弧形 55"/>
          <p:cNvSpPr/>
          <p:nvPr/>
        </p:nvSpPr>
        <p:spPr>
          <a:xfrm>
            <a:off x="7478548" y="3004200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菱形 56"/>
          <p:cNvSpPr/>
          <p:nvPr/>
        </p:nvSpPr>
        <p:spPr>
          <a:xfrm>
            <a:off x="8713051" y="3657693"/>
            <a:ext cx="2013785" cy="651349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/>
          <p:cNvCxnSpPr>
            <a:stCxn id="50" idx="0"/>
            <a:endCxn id="57" idx="2"/>
          </p:cNvCxnSpPr>
          <p:nvPr/>
        </p:nvCxnSpPr>
        <p:spPr>
          <a:xfrm flipH="1" flipV="1">
            <a:off x="9719944" y="4309042"/>
            <a:ext cx="1" cy="3750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9229909" y="2561967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stCxn id="57" idx="0"/>
            <a:endCxn id="59" idx="2"/>
          </p:cNvCxnSpPr>
          <p:nvPr/>
        </p:nvCxnSpPr>
        <p:spPr>
          <a:xfrm flipH="1" flipV="1">
            <a:off x="9719943" y="3113563"/>
            <a:ext cx="1" cy="5441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9" idx="1"/>
            <a:endCxn id="54" idx="3"/>
          </p:cNvCxnSpPr>
          <p:nvPr/>
        </p:nvCxnSpPr>
        <p:spPr>
          <a:xfrm flipH="1">
            <a:off x="8351389" y="2837765"/>
            <a:ext cx="878520" cy="4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10354567" y="4065288"/>
            <a:ext cx="617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True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</a:t>
            </a:r>
            <a:r>
              <a:rPr lang="zh-TW" altLang="en-US" dirty="0" smtClean="0"/>
              <a:t>繼續、重來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98769" cy="3880773"/>
          </a:xfrm>
        </p:spPr>
        <p:txBody>
          <a:bodyPr/>
          <a:lstStyle/>
          <a:p>
            <a:r>
              <a:rPr lang="en-US" altLang="zh-TW" dirty="0"/>
              <a:t>continue</a:t>
            </a:r>
            <a:r>
              <a:rPr lang="zh-TW" altLang="en-US" dirty="0" smtClean="0"/>
              <a:t>的</a:t>
            </a:r>
            <a:r>
              <a:rPr lang="zh-TW" altLang="en-US" dirty="0"/>
              <a:t>指令是停止目前迴圈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 err="1"/>
              <a:t>for,while</a:t>
            </a:r>
            <a:r>
              <a:rPr lang="zh-TW" altLang="en-US" dirty="0"/>
              <a:t>迴圈</a:t>
            </a:r>
            <a:r>
              <a:rPr lang="en-US" altLang="zh-TW" dirty="0" smtClean="0"/>
              <a:t>)</a:t>
            </a:r>
            <a:r>
              <a:rPr lang="zh-TW" altLang="en-US" dirty="0" smtClean="0"/>
              <a:t>未完成工作，直接</a:t>
            </a:r>
            <a:r>
              <a:rPr lang="zh-TW" altLang="en-US" b="1" dirty="0" smtClean="0">
                <a:solidFill>
                  <a:srgbClr val="C00000"/>
                </a:solidFill>
              </a:rPr>
              <a:t>換下一筆資料</a:t>
            </a:r>
            <a:r>
              <a:rPr lang="zh-TW" altLang="en-US" dirty="0" smtClean="0"/>
              <a:t>重來一次。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for</a:t>
            </a:r>
            <a:r>
              <a:rPr lang="zh-TW" altLang="en-US" dirty="0"/>
              <a:t>迴圈或是</a:t>
            </a:r>
            <a:r>
              <a:rPr lang="en-US" altLang="zh-TW" dirty="0"/>
              <a:t>while</a:t>
            </a:r>
            <a:r>
              <a:rPr lang="zh-TW" altLang="en-US" dirty="0"/>
              <a:t>迴圈中，只要執行</a:t>
            </a:r>
            <a:r>
              <a:rPr lang="zh-TW" altLang="en-US" dirty="0" smtClean="0"/>
              <a:t>到</a:t>
            </a:r>
            <a:r>
              <a:rPr lang="en-US" altLang="zh-TW" dirty="0"/>
              <a:t>continue</a:t>
            </a:r>
            <a:r>
              <a:rPr lang="zh-TW" altLang="en-US" dirty="0" smtClean="0"/>
              <a:t>指令</a:t>
            </a:r>
            <a:r>
              <a:rPr lang="zh-TW" altLang="en-US" dirty="0"/>
              <a:t>，就會強制</a:t>
            </a:r>
            <a:r>
              <a:rPr lang="zh-TW" altLang="en-US" b="1" dirty="0" smtClean="0">
                <a:solidFill>
                  <a:srgbClr val="C00000"/>
                </a:solidFill>
              </a:rPr>
              <a:t>立即回到迴圈開頭</a:t>
            </a:r>
            <a:r>
              <a:rPr lang="zh-TW" altLang="en-US" dirty="0" smtClean="0"/>
              <a:t>，</a:t>
            </a:r>
            <a:r>
              <a:rPr lang="zh-TW" altLang="en-US" dirty="0"/>
              <a:t>如右圖的流程圖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有部分迴圈中程式碼被跳過</a:t>
            </a:r>
            <a:r>
              <a:rPr lang="zh-TW" altLang="en-US" dirty="0" smtClean="0"/>
              <a:t>，如右程式區塊</a:t>
            </a:r>
            <a:r>
              <a:rPr lang="en-US" altLang="zh-TW" dirty="0" smtClean="0"/>
              <a:t>(2)</a:t>
            </a:r>
            <a:endParaRPr lang="en-US" altLang="zh-TW" dirty="0"/>
          </a:p>
          <a:p>
            <a:r>
              <a:rPr lang="zh-TW" altLang="en-US" dirty="0"/>
              <a:t>通常會用在迴圈中做特殊狀況檢測。</a:t>
            </a:r>
          </a:p>
          <a:p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6773230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23" name="直線單箭頭接點 22"/>
          <p:cNvCxnSpPr>
            <a:stCxn id="22" idx="2"/>
            <a:endCxn id="32" idx="0"/>
          </p:cNvCxnSpPr>
          <p:nvPr/>
        </p:nvCxnSpPr>
        <p:spPr>
          <a:xfrm>
            <a:off x="7344730" y="1539434"/>
            <a:ext cx="0" cy="3650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6" idx="2"/>
            <a:endCxn id="25" idx="0"/>
          </p:cNvCxnSpPr>
          <p:nvPr/>
        </p:nvCxnSpPr>
        <p:spPr>
          <a:xfrm>
            <a:off x="7344729" y="5250828"/>
            <a:ext cx="1" cy="6500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6773230" y="590089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迴圈結束</a:t>
            </a:r>
          </a:p>
        </p:txBody>
      </p:sp>
      <p:sp>
        <p:nvSpPr>
          <p:cNvPr id="26" name="菱形 25"/>
          <p:cNvSpPr/>
          <p:nvPr/>
        </p:nvSpPr>
        <p:spPr>
          <a:xfrm>
            <a:off x="6330794" y="4386862"/>
            <a:ext cx="2027870" cy="86396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執行條件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肘形接點 26"/>
          <p:cNvCxnSpPr>
            <a:stCxn id="37" idx="3"/>
            <a:endCxn id="34" idx="0"/>
          </p:cNvCxnSpPr>
          <p:nvPr/>
        </p:nvCxnSpPr>
        <p:spPr>
          <a:xfrm flipH="1" flipV="1">
            <a:off x="8326481" y="2470908"/>
            <a:ext cx="2802691" cy="1402732"/>
          </a:xfrm>
          <a:prstGeom prst="bentConnector4">
            <a:avLst>
              <a:gd name="adj1" fmla="val -14029"/>
              <a:gd name="adj2" fmla="val 1345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8560882" y="4435118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485637" y="311035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632247" y="4574411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重複執行的工作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26" idx="3"/>
            <a:endCxn id="30" idx="1"/>
          </p:cNvCxnSpPr>
          <p:nvPr/>
        </p:nvCxnSpPr>
        <p:spPr>
          <a:xfrm>
            <a:off x="8358664" y="4818845"/>
            <a:ext cx="1273583" cy="31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700424" y="1904495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初始設定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/>
          <p:cNvCxnSpPr>
            <a:stCxn id="32" idx="2"/>
            <a:endCxn id="26" idx="0"/>
          </p:cNvCxnSpPr>
          <p:nvPr/>
        </p:nvCxnSpPr>
        <p:spPr>
          <a:xfrm flipH="1">
            <a:off x="7344729" y="2350711"/>
            <a:ext cx="1" cy="20361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899236" y="2470908"/>
            <a:ext cx="854489" cy="52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每次都要做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34" idx="1"/>
          </p:cNvCxnSpPr>
          <p:nvPr/>
        </p:nvCxnSpPr>
        <p:spPr>
          <a:xfrm flipH="1">
            <a:off x="7356792" y="2732196"/>
            <a:ext cx="542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弧形 35"/>
          <p:cNvSpPr/>
          <p:nvPr/>
        </p:nvSpPr>
        <p:spPr>
          <a:xfrm>
            <a:off x="7880884" y="2894472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菱形 36"/>
          <p:cNvSpPr/>
          <p:nvPr/>
        </p:nvSpPr>
        <p:spPr>
          <a:xfrm>
            <a:off x="9115387" y="3547965"/>
            <a:ext cx="2013785" cy="651349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30" idx="0"/>
            <a:endCxn id="37" idx="2"/>
          </p:cNvCxnSpPr>
          <p:nvPr/>
        </p:nvCxnSpPr>
        <p:spPr>
          <a:xfrm flipH="1" flipV="1">
            <a:off x="10122280" y="4199314"/>
            <a:ext cx="1" cy="3750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632245" y="245223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重複執行的工作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37" idx="0"/>
            <a:endCxn id="39" idx="2"/>
          </p:cNvCxnSpPr>
          <p:nvPr/>
        </p:nvCxnSpPr>
        <p:spPr>
          <a:xfrm flipH="1" flipV="1">
            <a:off x="10122279" y="3003835"/>
            <a:ext cx="1" cy="5441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9" idx="1"/>
            <a:endCxn id="34" idx="3"/>
          </p:cNvCxnSpPr>
          <p:nvPr/>
        </p:nvCxnSpPr>
        <p:spPr>
          <a:xfrm flipH="1">
            <a:off x="8753725" y="2728037"/>
            <a:ext cx="878520" cy="4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0756903" y="3955560"/>
            <a:ext cx="617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True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3" name="肘形接點 42"/>
          <p:cNvCxnSpPr/>
          <p:nvPr/>
        </p:nvCxnSpPr>
        <p:spPr>
          <a:xfrm rot="10800000" flipV="1">
            <a:off x="7530954" y="2476893"/>
            <a:ext cx="795526" cy="385753"/>
          </a:xfrm>
          <a:prstGeom prst="bentConnector3">
            <a:avLst>
              <a:gd name="adj1" fmla="val -17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4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zh-TW" altLang="en-US" dirty="0"/>
              <a:t>排列組合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4</a:t>
            </a:r>
            <a:r>
              <a:rPr lang="zh-TW" altLang="en-US" dirty="0"/>
              <a:t>四個數字，能組成多少個互不相同且無重複數字的</a:t>
            </a:r>
            <a:r>
              <a:rPr lang="zh-TW" altLang="en-US" b="1" dirty="0"/>
              <a:t>三位數</a:t>
            </a:r>
            <a:r>
              <a:rPr lang="zh-TW" altLang="en-US" dirty="0"/>
              <a:t>？都是多少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提示：三層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迴圈可解。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48114"/>
              </p:ext>
            </p:extLst>
          </p:nvPr>
        </p:nvGraphicFramePr>
        <p:xfrm>
          <a:off x="770128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79333"/>
              </p:ext>
            </p:extLst>
          </p:nvPr>
        </p:nvGraphicFramePr>
        <p:xfrm>
          <a:off x="770128" y="373413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34605"/>
              </p:ext>
            </p:extLst>
          </p:nvPr>
        </p:nvGraphicFramePr>
        <p:xfrm>
          <a:off x="763816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25726"/>
              </p:ext>
            </p:extLst>
          </p:nvPr>
        </p:nvGraphicFramePr>
        <p:xfrm>
          <a:off x="760660" y="486357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18576"/>
              </p:ext>
            </p:extLst>
          </p:nvPr>
        </p:nvGraphicFramePr>
        <p:xfrm>
          <a:off x="759082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34257"/>
              </p:ext>
            </p:extLst>
          </p:nvPr>
        </p:nvGraphicFramePr>
        <p:xfrm>
          <a:off x="758293" y="5988835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716245"/>
              </p:ext>
            </p:extLst>
          </p:nvPr>
        </p:nvGraphicFramePr>
        <p:xfrm>
          <a:off x="3318256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10684"/>
              </p:ext>
            </p:extLst>
          </p:nvPr>
        </p:nvGraphicFramePr>
        <p:xfrm>
          <a:off x="3318256" y="3734476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57419"/>
              </p:ext>
            </p:extLst>
          </p:nvPr>
        </p:nvGraphicFramePr>
        <p:xfrm>
          <a:off x="3318256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8077"/>
              </p:ext>
            </p:extLst>
          </p:nvPr>
        </p:nvGraphicFramePr>
        <p:xfrm>
          <a:off x="3318256" y="486357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720910"/>
              </p:ext>
            </p:extLst>
          </p:nvPr>
        </p:nvGraphicFramePr>
        <p:xfrm>
          <a:off x="3318256" y="5470987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78516"/>
              </p:ext>
            </p:extLst>
          </p:nvPr>
        </p:nvGraphicFramePr>
        <p:xfrm>
          <a:off x="3318256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156987"/>
              </p:ext>
            </p:extLst>
          </p:nvPr>
        </p:nvGraphicFramePr>
        <p:xfrm>
          <a:off x="5777314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46220"/>
              </p:ext>
            </p:extLst>
          </p:nvPr>
        </p:nvGraphicFramePr>
        <p:xfrm>
          <a:off x="5777314" y="373413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71296"/>
              </p:ext>
            </p:extLst>
          </p:nvPr>
        </p:nvGraphicFramePr>
        <p:xfrm>
          <a:off x="5777314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20616"/>
              </p:ext>
            </p:extLst>
          </p:nvPr>
        </p:nvGraphicFramePr>
        <p:xfrm>
          <a:off x="5777314" y="4866729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14185"/>
              </p:ext>
            </p:extLst>
          </p:nvPr>
        </p:nvGraphicFramePr>
        <p:xfrm>
          <a:off x="5777314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26308"/>
              </p:ext>
            </p:extLst>
          </p:nvPr>
        </p:nvGraphicFramePr>
        <p:xfrm>
          <a:off x="5777314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44372"/>
              </p:ext>
            </p:extLst>
          </p:nvPr>
        </p:nvGraphicFramePr>
        <p:xfrm>
          <a:off x="8284248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58184"/>
              </p:ext>
            </p:extLst>
          </p:nvPr>
        </p:nvGraphicFramePr>
        <p:xfrm>
          <a:off x="8284248" y="3734476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92292"/>
              </p:ext>
            </p:extLst>
          </p:nvPr>
        </p:nvGraphicFramePr>
        <p:xfrm>
          <a:off x="8284248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73032"/>
              </p:ext>
            </p:extLst>
          </p:nvPr>
        </p:nvGraphicFramePr>
        <p:xfrm>
          <a:off x="8284248" y="4866729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11493"/>
              </p:ext>
            </p:extLst>
          </p:nvPr>
        </p:nvGraphicFramePr>
        <p:xfrm>
          <a:off x="8284248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78895"/>
              </p:ext>
            </p:extLst>
          </p:nvPr>
        </p:nvGraphicFramePr>
        <p:xfrm>
          <a:off x="8284248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36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初始設定：設定變數的初始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：常用於設定變數增減量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95" y="2265997"/>
            <a:ext cx="4202299" cy="88868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495147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23" idx="0"/>
          </p:cNvCxnSpPr>
          <p:nvPr/>
        </p:nvCxnSpPr>
        <p:spPr>
          <a:xfrm>
            <a:off x="8066647" y="1539434"/>
            <a:ext cx="1" cy="6872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066647" y="4399034"/>
            <a:ext cx="0" cy="6904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7495147" y="50895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6850495" y="353506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  <a:endCxn id="42" idx="3"/>
          </p:cNvCxnSpPr>
          <p:nvPr/>
        </p:nvCxnSpPr>
        <p:spPr>
          <a:xfrm rot="16200000" flipV="1">
            <a:off x="10205880" y="3092158"/>
            <a:ext cx="564607" cy="4264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079046" y="359771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24515" y="446277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065885" y="3587672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282799" y="3967051"/>
            <a:ext cx="7830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22342" y="2226712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23" idx="2"/>
            <a:endCxn id="11" idx="0"/>
          </p:cNvCxnSpPr>
          <p:nvPr/>
        </p:nvCxnSpPr>
        <p:spPr>
          <a:xfrm flipH="1">
            <a:off x="8066647" y="2672928"/>
            <a:ext cx="1" cy="8621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8057850" y="1532412"/>
            <a:ext cx="8798" cy="6943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942280" y="2761777"/>
            <a:ext cx="1332692" cy="52257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>
            <a:stCxn id="42" idx="1"/>
          </p:cNvCxnSpPr>
          <p:nvPr/>
        </p:nvCxnSpPr>
        <p:spPr>
          <a:xfrm flipH="1">
            <a:off x="8066647" y="3023065"/>
            <a:ext cx="8756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圖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07" y="4972212"/>
            <a:ext cx="4426751" cy="1018988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7236003" y="584709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for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49" y="1930400"/>
            <a:ext cx="3952451" cy="25494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6210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2308</TotalTime>
  <Words>2573</Words>
  <Application>Microsoft Office PowerPoint</Application>
  <PresentationFormat>寬螢幕</PresentationFormat>
  <Paragraphs>521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6" baseType="lpstr">
      <vt:lpstr>微軟正黑體</vt:lpstr>
      <vt:lpstr>新細明體</vt:lpstr>
      <vt:lpstr>Arial</vt:lpstr>
      <vt:lpstr>Calibri</vt:lpstr>
      <vt:lpstr>Consolas</vt:lpstr>
      <vt:lpstr>Trebuchet MS</vt:lpstr>
      <vt:lpstr>Wingdings 3</vt:lpstr>
      <vt:lpstr>多面向</vt:lpstr>
      <vt:lpstr>迴圈大法</vt:lpstr>
      <vt:lpstr>迴圈是甚麼？</vt:lpstr>
      <vt:lpstr>迴圈地獄第一層 for迴圈----固定(可預測)次數的迴圈</vt:lpstr>
      <vt:lpstr>最基本迴圈 for迴圈</vt:lpstr>
      <vt:lpstr>範例一 輸入整數N，程式顯示N個*號</vt:lpstr>
      <vt:lpstr>範例一參考程式碼</vt:lpstr>
      <vt:lpstr>練習一 顯示1～N的數字</vt:lpstr>
      <vt:lpstr>練習二 顯示1+2+3+…+Ｎ的數字</vt:lpstr>
      <vt:lpstr>練習三 顯示1+2+3+…+Ｎ=總和</vt:lpstr>
      <vt:lpstr>練習四 計算次方</vt:lpstr>
      <vt:lpstr>練習五 計算階乘n!=1x2x2x…xn</vt:lpstr>
      <vt:lpstr>練習六 找出所有因數</vt:lpstr>
      <vt:lpstr>迴圈地獄第二層 雙重迴圈</vt:lpstr>
      <vt:lpstr>進階迴圈 雙重for迴圈</vt:lpstr>
      <vt:lpstr>範例二 星星方陣</vt:lpstr>
      <vt:lpstr>範例二參考程式碼</vt:lpstr>
      <vt:lpstr>練習七 星星直角三角形</vt:lpstr>
      <vt:lpstr>練習八 星星反直角三角形</vt:lpstr>
      <vt:lpstr>練習九 星星靠右直角三角形</vt:lpstr>
      <vt:lpstr>思考方式</vt:lpstr>
      <vt:lpstr>練習十 找質數</vt:lpstr>
      <vt:lpstr>練習十參考程式碼</vt:lpstr>
      <vt:lpstr>練習十一 九九乘法表</vt:lpstr>
      <vt:lpstr>迴圈地獄第三層 while與do-while迴圈----不固定次數的迴圈</vt:lpstr>
      <vt:lpstr>迴圈變花樣 while迴圈</vt:lpstr>
      <vt:lpstr>迴圈變花樣 do-while迴圈</vt:lpstr>
      <vt:lpstr>範例三 再來一次星星大挑戰！</vt:lpstr>
      <vt:lpstr>範例三參考程式碼(do-while &amp; while版)</vt:lpstr>
      <vt:lpstr>範例三參考程式碼(while &amp; while版)</vt:lpstr>
      <vt:lpstr>範例三參考程式碼(do-while &amp; for版)</vt:lpstr>
      <vt:lpstr>範例四 終極密碼</vt:lpstr>
      <vt:lpstr>流程圖</vt:lpstr>
      <vt:lpstr>關於變數們… </vt:lpstr>
      <vt:lpstr>練習十二 找出所有質因數</vt:lpstr>
      <vt:lpstr>break與continue</vt:lpstr>
      <vt:lpstr>break中斷，停止</vt:lpstr>
      <vt:lpstr>continue繼續、重來</vt:lpstr>
      <vt:lpstr>小練習 1 排列組合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迴圈大法 —for迴圈</dc:title>
  <dc:creator>oldinmo@gmail.com</dc:creator>
  <cp:lastModifiedBy>oldinmo@gmail.com</cp:lastModifiedBy>
  <cp:revision>46</cp:revision>
  <dcterms:created xsi:type="dcterms:W3CDTF">2020-11-22T09:17:23Z</dcterms:created>
  <dcterms:modified xsi:type="dcterms:W3CDTF">2021-09-24T03:45:31Z</dcterms:modified>
</cp:coreProperties>
</file>