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2" r:id="rId20"/>
    <p:sldId id="278" r:id="rId21"/>
    <p:sldId id="279" r:id="rId22"/>
    <p:sldId id="280" r:id="rId23"/>
    <p:sldId id="281" r:id="rId24"/>
    <p:sldId id="283" r:id="rId25"/>
    <p:sldId id="286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defRPr lang="zh-TW" altLang="en-US" sz="16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marL="742950" lvl="1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https://reurl.cc/522ARv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8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物件</a:t>
            </a:r>
            <a:r>
              <a:rPr lang="zh-TW" altLang="en-US" dirty="0" smtClean="0"/>
              <a:t>導向程式設計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110年9月24日星期五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07" y="34373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88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使用物件的三大重點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b="1" dirty="0" smtClean="0"/>
              <a:t>有甚麼屬性？</a:t>
            </a:r>
            <a:endParaRPr lang="en-US" altLang="zh-TW" b="1" dirty="0" smtClean="0"/>
          </a:p>
          <a:p>
            <a:pPr lvl="1"/>
            <a:r>
              <a:rPr lang="zh-TW" altLang="en-US" dirty="0"/>
              <a:t>類似於變數，</a:t>
            </a:r>
            <a:r>
              <a:rPr lang="zh-TW" altLang="en-US" dirty="0" smtClean="0"/>
              <a:t>存放該物件</a:t>
            </a:r>
            <a:r>
              <a:rPr lang="zh-TW" altLang="en-US" dirty="0"/>
              <a:t>特有的資訊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每一物件皆有獨立的屬性，存放在獨立的記憶體中，不重複。</a:t>
            </a:r>
            <a:endParaRPr lang="en-US" altLang="zh-TW" dirty="0" smtClean="0"/>
          </a:p>
          <a:p>
            <a:r>
              <a:rPr lang="zh-TW" altLang="en-US" b="1" dirty="0"/>
              <a:t>有甚麼方法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 smtClean="0"/>
              <a:t>就是可以對物件下的指令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方法的名稱、參數、傳回值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)</a:t>
            </a:r>
          </a:p>
          <a:p>
            <a:r>
              <a:rPr lang="zh-TW" altLang="en-US" b="1" dirty="0"/>
              <a:t>會產生甚麼事件</a:t>
            </a:r>
            <a:r>
              <a:rPr lang="zh-TW" altLang="en-US" b="1" dirty="0" smtClean="0"/>
              <a:t>？</a:t>
            </a:r>
            <a:endParaRPr lang="en-US" altLang="zh-TW" b="1" dirty="0" smtClean="0"/>
          </a:p>
          <a:p>
            <a:pPr lvl="1"/>
            <a:r>
              <a:rPr lang="zh-TW" altLang="en-US" dirty="0"/>
              <a:t>執行過程物件會主動發布甚麼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/>
            <a:r>
              <a:rPr lang="zh-TW" altLang="en-US" dirty="0"/>
              <a:t>這些事件誰要</a:t>
            </a:r>
            <a:r>
              <a:rPr lang="zh-TW" altLang="en-US" dirty="0" smtClean="0"/>
              <a:t>聽，就是</a:t>
            </a:r>
            <a:r>
              <a:rPr lang="zh-TW" altLang="en-US" dirty="0"/>
              <a:t>在物件發出後要處理他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仿真實</a:t>
            </a:r>
            <a:r>
              <a:rPr lang="zh-TW" altLang="en-US" dirty="0" smtClean="0"/>
              <a:t>世界，是一連串的事件影響彼此，同步運行。也像舞台劇或電視劇，一個事件導致另一個事件。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事件的寫法在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中較為複雜的，在後面一點的課程再詳細解說。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7320614" y="1720729"/>
            <a:ext cx="4439031" cy="3038475"/>
            <a:chOff x="2408491" y="1214818"/>
            <a:chExt cx="4439031" cy="30384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91" y="1214818"/>
              <a:ext cx="2181225" cy="30384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397" y="1219580"/>
              <a:ext cx="2143125" cy="3028950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5789" y1="97186" x2="45789" y2="97186"/>
                          <a14:foregroundMark x1="70000" y1="94747" x2="70000" y2="94747"/>
                          <a14:foregroundMark x1="37895" y1="94559" x2="37895" y2="94559"/>
                          <a14:foregroundMark x1="49474" y1="5629" x2="49474" y2="5629"/>
                          <a14:foregroundMark x1="60000" y1="20075" x2="60000" y2="20075"/>
                          <a14:foregroundMark x1="35789" y1="20075" x2="35789" y2="20075"/>
                          <a14:foregroundMark x1="36842" y1="18199" x2="36842" y2="18199"/>
                          <a14:foregroundMark x1="59474" y1="18574" x2="59474" y2="1857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12464" y="2630615"/>
              <a:ext cx="569205" cy="1596770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89716" y="2683859"/>
              <a:ext cx="745352" cy="1564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80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物件導向基本用法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以前頁的三個重點思考，撰寫類別程式碼。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產生物件後，就可以拿這個物件去應用了。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5697" y="3610944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宣告類別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撰寫類別</a:t>
            </a:r>
            <a:r>
              <a:rPr lang="zh-TW" altLang="en-US" dirty="0" smtClean="0">
                <a:solidFill>
                  <a:schemeClr val="tx1"/>
                </a:solidFill>
              </a:rPr>
              <a:t>程式碼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5938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用</a:t>
            </a:r>
            <a:r>
              <a:rPr lang="en-US" altLang="zh-TW" dirty="0" smtClean="0">
                <a:solidFill>
                  <a:schemeClr val="tx1"/>
                </a:solidFill>
              </a:rPr>
              <a:t>new</a:t>
            </a:r>
            <a:r>
              <a:rPr lang="zh-TW" altLang="en-US" dirty="0" smtClean="0">
                <a:solidFill>
                  <a:schemeClr val="tx1"/>
                </a:solidFill>
              </a:rPr>
              <a:t>的方式產生物件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19282" y="3610943"/>
            <a:ext cx="1940767" cy="970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對物件</a:t>
            </a:r>
            <a:r>
              <a:rPr lang="zh-TW" altLang="en-US" b="1" dirty="0" smtClean="0">
                <a:solidFill>
                  <a:schemeClr val="tx1"/>
                </a:solidFill>
              </a:rPr>
              <a:t>下命令</a:t>
            </a:r>
            <a:r>
              <a:rPr lang="zh-TW" altLang="en-US" dirty="0" smtClean="0">
                <a:solidFill>
                  <a:schemeClr val="tx1"/>
                </a:solidFill>
              </a:rPr>
              <a:t>或是設定</a:t>
            </a:r>
            <a:r>
              <a:rPr lang="en-US" altLang="zh-TW" dirty="0" smtClean="0">
                <a:solidFill>
                  <a:schemeClr val="tx1"/>
                </a:solidFill>
              </a:rPr>
              <a:t>/</a:t>
            </a:r>
            <a:r>
              <a:rPr lang="zh-TW" altLang="en-US" dirty="0" smtClean="0">
                <a:solidFill>
                  <a:schemeClr val="tx1"/>
                </a:solidFill>
              </a:rPr>
              <a:t>讀取</a:t>
            </a:r>
            <a:r>
              <a:rPr lang="zh-TW" altLang="en-US" b="1" dirty="0" smtClean="0">
                <a:solidFill>
                  <a:schemeClr val="tx1"/>
                </a:solidFill>
              </a:rPr>
              <a:t>屬性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3163077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6032868" y="3890865"/>
            <a:ext cx="524998" cy="485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下箭號 3"/>
          <p:cNvSpPr/>
          <p:nvPr/>
        </p:nvSpPr>
        <p:spPr>
          <a:xfrm>
            <a:off x="6974447" y="4676141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362184" y="455972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也許產生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zh-TW" altLang="en-US" dirty="0" smtClean="0">
                <a:solidFill>
                  <a:srgbClr val="C00000"/>
                </a:solidFill>
              </a:rPr>
              <a:t>，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影響別的物件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461854" y="5226370"/>
            <a:ext cx="2389099" cy="796259"/>
            <a:chOff x="6461854" y="5226370"/>
            <a:chExt cx="2389099" cy="796259"/>
          </a:xfrm>
        </p:grpSpPr>
        <p:sp>
          <p:nvSpPr>
            <p:cNvPr id="9" name="橢圓 8"/>
            <p:cNvSpPr/>
            <p:nvPr/>
          </p:nvSpPr>
          <p:spPr>
            <a:xfrm>
              <a:off x="6461854" y="5226370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689665" y="5245203"/>
              <a:ext cx="1161288" cy="7774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物件</a:t>
              </a:r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</p:grpSp>
      <p:sp>
        <p:nvSpPr>
          <p:cNvPr id="13" name="向下箭號 12"/>
          <p:cNvSpPr/>
          <p:nvPr/>
        </p:nvSpPr>
        <p:spPr>
          <a:xfrm>
            <a:off x="8169725" y="4676140"/>
            <a:ext cx="201168" cy="51266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60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4" grpId="0" animBg="1"/>
      <p:bldP spid="5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範例：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卡類別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一張</a:t>
            </a:r>
            <a:r>
              <a:rPr lang="en-US" altLang="zh-TW" dirty="0" smtClean="0"/>
              <a:t>IC</a:t>
            </a:r>
            <a:r>
              <a:rPr lang="zh-TW" altLang="en-US" dirty="0" smtClean="0"/>
              <a:t>卡有需要甚麼內容？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卡有甚麼方法操作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一張</a:t>
            </a:r>
            <a:r>
              <a:rPr lang="en-US" altLang="zh-TW" dirty="0"/>
              <a:t>IC</a:t>
            </a:r>
            <a:r>
              <a:rPr lang="zh-TW" altLang="en-US" dirty="0"/>
              <a:t>卡會產生甚麼事件？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306286" y="256591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屬性：</a:t>
            </a:r>
            <a:r>
              <a:rPr lang="zh-TW" altLang="en-US" b="1" dirty="0" smtClean="0">
                <a:solidFill>
                  <a:srgbClr val="0070C0"/>
                </a:solidFill>
              </a:rPr>
              <a:t>帳號、戶名、金額</a:t>
            </a:r>
            <a:r>
              <a:rPr lang="zh-TW" altLang="en-US" b="1" smtClean="0">
                <a:solidFill>
                  <a:srgbClr val="0070C0"/>
                </a:solidFill>
              </a:rPr>
              <a:t>、密碼</a:t>
            </a:r>
            <a:r>
              <a:rPr lang="zh-TW" altLang="en-US" b="1">
                <a:solidFill>
                  <a:srgbClr val="0070C0"/>
                </a:solidFill>
              </a:rPr>
              <a:t>、幣別</a:t>
            </a:r>
            <a:endParaRPr lang="en-US" altLang="zh-TW" b="1" smtClean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06286" y="3731643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方法：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</a:t>
            </a:r>
            <a:r>
              <a:rPr lang="zh-TW" altLang="en-US" b="1" dirty="0">
                <a:solidFill>
                  <a:srgbClr val="0070C0"/>
                </a:solidFill>
              </a:rPr>
              <a:t>查詢、存錢、提錢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306286" y="48973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事件：</a:t>
            </a:r>
            <a:r>
              <a:rPr lang="zh-TW" altLang="en-US" b="1" dirty="0" smtClean="0">
                <a:solidFill>
                  <a:srgbClr val="0070C0"/>
                </a:solidFill>
              </a:rPr>
              <a:t>餘額不足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 Class(1)</a:t>
            </a:r>
            <a:br>
              <a:rPr lang="en-US" altLang="zh-TW" dirty="0" smtClean="0"/>
            </a:br>
            <a:r>
              <a:rPr lang="zh-TW" altLang="en-US" smtClean="0"/>
              <a:t>類別宣告範例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482418" cy="3880773"/>
          </a:xfrm>
        </p:spPr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類別需要放在單獨的檔案中，所以請點選新增類別。</a:t>
            </a:r>
            <a:endParaRPr lang="en-US" altLang="zh-TW" dirty="0" smtClean="0"/>
          </a:p>
          <a:p>
            <a:r>
              <a:rPr lang="en-US" altLang="zh-TW" dirty="0" smtClean="0"/>
              <a:t>Name</a:t>
            </a:r>
            <a:r>
              <a:rPr lang="zh-TW" altLang="en-US" dirty="0" smtClean="0"/>
              <a:t>請填入</a:t>
            </a:r>
            <a:r>
              <a:rPr lang="en-US" altLang="zh-TW" dirty="0" err="1" smtClean="0"/>
              <a:t>IC_Card</a:t>
            </a:r>
            <a:endParaRPr lang="en-US" altLang="zh-TW" dirty="0" smtClean="0"/>
          </a:p>
          <a:p>
            <a:r>
              <a:rPr lang="zh-TW" altLang="en-US" dirty="0"/>
              <a:t>注意</a:t>
            </a:r>
            <a:r>
              <a:rPr lang="zh-TW" altLang="en-US" dirty="0" smtClean="0"/>
              <a:t>！</a:t>
            </a:r>
            <a:r>
              <a:rPr lang="en-US" altLang="zh-TW" dirty="0" smtClean="0"/>
              <a:t>Public static void main(String[]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  <a:r>
              <a:rPr lang="zh-TW" altLang="en-US" b="1" dirty="0" smtClean="0">
                <a:solidFill>
                  <a:srgbClr val="FF0000"/>
                </a:solidFill>
              </a:rPr>
              <a:t>不要勾選！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產生空的類別檔案如下：</a:t>
            </a:r>
            <a:endParaRPr lang="en-US" altLang="zh-TW" dirty="0" smtClean="0"/>
          </a:p>
          <a:p>
            <a:pPr lvl="1"/>
            <a:r>
              <a:rPr lang="zh-TW" altLang="en-US" dirty="0"/>
              <a:t>類別名稱已填好</a:t>
            </a:r>
            <a:r>
              <a:rPr lang="en-US" altLang="zh-TW" dirty="0"/>
              <a:t>(</a:t>
            </a:r>
            <a:r>
              <a:rPr lang="zh-TW" altLang="en-US" dirty="0"/>
              <a:t>藍色字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60" y="1033272"/>
            <a:ext cx="4963523" cy="542200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19" y="4288762"/>
            <a:ext cx="3743325" cy="175260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366617" y="3375589"/>
            <a:ext cx="1940707" cy="12373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3312367" y="2733869"/>
            <a:ext cx="4568809" cy="210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284464" y="2839118"/>
            <a:ext cx="756899" cy="3519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335316" y="4612952"/>
            <a:ext cx="2562839" cy="2102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232" y="1496685"/>
            <a:ext cx="4714875" cy="4457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en-US" altLang="zh-TW" dirty="0" smtClean="0"/>
              <a:t> class</a:t>
            </a:r>
            <a:r>
              <a:rPr lang="zh-TW" altLang="en-US" dirty="0" smtClean="0"/>
              <a:t>撰寫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dirty="0" smtClean="0"/>
              <a:t>基本入門款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屬性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Account</a:t>
            </a:r>
            <a:r>
              <a:rPr lang="zh-TW" altLang="en-US" dirty="0" smtClean="0"/>
              <a:t>：帳號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</a:t>
            </a:r>
            <a:r>
              <a:rPr lang="zh-TW" altLang="en-US" dirty="0" smtClean="0"/>
              <a:t> ：戶名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money</a:t>
            </a:r>
            <a:r>
              <a:rPr lang="zh-TW" altLang="en-US" dirty="0" smtClean="0"/>
              <a:t> ：餘額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password</a:t>
            </a:r>
            <a:r>
              <a:rPr lang="zh-TW" altLang="en-US" dirty="0" smtClean="0"/>
              <a:t>：密碼</a:t>
            </a:r>
            <a:endParaRPr lang="en-US" altLang="zh-TW" dirty="0"/>
          </a:p>
          <a:p>
            <a:r>
              <a:rPr lang="en-US" altLang="zh-TW" dirty="0" err="1" smtClean="0"/>
              <a:t>IC_Card</a:t>
            </a:r>
            <a:r>
              <a:rPr lang="zh-TW" altLang="en-US" dirty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Deposit(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：存款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void Withdraw(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money)</a:t>
            </a:r>
            <a:r>
              <a:rPr lang="zh-TW" altLang="en-US" dirty="0" smtClean="0"/>
              <a:t> ：提款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Balance()</a:t>
            </a:r>
            <a:r>
              <a:rPr lang="zh-TW" altLang="en-US" dirty="0" smtClean="0"/>
              <a:t> ：餘額查詢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944368" y="1918139"/>
            <a:ext cx="3172968" cy="770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2788920" y="2160589"/>
            <a:ext cx="3328416" cy="8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2788920" y="2456403"/>
            <a:ext cx="3328416" cy="981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381808" y="3109790"/>
            <a:ext cx="1735528" cy="1318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4616561" y="4171902"/>
            <a:ext cx="1500775" cy="7429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832668" y="5097226"/>
            <a:ext cx="2284668" cy="336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的使用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584276" cy="3880773"/>
          </a:xfrm>
        </p:spPr>
        <p:txBody>
          <a:bodyPr/>
          <a:lstStyle/>
          <a:p>
            <a:r>
              <a:rPr lang="zh-TW" altLang="en-US" dirty="0" smtClean="0"/>
              <a:t>另外開一個類別</a:t>
            </a:r>
            <a:r>
              <a:rPr lang="en-US" altLang="zh-TW" dirty="0" smtClean="0"/>
              <a:t>Example10_01</a:t>
            </a:r>
          </a:p>
          <a:p>
            <a:pPr lvl="1"/>
            <a:r>
              <a:rPr lang="zh-TW" altLang="en-US" dirty="0"/>
              <a:t>要有</a:t>
            </a:r>
            <a:r>
              <a:rPr lang="en-US" altLang="zh-TW" dirty="0"/>
              <a:t>main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IC_Card</a:t>
            </a:r>
            <a:r>
              <a:rPr lang="zh-TW" altLang="en-US" b="1" dirty="0" smtClean="0">
                <a:solidFill>
                  <a:srgbClr val="FF0000"/>
                </a:solidFill>
              </a:rPr>
              <a:t>的使用，必須要</a:t>
            </a:r>
            <a:r>
              <a:rPr lang="en-US" altLang="zh-TW" b="1" dirty="0" smtClean="0">
                <a:solidFill>
                  <a:srgbClr val="FF0000"/>
                </a:solidFill>
              </a:rPr>
              <a:t>new</a:t>
            </a:r>
            <a:r>
              <a:rPr lang="zh-TW" altLang="en-US" b="1" dirty="0" smtClean="0">
                <a:solidFill>
                  <a:srgbClr val="FF0000"/>
                </a:solidFill>
              </a:rPr>
              <a:t>出物件！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屬性可以用下面語法存取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屬性</a:t>
            </a:r>
            <a:endParaRPr lang="en-US" altLang="zh-TW" dirty="0" smtClean="0"/>
          </a:p>
          <a:p>
            <a:r>
              <a:rPr lang="zh-TW" altLang="en-US" dirty="0" smtClean="0"/>
              <a:t>方法</a:t>
            </a:r>
            <a:r>
              <a:rPr lang="zh-TW" altLang="en-US" dirty="0"/>
              <a:t>可以用下面</a:t>
            </a:r>
            <a:r>
              <a:rPr lang="zh-TW" altLang="en-US" dirty="0" smtClean="0"/>
              <a:t>語法呼叫</a:t>
            </a:r>
            <a:r>
              <a:rPr lang="en-US" altLang="zh-TW" dirty="0" smtClean="0"/>
              <a:t>(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物件名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執行結果：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10" y="662124"/>
            <a:ext cx="5994654" cy="5781729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V="1">
            <a:off x="4855464" y="1930401"/>
            <a:ext cx="1444752" cy="1077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343400" y="4133088"/>
            <a:ext cx="1956816" cy="173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710940" y="2642616"/>
            <a:ext cx="2589276" cy="841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91" y="5222260"/>
            <a:ext cx="3903387" cy="13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有問題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這樣的類別宣告是有缺陷的！因為沒有將資料封裝起來！</a:t>
            </a:r>
            <a:endParaRPr lang="en-US" altLang="zh-TW" dirty="0" smtClean="0"/>
          </a:p>
          <a:p>
            <a:r>
              <a:rPr lang="zh-TW" altLang="en-US" dirty="0"/>
              <a:t>換句話講</a:t>
            </a:r>
            <a:r>
              <a:rPr lang="zh-TW" altLang="en-US" dirty="0" smtClean="0"/>
              <a:t>，資料可以被任意修改的！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跟自助餐一</a:t>
            </a:r>
            <a:r>
              <a:rPr lang="zh-TW" altLang="en-US" dirty="0"/>
              <a:t>樣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這三行最是清楚</a:t>
            </a:r>
            <a:r>
              <a:rPr lang="zh-TW" altLang="en-US" dirty="0" smtClean="0"/>
              <a:t>，資料完全不設防！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所以要引入資料</a:t>
            </a:r>
            <a:r>
              <a:rPr lang="zh-TW" altLang="en-US" dirty="0" smtClean="0"/>
              <a:t>保護封裝概念</a:t>
            </a:r>
            <a:r>
              <a:rPr lang="zh-TW" altLang="en-US" dirty="0"/>
              <a:t>了！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28" y="3378517"/>
            <a:ext cx="3886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Public, protected, private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資料保護等級有三種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en-US" altLang="zh-TW" dirty="0" smtClean="0"/>
              <a:t>Public</a:t>
            </a:r>
            <a:r>
              <a:rPr lang="zh-TW" altLang="en-US" dirty="0" smtClean="0"/>
              <a:t>：</a:t>
            </a:r>
            <a:r>
              <a:rPr lang="zh-TW" altLang="en-US" dirty="0"/>
              <a:t>公開的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Protected</a:t>
            </a:r>
            <a:r>
              <a:rPr lang="zh-TW" altLang="en-US" dirty="0" smtClean="0"/>
              <a:t>：保護的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private</a:t>
            </a:r>
            <a:r>
              <a:rPr lang="zh-TW" altLang="en-US" dirty="0" smtClean="0"/>
              <a:t>：私有的</a:t>
            </a:r>
            <a:endParaRPr lang="en-US" altLang="zh-TW" dirty="0" smtClean="0"/>
          </a:p>
          <a:p>
            <a:r>
              <a:rPr lang="zh-TW" altLang="en-US" dirty="0"/>
              <a:t>公開的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門牌、門鈴、門</a:t>
            </a:r>
            <a:r>
              <a:rPr lang="zh-TW" altLang="en-US" dirty="0" smtClean="0"/>
              <a:t>把、門簾、夜燈</a:t>
            </a:r>
            <a:endParaRPr lang="en-US" altLang="zh-TW" dirty="0" smtClean="0"/>
          </a:p>
          <a:p>
            <a:r>
              <a:rPr lang="zh-TW" altLang="en-US" dirty="0"/>
              <a:t>保護的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客廳電視、飲水機、沙發、音響、</a:t>
            </a:r>
            <a:r>
              <a:rPr lang="zh-TW" altLang="en-US" dirty="0" smtClean="0"/>
              <a:t>電燈</a:t>
            </a:r>
            <a:endParaRPr lang="en-US" altLang="zh-TW" dirty="0" smtClean="0"/>
          </a:p>
          <a:p>
            <a:r>
              <a:rPr lang="zh-TW" altLang="en-US" dirty="0"/>
              <a:t>私有的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/>
              <a:t>床、枕頭、臥室燈、衣櫃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853492" y="2020824"/>
            <a:ext cx="3530711" cy="330784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44368" y="2688337"/>
            <a:ext cx="3020558" cy="22494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264408" y="3145536"/>
            <a:ext cx="3593592" cy="1243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008376" y="2825496"/>
            <a:ext cx="3538728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再次複習物件導向的概念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936969" cy="3880773"/>
          </a:xfrm>
        </p:spPr>
        <p:txBody>
          <a:bodyPr/>
          <a:lstStyle/>
          <a:p>
            <a:r>
              <a:rPr lang="zh-TW" altLang="en-US" dirty="0" smtClean="0"/>
              <a:t>屬性：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公開的：地址</a:t>
            </a:r>
            <a:r>
              <a:rPr lang="zh-TW" altLang="en-US" dirty="0"/>
              <a:t>、房子</a:t>
            </a:r>
            <a:r>
              <a:rPr lang="zh-TW" altLang="en-US" dirty="0" smtClean="0"/>
              <a:t>顏色、窗戶樣式</a:t>
            </a:r>
            <a:r>
              <a:rPr lang="zh-TW" altLang="en-US" dirty="0"/>
              <a:t>、門的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：電視機型號、洗衣機廠牌、浴室牆壁顏色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公開的</a:t>
            </a:r>
            <a:r>
              <a:rPr lang="zh-TW" altLang="en-US" dirty="0" smtClean="0"/>
              <a:t>：電鈴可以按、電話可以打、門可以敲、窗戶可以丟石頭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私有的</a:t>
            </a:r>
            <a:r>
              <a:rPr lang="zh-TW" altLang="en-US" dirty="0" smtClean="0"/>
              <a:t>：開關電視、電燈、瓦斯爐、冷氣、冰箱</a:t>
            </a:r>
            <a:r>
              <a:rPr lang="en-US" altLang="zh-TW" dirty="0" smtClean="0"/>
              <a:t>….</a:t>
            </a:r>
          </a:p>
          <a:p>
            <a:r>
              <a:rPr lang="zh-TW" altLang="en-US" dirty="0"/>
              <a:t>事件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火警警報器發出</a:t>
            </a:r>
            <a:r>
              <a:rPr lang="zh-TW" altLang="en-US" dirty="0" smtClean="0"/>
              <a:t>警報、防盜系統發出警報、排放家庭汙水到下水道、廚房油煙排到外面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不一定有人會鳥</a:t>
            </a:r>
            <a:r>
              <a:rPr lang="zh-TW" altLang="en-US" dirty="0" smtClean="0"/>
              <a:t>你。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5515" y1="8688" x2="45515" y2="8688"/>
                        <a14:foregroundMark x1="45515" y1="5851" x2="45515" y2="5851"/>
                        <a14:foregroundMark x1="45349" y1="13298" x2="45349" y2="13298"/>
                        <a14:foregroundMark x1="45515" y1="16312" x2="45515" y2="16312"/>
                        <a14:foregroundMark x1="45847" y1="3723" x2="45847" y2="3723"/>
                        <a14:foregroundMark x1="78571" y1="5319" x2="78571" y2="5319"/>
                        <a14:foregroundMark x1="82392" y1="3191" x2="82392" y2="3191"/>
                        <a14:foregroundMark x1="80233" y1="2128" x2="80233" y2="2128"/>
                        <a14:foregroundMark x1="83555" y1="2128" x2="83555" y2="2128"/>
                        <a14:foregroundMark x1="85216" y1="2128" x2="85216" y2="2128"/>
                        <a14:foregroundMark x1="86545" y1="7979" x2="86545" y2="7979"/>
                        <a14:foregroundMark x1="87542" y1="5674" x2="87542" y2="5674"/>
                        <a14:foregroundMark x1="87209" y1="10461" x2="88040" y2="14362"/>
                        <a14:foregroundMark x1="88372" y1="15957" x2="88372" y2="15957"/>
                        <a14:foregroundMark x1="54319" y1="38121" x2="54319" y2="38121"/>
                        <a14:foregroundMark x1="43023" y1="22695" x2="43023" y2="22695"/>
                        <a14:foregroundMark x1="31728" y1="37234" x2="31728" y2="37234"/>
                        <a14:foregroundMark x1="13621" y1="43972" x2="13621" y2="43972"/>
                        <a14:foregroundMark x1="11960" y1="38830" x2="11960" y2="38830"/>
                        <a14:foregroundMark x1="13455" y1="36702" x2="13455" y2="36702"/>
                        <a14:foregroundMark x1="62292" y1="58333" x2="62292" y2="58333"/>
                        <a14:foregroundMark x1="88040" y1="64362" x2="88040" y2="64362"/>
                        <a14:foregroundMark x1="88040" y1="62234" x2="88040" y2="62234"/>
                        <a14:foregroundMark x1="88040" y1="59929" x2="88040" y2="59929"/>
                        <a14:foregroundMark x1="90199" y1="82624" x2="90199" y2="82624"/>
                        <a14:foregroundMark x1="91196" y1="85638" x2="91030" y2="86170"/>
                        <a14:foregroundMark x1="90365" y1="89007" x2="89867" y2="90426"/>
                        <a14:foregroundMark x1="87708" y1="92376" x2="87708" y2="92376"/>
                        <a14:foregroundMark x1="92027" y1="91135" x2="92027" y2="91135"/>
                        <a14:foregroundMark x1="97176" y1="89716" x2="97176" y2="89716"/>
                        <a14:foregroundMark x1="96678" y1="93262" x2="96678" y2="93262"/>
                        <a14:foregroundMark x1="97176" y1="96809" x2="97176" y2="96809"/>
                        <a14:foregroundMark x1="97342" y1="99113" x2="97342" y2="99113"/>
                        <a14:foregroundMark x1="91694" y1="93617" x2="91694" y2="93617"/>
                        <a14:foregroundMark x1="93688" y1="92730" x2="93688" y2="92730"/>
                        <a14:foregroundMark x1="33555" y1="96454" x2="33555" y2="96454"/>
                        <a14:foregroundMark x1="26910" y1="96631" x2="26910" y2="96631"/>
                        <a14:foregroundMark x1="22425" y1="95567" x2="22425" y2="95567"/>
                        <a14:foregroundMark x1="18605" y1="96454" x2="18605" y2="96454"/>
                        <a14:foregroundMark x1="15116" y1="95567" x2="15116" y2="95567"/>
                        <a14:foregroundMark x1="9635" y1="95745" x2="9635" y2="95745"/>
                        <a14:foregroundMark x1="8140" y1="96099" x2="8140" y2="96099"/>
                        <a14:foregroundMark x1="8140" y1="91489" x2="8140" y2="90957"/>
                        <a14:foregroundMark x1="8306" y1="89007" x2="8306" y2="89007"/>
                        <a14:foregroundMark x1="9136" y1="87234" x2="9136" y2="87234"/>
                        <a14:foregroundMark x1="10963" y1="87234" x2="10963" y2="87234"/>
                        <a14:foregroundMark x1="10963" y1="90603" x2="10963" y2="90603"/>
                        <a14:foregroundMark x1="31561" y1="97695" x2="31561" y2="97695"/>
                        <a14:foregroundMark x1="33721" y1="97518" x2="34718" y2="97518"/>
                        <a14:foregroundMark x1="36545" y1="97695" x2="36545" y2="97695"/>
                        <a14:foregroundMark x1="11628" y1="44504" x2="11628" y2="44504"/>
                        <a14:foregroundMark x1="14950" y1="41667" x2="14950" y2="41667"/>
                        <a14:foregroundMark x1="9967" y1="53191" x2="9967" y2="53191"/>
                        <a14:foregroundMark x1="6977" y1="53369" x2="6478" y2="53369"/>
                        <a14:foregroundMark x1="4153" y1="52128" x2="4153" y2="52128"/>
                        <a14:foregroundMark x1="2492" y1="51596" x2="2492" y2="51596"/>
                        <a14:foregroundMark x1="1495" y1="52837" x2="1495" y2="52837"/>
                        <a14:foregroundMark x1="1993" y1="41312" x2="1993" y2="41312"/>
                        <a14:foregroundMark x1="2824" y1="37766" x2="2824" y2="37766"/>
                        <a14:foregroundMark x1="2824" y1="35106" x2="2824" y2="35106"/>
                        <a14:foregroundMark x1="2824" y1="34574" x2="2824" y2="34574"/>
                        <a14:foregroundMark x1="3987" y1="37057" x2="3987" y2="37057"/>
                        <a14:foregroundMark x1="1993" y1="33511" x2="1993" y2="33511"/>
                        <a14:foregroundMark x1="16445" y1="40780" x2="16445" y2="40780"/>
                        <a14:foregroundMark x1="61296" y1="60638" x2="61296" y2="60638"/>
                        <a14:foregroundMark x1="48339" y1="96099" x2="48339" y2="96099"/>
                        <a14:foregroundMark x1="44020" y1="95213" x2="44020" y2="95213"/>
                        <a14:foregroundMark x1="41362" y1="94326" x2="41362" y2="94326"/>
                        <a14:foregroundMark x1="51163" y1="97163" x2="51163" y2="97163"/>
                        <a14:foregroundMark x1="53987" y1="96986" x2="54651" y2="96986"/>
                        <a14:foregroundMark x1="7973" y1="98759" x2="7973" y2="98759"/>
                        <a14:foregroundMark x1="83389" y1="13475" x2="83389" y2="13475"/>
                        <a14:foregroundMark x1="82724" y1="16667" x2="82724" y2="16667"/>
                        <a14:foregroundMark x1="77907" y1="17908" x2="77907" y2="17908"/>
                        <a14:foregroundMark x1="77741" y1="12766" x2="77741" y2="12766"/>
                        <a14:foregroundMark x1="77243" y1="9574" x2="77243" y2="9574"/>
                        <a14:foregroundMark x1="81063" y1="6738" x2="81063" y2="6738"/>
                        <a14:foregroundMark x1="82226" y1="4965" x2="82724" y2="4965"/>
                        <a14:foregroundMark x1="84884" y1="4965" x2="84884" y2="4965"/>
                        <a14:foregroundMark x1="83389" y1="8511" x2="83389" y2="8511"/>
                        <a14:foregroundMark x1="81561" y1="11170" x2="81561" y2="11170"/>
                        <a14:foregroundMark x1="27243" y1="24645" x2="27243" y2="24645"/>
                        <a14:foregroundMark x1="27076" y1="22695" x2="27076" y2="22695"/>
                        <a14:foregroundMark x1="5814" y1="27837" x2="5814" y2="27837"/>
                        <a14:foregroundMark x1="8804" y1="27305" x2="8804" y2="27305"/>
                        <a14:foregroundMark x1="20598" y1="27128" x2="20598" y2="27128"/>
                        <a14:foregroundMark x1="94684" y1="90426" x2="94684" y2="90426"/>
                        <a14:foregroundMark x1="89203" y1="93262" x2="89203" y2="93262"/>
                        <a14:foregroundMark x1="85880" y1="92553" x2="85880" y2="92553"/>
                        <a14:foregroundMark x1="85382" y1="89539" x2="85382" y2="89539"/>
                        <a14:foregroundMark x1="86047" y1="87234" x2="86545" y2="86170"/>
                        <a14:foregroundMark x1="86711" y1="84220" x2="86711" y2="84220"/>
                        <a14:foregroundMark x1="93189" y1="84043" x2="93189" y2="84043"/>
                        <a14:foregroundMark x1="94352" y1="82447" x2="94352" y2="82447"/>
                        <a14:foregroundMark x1="95183" y1="85461" x2="95515" y2="86348"/>
                        <a14:foregroundMark x1="96512" y1="87943" x2="96512" y2="87943"/>
                        <a14:foregroundMark x1="12625" y1="62411" x2="12625" y2="62411"/>
                        <a14:foregroundMark x1="12126" y1="61170" x2="12126" y2="61170"/>
                        <a14:foregroundMark x1="12126" y1="60284" x2="12126" y2="60284"/>
                        <a14:foregroundMark x1="7807" y1="86525" x2="7807" y2="86525"/>
                        <a14:backgroundMark x1="99003" y1="92908" x2="99003" y2="92908"/>
                        <a14:backgroundMark x1="498" y1="38830" x2="498" y2="38830"/>
                        <a14:backgroundMark x1="42525" y1="98050" x2="42525" y2="98050"/>
                        <a14:backgroundMark x1="45183" y1="98404" x2="45183" y2="98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7767750" y="1696085"/>
            <a:ext cx="3530711" cy="330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物件導向初探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很粗淺的物件導向概念解說</a:t>
            </a:r>
            <a:endParaRPr lang="en-US" altLang="zh-TW" dirty="0" smtClean="0"/>
          </a:p>
          <a:p>
            <a:r>
              <a:rPr lang="zh-TW" altLang="en-US" dirty="0"/>
              <a:t>很抽象的概念</a:t>
            </a:r>
            <a:r>
              <a:rPr lang="zh-TW" altLang="en-US" dirty="0" smtClean="0"/>
              <a:t>，要用心想、耐著睡意、努力理解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5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smtClean="0"/>
              <a:t>Card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改進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加入資料封裝概念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677334" y="2160589"/>
            <a:ext cx="4646696" cy="3880773"/>
          </a:xfrm>
        </p:spPr>
        <p:txBody>
          <a:bodyPr/>
          <a:lstStyle/>
          <a:p>
            <a:r>
              <a:rPr lang="zh-TW" altLang="en-US" dirty="0" smtClean="0"/>
              <a:t>將程式碼做如右的修改</a:t>
            </a:r>
            <a:endParaRPr lang="en-US" altLang="zh-TW" dirty="0" smtClean="0"/>
          </a:p>
          <a:p>
            <a:pPr lvl="1"/>
            <a:r>
              <a:rPr lang="zh-TW" altLang="en-US" dirty="0"/>
              <a:t>將三個屬性改為</a:t>
            </a:r>
            <a:r>
              <a:rPr lang="en-US" altLang="zh-TW" dirty="0" smtClean="0"/>
              <a:t>private</a:t>
            </a:r>
          </a:p>
          <a:p>
            <a:pPr lvl="1"/>
            <a:r>
              <a:rPr lang="zh-TW" altLang="en-US" dirty="0"/>
              <a:t>增加兩個用來讀取屬性的方法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GetAccount</a:t>
            </a:r>
            <a:r>
              <a:rPr lang="en-US" altLang="zh-TW" dirty="0" smtClean="0"/>
              <a:t>(), </a:t>
            </a:r>
            <a:r>
              <a:rPr lang="en-US" altLang="zh-TW" dirty="0" err="1" smtClean="0"/>
              <a:t>GetName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/>
              <a:t>至於</a:t>
            </a:r>
            <a:r>
              <a:rPr lang="en-US" altLang="zh-TW" dirty="0"/>
              <a:t>money</a:t>
            </a:r>
            <a:r>
              <a:rPr lang="zh-TW" altLang="en-US" dirty="0"/>
              <a:t>屬性的操作前面已經寫好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如此一來，</a:t>
            </a:r>
            <a:r>
              <a:rPr lang="en-US" altLang="zh-TW" dirty="0"/>
              <a:t>account</a:t>
            </a:r>
            <a:r>
              <a:rPr lang="zh-TW" altLang="en-US" dirty="0"/>
              <a:t>及</a:t>
            </a:r>
            <a:r>
              <a:rPr lang="en-US" altLang="zh-TW" dirty="0"/>
              <a:t>name</a:t>
            </a:r>
            <a:r>
              <a:rPr lang="zh-TW" altLang="en-US" dirty="0"/>
              <a:t>變成只能</a:t>
            </a:r>
            <a:r>
              <a:rPr lang="zh-TW" altLang="en-US" dirty="0" smtClean="0"/>
              <a:t>讀取而無法修改的</a:t>
            </a:r>
            <a:r>
              <a:rPr lang="zh-TW" altLang="en-US" b="1" dirty="0" smtClean="0">
                <a:solidFill>
                  <a:srgbClr val="FF0000"/>
                </a:solidFill>
              </a:rPr>
              <a:t>唯讀</a:t>
            </a:r>
            <a:r>
              <a:rPr lang="en-US" altLang="zh-TW" b="1" dirty="0" smtClean="0">
                <a:solidFill>
                  <a:srgbClr val="FF0000"/>
                </a:solidFill>
              </a:rPr>
              <a:t>(read only)</a:t>
            </a:r>
            <a:r>
              <a:rPr lang="zh-TW" altLang="en-US" dirty="0" smtClean="0"/>
              <a:t>屬性了。</a:t>
            </a:r>
            <a:endParaRPr lang="en-US" altLang="zh-TW" dirty="0" smtClean="0"/>
          </a:p>
          <a:p>
            <a:r>
              <a:rPr lang="zh-TW" altLang="en-US" dirty="0" smtClean="0"/>
              <a:t>且三個屬性都是私有的，外界不再可以直接存取得到。無法任意修改。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10" y="1776576"/>
            <a:ext cx="4743450" cy="43624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3691" y="2033899"/>
            <a:ext cx="957129" cy="700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922237" y="2906667"/>
            <a:ext cx="3255947" cy="2118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67691" y="5395031"/>
            <a:ext cx="400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但是！這樣一來，一開始的</a:t>
            </a:r>
            <a:r>
              <a:rPr lang="en-US" altLang="zh-TW" b="1" dirty="0">
                <a:solidFill>
                  <a:srgbClr val="FF0000"/>
                </a:solidFill>
              </a:rPr>
              <a:t>account</a:t>
            </a:r>
            <a:r>
              <a:rPr lang="zh-TW" altLang="en-US" b="1" dirty="0">
                <a:solidFill>
                  <a:srgbClr val="FF0000"/>
                </a:solidFill>
              </a:rPr>
              <a:t>及</a:t>
            </a:r>
            <a:r>
              <a:rPr lang="en-US" altLang="zh-TW" b="1" dirty="0">
                <a:solidFill>
                  <a:srgbClr val="FF0000"/>
                </a:solidFill>
              </a:rPr>
              <a:t>name</a:t>
            </a:r>
            <a:r>
              <a:rPr lang="zh-TW" altLang="en-US" b="1" dirty="0">
                <a:solidFill>
                  <a:srgbClr val="FF0000"/>
                </a:solidFill>
              </a:rPr>
              <a:t>如何指定內容呢</a:t>
            </a:r>
            <a:r>
              <a:rPr lang="zh-TW" altLang="en-US" b="1" dirty="0" smtClean="0">
                <a:solidFill>
                  <a:srgbClr val="FF0000"/>
                </a:solidFill>
              </a:rPr>
              <a:t>？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92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Ccard</a:t>
            </a:r>
            <a:r>
              <a:rPr lang="zh-TW" altLang="en-US" dirty="0" smtClean="0"/>
              <a:t>的建構函式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35141" cy="38807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甚麼是建構式？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它是用來在物件被</a:t>
            </a:r>
            <a:r>
              <a:rPr lang="en-US" altLang="zh-TW" dirty="0" smtClean="0"/>
              <a:t>new</a:t>
            </a:r>
            <a:r>
              <a:rPr lang="zh-TW" altLang="en-US" dirty="0" smtClean="0"/>
              <a:t>的時候做初始化的動作。</a:t>
            </a:r>
            <a:endParaRPr lang="en-US" altLang="zh-TW" dirty="0" smtClean="0"/>
          </a:p>
          <a:p>
            <a:r>
              <a:rPr lang="zh-TW" altLang="en-US" dirty="0"/>
              <a:t>系統</a:t>
            </a:r>
            <a:r>
              <a:rPr lang="zh-TW" altLang="en-US" dirty="0" smtClean="0"/>
              <a:t>會自己呼叫</a:t>
            </a:r>
            <a:r>
              <a:rPr lang="zh-TW" altLang="en-US" dirty="0"/>
              <a:t>執行適當的建構式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程式碼修改如右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</a:t>
            </a:r>
            <a:r>
              <a:rPr lang="en-US" altLang="zh-TW" dirty="0" smtClean="0"/>
              <a:t>public </a:t>
            </a:r>
            <a:r>
              <a:rPr lang="en-US" altLang="zh-TW" dirty="0" err="1" smtClean="0"/>
              <a:t>IC_Card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zh-TW" altLang="en-US" dirty="0"/>
              <a:t>在函式中傳入</a:t>
            </a:r>
            <a:r>
              <a:rPr lang="zh-TW" altLang="en-US" dirty="0" smtClean="0"/>
              <a:t>參數，用來指定</a:t>
            </a:r>
            <a:r>
              <a:rPr lang="en-US" altLang="zh-TW" dirty="0" err="1" smtClean="0"/>
              <a:t>accoun</a:t>
            </a:r>
            <a:r>
              <a:rPr lang="zh-TW" altLang="en-US" dirty="0" smtClean="0"/>
              <a:t>跟</a:t>
            </a:r>
            <a:r>
              <a:rPr lang="en-US" altLang="zh-TW" dirty="0" smtClean="0"/>
              <a:t>name</a:t>
            </a:r>
          </a:p>
          <a:p>
            <a:r>
              <a:rPr lang="zh-TW" altLang="en-US" dirty="0"/>
              <a:t>寫建構式的規定：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建</a:t>
            </a:r>
            <a:r>
              <a:rPr lang="zh-TW" altLang="en-US" b="1" dirty="0">
                <a:solidFill>
                  <a:srgbClr val="FF0000"/>
                </a:solidFill>
              </a:rPr>
              <a:t>構式的名字跟類別名稱必須相同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建構式無傳回值，也不用寫</a:t>
            </a:r>
            <a:r>
              <a:rPr lang="en-US" altLang="zh-TW" b="1" dirty="0" smtClean="0">
                <a:solidFill>
                  <a:srgbClr val="FF0000"/>
                </a:solidFill>
              </a:rPr>
              <a:t>void</a:t>
            </a:r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建構式一定是</a:t>
            </a:r>
            <a:r>
              <a:rPr lang="en-US" altLang="zh-TW" b="1" dirty="0">
                <a:solidFill>
                  <a:srgbClr val="FF0000"/>
                </a:solidFill>
              </a:rPr>
              <a:t>public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03" y="2333268"/>
            <a:ext cx="5991225" cy="3028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229883" y="3281585"/>
            <a:ext cx="5426581" cy="1657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7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主程式</a:t>
            </a:r>
            <a:r>
              <a:rPr lang="en-US" altLang="zh-TW" dirty="0" smtClean="0"/>
              <a:t>Example10_01</a:t>
            </a:r>
            <a:r>
              <a:rPr lang="zh-TW" altLang="en-US" dirty="0" smtClean="0"/>
              <a:t>的修改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" y="1786072"/>
            <a:ext cx="5050828" cy="4871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9" y="1786071"/>
            <a:ext cx="4991456" cy="4871427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443672" y="3973795"/>
            <a:ext cx="700754" cy="100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358780" y="2486827"/>
            <a:ext cx="2837205" cy="124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662791" y="2587952"/>
            <a:ext cx="3763078" cy="710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598" y="1217515"/>
            <a:ext cx="974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直接存取屬性改為執行指定方法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+mn-ea"/>
              </a:rPr>
              <a:t>呼叫指定方法</a:t>
            </a:r>
            <a:r>
              <a:rPr lang="en-US" altLang="zh-TW" sz="3600" b="1" dirty="0" smtClean="0">
                <a:solidFill>
                  <a:srgbClr val="FF0000"/>
                </a:solidFill>
                <a:latin typeface="+mn-ea"/>
              </a:rPr>
              <a:t>)</a:t>
            </a:r>
            <a:endParaRPr lang="zh-TW" altLang="en-US" sz="3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物件導向的大原則之一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100" dirty="0">
                <a:solidFill>
                  <a:srgbClr val="FF0000"/>
                </a:solidFill>
              </a:rPr>
              <a:t>屬性應該盡可能封裝</a:t>
            </a:r>
            <a:r>
              <a:rPr lang="zh-TW" altLang="en-US" sz="3100" dirty="0" smtClean="0">
                <a:solidFill>
                  <a:srgbClr val="FF0000"/>
                </a:solidFill>
              </a:rPr>
              <a:t>起來，只用公開的方法去操作</a:t>
            </a:r>
            <a:endParaRPr lang="zh-TW" altLang="en-US" sz="31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如果出現無法封裝的</a:t>
            </a:r>
            <a:r>
              <a:rPr lang="zh-TW" altLang="en-US" dirty="0" smtClean="0"/>
              <a:t>屬性</a:t>
            </a:r>
            <a:r>
              <a:rPr lang="zh-TW" altLang="en-US" dirty="0"/>
              <a:t>，也就是只要屬性改為</a:t>
            </a:r>
            <a:r>
              <a:rPr lang="en-US" altLang="zh-TW" dirty="0"/>
              <a:t>private</a:t>
            </a:r>
            <a:r>
              <a:rPr lang="zh-TW" altLang="en-US" dirty="0"/>
              <a:t>後會造成程式開發困擾</a:t>
            </a:r>
            <a:r>
              <a:rPr lang="zh-TW" altLang="en-US" dirty="0" smtClean="0"/>
              <a:t>，這多半是物件導向的類別規劃設計有問題，應該重新檢視類別的設計。</a:t>
            </a:r>
            <a:endParaRPr lang="en-US" altLang="zh-TW" dirty="0" smtClean="0"/>
          </a:p>
          <a:p>
            <a:r>
              <a:rPr lang="zh-TW" altLang="en-US" dirty="0" smtClean="0"/>
              <a:t>所有屬性應該透過</a:t>
            </a:r>
            <a:r>
              <a:rPr lang="en-US" altLang="zh-TW" dirty="0" err="1" smtClean="0"/>
              <a:t>SetXXX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GetXXX</a:t>
            </a:r>
            <a:r>
              <a:rPr lang="en-US" altLang="zh-TW" dirty="0" smtClean="0"/>
              <a:t>()</a:t>
            </a:r>
            <a:r>
              <a:rPr lang="zh-TW" altLang="en-US" dirty="0" smtClean="0"/>
              <a:t>或是類似功能的方法操作之。</a:t>
            </a:r>
            <a:endParaRPr lang="en-US" altLang="zh-TW" dirty="0" smtClean="0"/>
          </a:p>
          <a:p>
            <a:pPr lvl="1"/>
            <a:r>
              <a:rPr lang="zh-TW" altLang="en-US" dirty="0"/>
              <a:t>所有對屬性的操作變得可受</a:t>
            </a:r>
            <a:r>
              <a:rPr lang="zh-TW" altLang="en-US" dirty="0" smtClean="0"/>
              <a:t>控制與監督。</a:t>
            </a:r>
            <a:endParaRPr lang="en-US" altLang="zh-TW" dirty="0" smtClean="0"/>
          </a:p>
          <a:p>
            <a:r>
              <a:rPr lang="zh-TW" altLang="en-US" dirty="0"/>
              <a:t>如果只提供</a:t>
            </a:r>
            <a:r>
              <a:rPr lang="en-US" altLang="zh-TW" dirty="0"/>
              <a:t>Get</a:t>
            </a:r>
            <a:r>
              <a:rPr lang="zh-TW" altLang="en-US" dirty="0" smtClean="0"/>
              <a:t>類讀取值的</a:t>
            </a:r>
            <a:r>
              <a:rPr lang="zh-TW" altLang="en-US" dirty="0"/>
              <a:t>方法，那麼屬性就是成為所謂的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(read only)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/>
              <a:t>物件的初始化大致上都應該在建構式中</a:t>
            </a:r>
            <a:r>
              <a:rPr lang="zh-TW" altLang="en-US" dirty="0" smtClean="0"/>
              <a:t>完成。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zh-TW" altLang="en-US" dirty="0"/>
              <a:t>值的初始化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周邊介面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甚至是對應的硬體</a:t>
            </a:r>
            <a:r>
              <a:rPr lang="en-US" altLang="zh-TW" dirty="0" smtClean="0"/>
              <a:t>)</a:t>
            </a:r>
            <a:r>
              <a:rPr lang="zh-TW" altLang="en-US" dirty="0" smtClean="0"/>
              <a:t>初始化。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14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類別再改進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屬性已封裝</a:t>
            </a:r>
            <a:endParaRPr lang="en-US" altLang="zh-TW" dirty="0" smtClean="0"/>
          </a:p>
          <a:p>
            <a:r>
              <a:rPr lang="zh-TW" altLang="en-US" dirty="0"/>
              <a:t>方法已</a:t>
            </a:r>
            <a:r>
              <a:rPr lang="zh-TW" altLang="en-US" dirty="0" smtClean="0"/>
              <a:t>提供</a:t>
            </a:r>
            <a:endParaRPr lang="en-US" altLang="zh-TW" dirty="0" smtClean="0"/>
          </a:p>
          <a:p>
            <a:r>
              <a:rPr lang="zh-TW" altLang="en-US" dirty="0"/>
              <a:t>但是事件</a:t>
            </a:r>
            <a:r>
              <a:rPr lang="zh-TW" altLang="en-US" dirty="0" smtClean="0"/>
              <a:t>呢？</a:t>
            </a:r>
            <a:endParaRPr lang="en-US" altLang="zh-TW" dirty="0" smtClean="0"/>
          </a:p>
          <a:p>
            <a:pPr lvl="1"/>
            <a:r>
              <a:rPr lang="zh-TW" altLang="en-US" b="1" dirty="0"/>
              <a:t>餘額</a:t>
            </a:r>
            <a:r>
              <a:rPr lang="zh-TW" altLang="en-US" b="1" dirty="0" smtClean="0"/>
              <a:t>不足 </a:t>
            </a:r>
            <a:r>
              <a:rPr lang="zh-TW" altLang="en-US" dirty="0" smtClean="0"/>
              <a:t>事件還沒實作</a:t>
            </a:r>
            <a:endParaRPr lang="en-US" altLang="zh-TW" dirty="0" smtClean="0"/>
          </a:p>
          <a:p>
            <a:pPr lvl="1"/>
            <a:r>
              <a:rPr lang="zh-TW" altLang="en-US" dirty="0"/>
              <a:t>當發生餘額不足時，應該發出事件給關心這件事的物件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再</a:t>
            </a:r>
            <a:r>
              <a:rPr lang="zh-TW" altLang="en-US" dirty="0" smtClean="0"/>
              <a:t>改版</a:t>
            </a:r>
            <a:r>
              <a:rPr lang="zh-TW" altLang="en-US" dirty="0"/>
              <a:t>，增加事件的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zh-TW" altLang="en-US" dirty="0" smtClean="0"/>
              <a:t>其實是加入</a:t>
            </a:r>
            <a:r>
              <a:rPr lang="en-US" altLang="zh-TW" dirty="0" smtClean="0"/>
              <a:t>Call </a:t>
            </a:r>
            <a:r>
              <a:rPr lang="en-US" altLang="zh-TW" dirty="0"/>
              <a:t>back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4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r>
              <a:rPr lang="zh-TW" altLang="en-US" dirty="0"/>
              <a:t>的觀念已及程式</a:t>
            </a:r>
            <a:r>
              <a:rPr lang="zh-TW" altLang="en-US" dirty="0" smtClean="0"/>
              <a:t>寫作較為複雜，初學者不建議立刻投入太多精力在學這件事，容易昏頭，可以稍後再撿回來練習。</a:t>
            </a:r>
            <a:endParaRPr lang="en-US" altLang="zh-TW" dirty="0" smtClean="0"/>
          </a:p>
          <a:p>
            <a:r>
              <a:rPr lang="zh-TW" altLang="en-US" dirty="0" smtClean="0"/>
              <a:t>大致上的概念如下圖：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700400" y="3627947"/>
            <a:ext cx="2858475" cy="194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B</a:t>
            </a:r>
          </a:p>
          <a:p>
            <a:pPr algn="ctr"/>
            <a:r>
              <a:rPr lang="zh-TW" altLang="en-US" sz="1600" dirty="0" smtClean="0"/>
              <a:t>有定義一個事件，指定介面是事件的介面</a:t>
            </a:r>
            <a:r>
              <a:rPr lang="en-US" altLang="zh-TW" sz="1600" smtClean="0"/>
              <a:t>C</a:t>
            </a:r>
            <a:endParaRPr lang="en-US" altLang="zh-TW" sz="1600" dirty="0" smtClean="0"/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2437" y="3747589"/>
            <a:ext cx="2606467" cy="182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</a:t>
            </a:r>
            <a:r>
              <a:rPr lang="en-US" altLang="zh-TW" dirty="0" smtClean="0"/>
              <a:t>A</a:t>
            </a:r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sz="1400" dirty="0" smtClean="0"/>
              <a:t>有</a:t>
            </a:r>
            <a:r>
              <a:rPr lang="zh-TW" altLang="en-US" sz="1400" dirty="0"/>
              <a:t>專門</a:t>
            </a:r>
            <a:r>
              <a:rPr lang="zh-TW" altLang="en-US" sz="1400" dirty="0" smtClean="0"/>
              <a:t>處理</a:t>
            </a:r>
            <a:r>
              <a:rPr lang="zh-TW" altLang="en-US" sz="1400" dirty="0"/>
              <a:t>事件的方法</a:t>
            </a:r>
            <a:r>
              <a:rPr lang="en-US" altLang="zh-TW" sz="1400" dirty="0"/>
              <a:t>m</a:t>
            </a:r>
            <a:r>
              <a:rPr lang="en-US" altLang="zh-TW" sz="1400" dirty="0" smtClean="0"/>
              <a:t>();</a:t>
            </a:r>
          </a:p>
          <a:p>
            <a:pPr algn="ctr"/>
            <a:r>
              <a:rPr lang="zh-TW" altLang="en-US" sz="1400" dirty="0" smtClean="0"/>
              <a:t>這個方法是依照事件的介面</a:t>
            </a:r>
            <a:r>
              <a:rPr lang="en-US" altLang="zh-TW" sz="1400" dirty="0" smtClean="0"/>
              <a:t>C</a:t>
            </a:r>
            <a:r>
              <a:rPr lang="zh-TW" altLang="en-US" sz="1400" dirty="0" smtClean="0"/>
              <a:t>去寫的。</a:t>
            </a:r>
            <a:endParaRPr lang="zh-TW" altLang="en-US" sz="14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98904" y="4100975"/>
            <a:ext cx="30014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805969" y="3793198"/>
            <a:ext cx="249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1.</a:t>
            </a:r>
            <a:r>
              <a:rPr lang="zh-TW" altLang="en-US" sz="1400" dirty="0" smtClean="0"/>
              <a:t>註冊登記它要關注這個事件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10556" y="4495088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</a:t>
            </a:r>
            <a:r>
              <a:rPr lang="zh-TW" altLang="en-US" sz="1400" dirty="0" smtClean="0"/>
              <a:t>程式執行中，這個事件發生了！</a:t>
            </a:r>
            <a:endParaRPr lang="en-US" altLang="zh-TW" sz="1400" dirty="0" smtClean="0"/>
          </a:p>
          <a:p>
            <a:r>
              <a:rPr lang="en-US" altLang="zh-TW" sz="1400" dirty="0" smtClean="0"/>
              <a:t>3.</a:t>
            </a:r>
            <a:r>
              <a:rPr lang="zh-TW" altLang="en-US" sz="1400" dirty="0" smtClean="0"/>
              <a:t>檢查是否有人註冊過這個事件。</a:t>
            </a:r>
            <a:endParaRPr lang="en-US" altLang="zh-TW" sz="1400" dirty="0" smtClean="0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3698904" y="5018308"/>
            <a:ext cx="30014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956651" y="4710530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smtClean="0"/>
              <a:t>4.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B</a:t>
            </a:r>
            <a:r>
              <a:rPr lang="zh-TW" altLang="en-US" sz="1400" dirty="0" smtClean="0"/>
              <a:t>回</a:t>
            </a:r>
            <a:r>
              <a:rPr lang="en-US" altLang="zh-TW" sz="1400" dirty="0" smtClean="0"/>
              <a:t>call</a:t>
            </a:r>
            <a:r>
              <a:rPr lang="zh-TW" altLang="en-US" sz="1400" dirty="0" smtClean="0"/>
              <a:t>物件</a:t>
            </a:r>
            <a:r>
              <a:rPr lang="en-US" altLang="zh-TW" sz="1400" dirty="0" smtClean="0"/>
              <a:t>A</a:t>
            </a:r>
            <a:r>
              <a:rPr lang="zh-TW" altLang="en-US" sz="1400" dirty="0" smtClean="0"/>
              <a:t>的</a:t>
            </a:r>
            <a:r>
              <a:rPr lang="en-US" altLang="zh-TW" sz="1400" dirty="0" smtClean="0"/>
              <a:t>m()</a:t>
            </a:r>
            <a:endParaRPr lang="zh-TW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93117" y="5383850"/>
            <a:ext cx="2204815" cy="1010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事件的介面</a:t>
            </a:r>
            <a:r>
              <a:rPr lang="en-US" altLang="zh-TW" sz="1600" dirty="0" smtClean="0"/>
              <a:t>C</a:t>
            </a:r>
          </a:p>
          <a:p>
            <a:pPr algn="ctr"/>
            <a:endParaRPr lang="en-US" altLang="zh-TW" sz="1600" dirty="0" smtClean="0"/>
          </a:p>
          <a:p>
            <a:pPr algn="ctr"/>
            <a:r>
              <a:rPr lang="zh-TW" altLang="en-US" sz="1400" dirty="0" smtClean="0"/>
              <a:t>定義處理事件的方法該長怎麼樣。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98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err="1" smtClean="0"/>
              <a:t>On_Insufficient_balance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94617"/>
            <a:ext cx="8596668" cy="4246745"/>
          </a:xfrm>
        </p:spPr>
        <p:txBody>
          <a:bodyPr/>
          <a:lstStyle/>
          <a:p>
            <a:r>
              <a:rPr lang="zh-TW" altLang="en-US" dirty="0" smtClean="0"/>
              <a:t>增加一個</a:t>
            </a:r>
            <a:r>
              <a:rPr lang="en-US" altLang="zh-TW" dirty="0" smtClean="0"/>
              <a:t>Interface</a:t>
            </a:r>
            <a:r>
              <a:rPr lang="zh-TW" altLang="en-US" dirty="0" smtClean="0"/>
              <a:t>名稱為</a:t>
            </a:r>
            <a:r>
              <a:rPr lang="zh-TW" altLang="en-US" dirty="0"/>
              <a:t>：</a:t>
            </a:r>
            <a:r>
              <a:rPr lang="en-US" altLang="zh-TW" dirty="0" err="1" smtClean="0"/>
              <a:t>IC_Card_Event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IC_Card</a:t>
            </a:r>
            <a:r>
              <a:rPr lang="zh-TW" altLang="en-US" dirty="0" smtClean="0"/>
              <a:t>類別中加入下面程式碼：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修改</a:t>
            </a:r>
            <a:r>
              <a:rPr lang="en-US" altLang="zh-TW" dirty="0" err="1" smtClean="0"/>
              <a:t>IC_Casd</a:t>
            </a:r>
            <a:r>
              <a:rPr lang="zh-TW" altLang="en-US" dirty="0" smtClean="0"/>
              <a:t>類別中的</a:t>
            </a:r>
            <a:r>
              <a:rPr lang="en-US" altLang="zh-TW" dirty="0" smtClean="0"/>
              <a:t>Withdraw()</a:t>
            </a:r>
            <a:r>
              <a:rPr lang="zh-TW" altLang="en-US" dirty="0" smtClean="0"/>
              <a:t>方法：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9" y="2184359"/>
            <a:ext cx="5187297" cy="633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322420"/>
            <a:ext cx="5648770" cy="11911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99" y="4925163"/>
            <a:ext cx="5546043" cy="17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主類別的部分也要增加設定接收事件的方法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主程式增加如下圖紅框程式碼。執行結果如右。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21" y="2564737"/>
            <a:ext cx="7943850" cy="34766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8415" y="3702465"/>
            <a:ext cx="7985943" cy="2236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049" y="2158621"/>
            <a:ext cx="3962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為什麼要物件導向？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物件導向程式設計是軟體開發從</a:t>
            </a:r>
            <a:r>
              <a:rPr lang="zh-TW" altLang="en-US" b="1" dirty="0" smtClean="0">
                <a:solidFill>
                  <a:srgbClr val="FF0000"/>
                </a:solidFill>
              </a:rPr>
              <a:t>藝術</a:t>
            </a:r>
            <a:r>
              <a:rPr lang="zh-TW" altLang="en-US" dirty="0" smtClean="0"/>
              <a:t>走向</a:t>
            </a:r>
            <a:r>
              <a:rPr lang="zh-TW" altLang="en-US" b="1" dirty="0" smtClean="0">
                <a:solidFill>
                  <a:srgbClr val="FF0000"/>
                </a:solidFill>
              </a:rPr>
              <a:t>工業規格化</a:t>
            </a:r>
            <a:r>
              <a:rPr lang="zh-TW" altLang="en-US" dirty="0" smtClean="0"/>
              <a:t>的一個重要轉變！</a:t>
            </a:r>
            <a:endParaRPr lang="en-US" altLang="zh-TW" dirty="0" smtClean="0"/>
          </a:p>
          <a:p>
            <a:r>
              <a:rPr lang="zh-TW" altLang="en-US" dirty="0"/>
              <a:t>以前寫</a:t>
            </a:r>
            <a:r>
              <a:rPr lang="zh-TW" altLang="en-US" dirty="0" smtClean="0"/>
              <a:t>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是一種藝術！同樣目的的一個程式有百百種寫法</a:t>
            </a:r>
            <a:endParaRPr lang="en-US" altLang="zh-TW" dirty="0" smtClean="0"/>
          </a:p>
          <a:p>
            <a:pPr lvl="1"/>
            <a:r>
              <a:rPr lang="zh-TW" altLang="en-US" dirty="0"/>
              <a:t>程式重複利用率很</a:t>
            </a:r>
            <a:r>
              <a:rPr lang="zh-TW" altLang="en-US" dirty="0" smtClean="0"/>
              <a:t>低</a:t>
            </a:r>
            <a:endParaRPr lang="en-US" altLang="zh-TW" dirty="0" smtClean="0"/>
          </a:p>
          <a:p>
            <a:pPr lvl="1"/>
            <a:r>
              <a:rPr lang="zh-TW" altLang="en-US" dirty="0"/>
              <a:t>多人協作困難</a:t>
            </a:r>
            <a:r>
              <a:rPr lang="zh-TW" altLang="en-US" dirty="0" smtClean="0"/>
              <a:t>，會互相干擾產生無法預期的錯誤</a:t>
            </a:r>
            <a:endParaRPr lang="en-US" altLang="zh-TW" dirty="0" smtClean="0"/>
          </a:p>
          <a:p>
            <a:r>
              <a:rPr lang="zh-TW" altLang="en-US" dirty="0" smtClean="0"/>
              <a:t>所以想到參考</a:t>
            </a:r>
            <a:r>
              <a:rPr lang="zh-TW" altLang="en-US" dirty="0"/>
              <a:t>硬體</a:t>
            </a:r>
            <a:r>
              <a:rPr lang="zh-TW" altLang="en-US" dirty="0" smtClean="0"/>
              <a:t>發展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標準化</a:t>
            </a:r>
            <a:r>
              <a:rPr lang="zh-TW" altLang="en-US" dirty="0"/>
              <a:t>、</a:t>
            </a:r>
            <a:r>
              <a:rPr lang="zh-TW" altLang="en-US" dirty="0" smtClean="0"/>
              <a:t>規格化的硬體模組，</a:t>
            </a:r>
            <a:endParaRPr lang="en-US" altLang="zh-TW" dirty="0" smtClean="0"/>
          </a:p>
          <a:p>
            <a:pPr lvl="1"/>
            <a:r>
              <a:rPr lang="zh-TW" altLang="en-US" dirty="0"/>
              <a:t>只要介面清楚</a:t>
            </a:r>
            <a:r>
              <a:rPr lang="zh-TW" altLang="en-US" dirty="0" smtClean="0"/>
              <a:t>，可替換、可重複利用</a:t>
            </a:r>
            <a:endParaRPr lang="en-US" altLang="zh-TW" dirty="0" smtClean="0"/>
          </a:p>
          <a:p>
            <a:pPr lvl="1"/>
            <a:r>
              <a:rPr lang="zh-TW" altLang="en-US" dirty="0"/>
              <a:t>個個元件獨立開發</a:t>
            </a:r>
            <a:r>
              <a:rPr lang="zh-TW" altLang="en-US" dirty="0" smtClean="0"/>
              <a:t>，不會有互相干擾產生的錯誤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組合後容易擴充，產生更大更複雜的元件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93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談談變數之</a:t>
            </a:r>
            <a:r>
              <a:rPr lang="zh-TW" altLang="en-US" dirty="0" smtClean="0"/>
              <a:t>封裝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簡餐</a:t>
            </a:r>
            <a:r>
              <a:rPr lang="en-US" altLang="zh-TW" dirty="0" smtClean="0"/>
              <a:t>vs.</a:t>
            </a:r>
            <a:r>
              <a:rPr lang="zh-TW" altLang="en-US" dirty="0" smtClean="0"/>
              <a:t>自助餐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非物件導向的程式設計，有點像是自助餐，所有的菜</a:t>
            </a:r>
            <a:r>
              <a:rPr lang="en-US" altLang="zh-TW" dirty="0" smtClean="0"/>
              <a:t>(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都擺在檯面，需要的人隨意自取，所以萬一遇到惡意的人，或是很不小心的人，這道菜就會造成疾病</a:t>
            </a:r>
            <a:r>
              <a:rPr lang="en-US" altLang="zh-TW" dirty="0" smtClean="0"/>
              <a:t>(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)</a:t>
            </a:r>
            <a:r>
              <a:rPr lang="zh-TW" altLang="en-US" dirty="0" smtClean="0"/>
              <a:t>傳播的溫床。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那就會產生台灣</a:t>
            </a:r>
            <a:r>
              <a:rPr lang="zh-TW" altLang="en-US" dirty="0"/>
              <a:t>工程師寫的程式碼</a:t>
            </a:r>
            <a:r>
              <a:rPr lang="zh-TW" altLang="en-US" dirty="0" smtClean="0"/>
              <a:t>，可能因為遠在美國的工程師亂改變數內容，導致程式執行錯誤！</a:t>
            </a:r>
            <a:endParaRPr lang="en-US" altLang="zh-TW" dirty="0" smtClean="0"/>
          </a:p>
          <a:p>
            <a:r>
              <a:rPr lang="zh-TW" altLang="en-US" dirty="0" smtClean="0"/>
              <a:t>物件導向程式設計就是改自助餐為簡餐或定食。每個人專心對付自己該掌握的菜，別人家的菜誰都不準動！除非主人自己夾給你分享！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把</a:t>
            </a:r>
            <a:r>
              <a:rPr lang="zh-TW" altLang="en-US" b="1" dirty="0" smtClean="0"/>
              <a:t>變數封裝</a:t>
            </a:r>
            <a:r>
              <a:rPr lang="zh-TW" altLang="en-US" dirty="0" smtClean="0"/>
              <a:t>起來，只有我能動用，避免無法預期的錯誤！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2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vs.</a:t>
            </a:r>
            <a:r>
              <a:rPr lang="zh-TW" altLang="en-US" dirty="0" smtClean="0"/>
              <a:t>物件導向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物件導向在</a:t>
            </a:r>
            <a:r>
              <a:rPr lang="zh-TW" altLang="en-US" b="1" dirty="0" smtClean="0"/>
              <a:t>封裝資料</a:t>
            </a:r>
            <a:r>
              <a:rPr lang="zh-TW" altLang="en-US" dirty="0" smtClean="0"/>
              <a:t>的時候，需要考慮適當資料的封裝，過多或過少都不好。</a:t>
            </a:r>
            <a:endParaRPr lang="en-US" altLang="zh-TW" dirty="0" smtClean="0"/>
          </a:p>
          <a:p>
            <a:r>
              <a:rPr lang="zh-TW" altLang="en-US" dirty="0" smtClean="0"/>
              <a:t>就像是簡</a:t>
            </a:r>
            <a:r>
              <a:rPr lang="zh-TW" altLang="en-US" dirty="0"/>
              <a:t>餐的設計</a:t>
            </a:r>
            <a:r>
              <a:rPr lang="zh-TW" altLang="en-US" dirty="0" smtClean="0"/>
              <a:t>，總要</a:t>
            </a:r>
            <a:r>
              <a:rPr lang="zh-TW" altLang="en-US" b="1" dirty="0" smtClean="0"/>
              <a:t>適量</a:t>
            </a:r>
            <a:r>
              <a:rPr lang="zh-TW" altLang="en-US" dirty="0" smtClean="0"/>
              <a:t>好吃又</a:t>
            </a:r>
            <a:r>
              <a:rPr lang="zh-TW" altLang="en-US" b="1" dirty="0" smtClean="0"/>
              <a:t>完整</a:t>
            </a:r>
            <a:r>
              <a:rPr lang="zh-TW" altLang="en-US" dirty="0" smtClean="0"/>
              <a:t>，前餐到餐後甜點，該有的不能少，又不該多包裝一些不該有的。</a:t>
            </a:r>
            <a:endParaRPr lang="en-US" altLang="zh-TW" dirty="0" smtClean="0"/>
          </a:p>
          <a:p>
            <a:r>
              <a:rPr lang="zh-TW" altLang="en-US" dirty="0"/>
              <a:t>這樣的資料封裝</a:t>
            </a:r>
            <a:r>
              <a:rPr lang="zh-TW" altLang="en-US" dirty="0" smtClean="0"/>
              <a:t>，從資料結構與演算法來思考是其中一種方式。</a:t>
            </a:r>
            <a:endParaRPr lang="en-US" altLang="zh-TW" dirty="0" smtClean="0"/>
          </a:p>
          <a:p>
            <a:pPr lvl="1"/>
            <a:r>
              <a:rPr lang="zh-TW" altLang="en-US" dirty="0"/>
              <a:t>事實上</a:t>
            </a:r>
            <a:r>
              <a:rPr lang="zh-TW" altLang="en-US" dirty="0" smtClean="0"/>
              <a:t>，物件導向用類別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來描述封裝內容與方式，也是可以比擬傳統程式設計的結構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用類別封裝傳統概念裡的</a:t>
            </a:r>
            <a:r>
              <a:rPr lang="zh-TW" altLang="en-US" b="1" dirty="0"/>
              <a:t>資料結構</a:t>
            </a:r>
            <a:r>
              <a:rPr lang="zh-TW" altLang="en-US" dirty="0" smtClean="0"/>
              <a:t>，同時把</a:t>
            </a:r>
            <a:r>
              <a:rPr lang="zh-TW" altLang="en-US" b="1" dirty="0" smtClean="0"/>
              <a:t>演算法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對資料的所有操作</a:t>
            </a:r>
            <a:r>
              <a:rPr lang="en-US" altLang="zh-TW" dirty="0" smtClean="0"/>
              <a:t>)</a:t>
            </a:r>
            <a:r>
              <a:rPr lang="zh-TW" altLang="en-US" dirty="0" smtClean="0"/>
              <a:t>都包在一起，是一種很方便的做法。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95" y="3363658"/>
            <a:ext cx="2181225" cy="3038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101" y="3368420"/>
            <a:ext cx="2143125" cy="302895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7758" y="5078271"/>
            <a:ext cx="793060" cy="12556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物件導向程式的運作方式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----</a:t>
            </a:r>
            <a:r>
              <a:rPr lang="zh-TW" altLang="en-US" b="1" dirty="0" smtClean="0"/>
              <a:t>舞台劇</a:t>
            </a:r>
            <a:r>
              <a:rPr lang="zh-TW" altLang="en-US" dirty="0"/>
              <a:t>差可比擬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整個程式的運行就有如舞台劇一般，一些演員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依照劇本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程式碼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進行對話、移位等其他動作。</a:t>
            </a:r>
            <a:endParaRPr lang="en-US" altLang="zh-TW" dirty="0" smtClean="0"/>
          </a:p>
          <a:p>
            <a:r>
              <a:rPr lang="zh-TW" altLang="en-US" dirty="0"/>
              <a:t>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扣</a:t>
            </a:r>
            <a:r>
              <a:rPr lang="zh-TW" altLang="en-US" dirty="0"/>
              <a:t>著另一個演員的</a:t>
            </a:r>
            <a:r>
              <a:rPr lang="zh-TW" altLang="en-US" dirty="0" smtClean="0"/>
              <a:t>動作</a:t>
            </a:r>
            <a:r>
              <a:rPr lang="en-US" altLang="zh-TW" dirty="0" smtClean="0"/>
              <a:t>(method)</a:t>
            </a:r>
            <a:r>
              <a:rPr lang="zh-TW" altLang="en-US" dirty="0" smtClean="0"/>
              <a:t>，對話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總是有來有往，在演員間傳遞。</a:t>
            </a:r>
            <a:endParaRPr lang="en-US" altLang="zh-TW" dirty="0" smtClean="0"/>
          </a:p>
          <a:p>
            <a:r>
              <a:rPr lang="zh-TW" altLang="en-US" dirty="0"/>
              <a:t>寫程式就有如寫劇本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如何讓演員完美的演出</a:t>
            </a:r>
            <a:r>
              <a:rPr lang="zh-TW" altLang="en-US" dirty="0" smtClean="0"/>
              <a:t>，就是寫程式該解決的。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5" b="100000" l="0" r="100000">
                        <a14:foregroundMark x1="47436" y1="11741" x2="47436" y2="11741"/>
                        <a14:foregroundMark x1="52564" y1="14575" x2="52564" y2="14575"/>
                        <a14:foregroundMark x1="58974" y1="14170" x2="58974" y2="14170"/>
                        <a14:foregroundMark x1="53846" y1="27126" x2="53846" y2="27126"/>
                        <a14:foregroundMark x1="57051" y1="26721" x2="57051" y2="26721"/>
                        <a14:foregroundMark x1="58974" y1="26721" x2="58974" y2="26721"/>
                        <a14:foregroundMark x1="58333" y1="26316" x2="58333" y2="26316"/>
                        <a14:foregroundMark x1="76282" y1="94737" x2="76282" y2="94737"/>
                        <a14:foregroundMark x1="45513" y1="93927" x2="45513" y2="93927"/>
                        <a14:foregroundMark x1="16667" y1="20243" x2="16667" y2="20243"/>
                        <a14:foregroundMark x1="91667" y1="16599" x2="91667" y2="16599"/>
                        <a14:foregroundMark x1="87179" y1="14980" x2="87179" y2="14980"/>
                        <a14:foregroundMark x1="39103" y1="14575" x2="39103" y2="14575"/>
                        <a14:foregroundMark x1="41667" y1="11336" x2="41667" y2="11336"/>
                        <a14:foregroundMark x1="70513" y1="23887" x2="70513" y2="23887"/>
                        <a14:foregroundMark x1="67949" y1="21862" x2="67949" y2="218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7864" y="5078271"/>
            <a:ext cx="793060" cy="12556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6209" y="5212080"/>
            <a:ext cx="502433" cy="112187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13" b="99587" l="0" r="99259">
                        <a14:foregroundMark x1="64444" y1="27273" x2="64444" y2="27273"/>
                        <a14:foregroundMark x1="58519" y1="26033" x2="58519" y2="26033"/>
                        <a14:foregroundMark x1="54815" y1="8264" x2="54815" y2="8264"/>
                        <a14:foregroundMark x1="68148" y1="8678" x2="68148" y2="8678"/>
                        <a14:foregroundMark x1="66667" y1="95868" x2="66667" y2="95868"/>
                        <a14:foregroundMark x1="41481" y1="95455" x2="41481" y2="954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73047" y="5103192"/>
            <a:ext cx="621146" cy="12399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48698" y="5212080"/>
            <a:ext cx="502433" cy="1121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080" l="0" r="100000">
                        <a14:foregroundMark x1="29452" y1="28528" x2="29452" y2="28528"/>
                        <a14:foregroundMark x1="82192" y1="37730" x2="82192" y2="37730"/>
                        <a14:foregroundMark x1="46575" y1="17791" x2="46575" y2="17791"/>
                        <a14:foregroundMark x1="47260" y1="17791" x2="47260" y2="17791"/>
                        <a14:foregroundMark x1="46575" y1="18098" x2="46575" y2="18098"/>
                        <a14:foregroundMark x1="24658" y1="13497" x2="24658" y2="13497"/>
                        <a14:foregroundMark x1="28767" y1="11043" x2="28767" y2="11043"/>
                        <a14:foregroundMark x1="82192" y1="23313" x2="82192" y2="23313"/>
                        <a14:foregroundMark x1="78082" y1="19939" x2="78082" y2="19939"/>
                        <a14:foregroundMark x1="51370" y1="19939" x2="51370" y2="19939"/>
                        <a14:foregroundMark x1="54795" y1="18712" x2="54795" y2="18712"/>
                        <a14:foregroundMark x1="59589" y1="14724" x2="59589" y2="147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466" y="5210341"/>
            <a:ext cx="502433" cy="1121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730" r="100000">
                        <a14:foregroundMark x1="81022" y1="38554" x2="81022" y2="38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5074" y="5202176"/>
            <a:ext cx="469679" cy="1138200"/>
          </a:xfrm>
          <a:prstGeom prst="rect">
            <a:avLst/>
          </a:prstGeom>
        </p:spPr>
      </p:pic>
      <p:sp>
        <p:nvSpPr>
          <p:cNvPr id="17" name="橢圓形圖說文字 16"/>
          <p:cNvSpPr/>
          <p:nvPr/>
        </p:nvSpPr>
        <p:spPr>
          <a:xfrm>
            <a:off x="8381495" y="4662694"/>
            <a:ext cx="484632" cy="356616"/>
          </a:xfrm>
          <a:prstGeom prst="wedgeEllipseCallout">
            <a:avLst>
              <a:gd name="adj1" fmla="val -32154"/>
              <a:gd name="adj2" fmla="val 804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形圖說文字 17"/>
          <p:cNvSpPr/>
          <p:nvPr/>
        </p:nvSpPr>
        <p:spPr>
          <a:xfrm>
            <a:off x="8865499" y="4807164"/>
            <a:ext cx="401217" cy="279918"/>
          </a:xfrm>
          <a:prstGeom prst="wedgeEllipseCallout">
            <a:avLst>
              <a:gd name="adj1" fmla="val 55911"/>
              <a:gd name="adj2" fmla="val 925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3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4792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9662 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物件導向的重要元素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類別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宣告方式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繼承</a:t>
            </a:r>
            <a:r>
              <a:rPr lang="en-US" altLang="zh-TW" dirty="0"/>
              <a:t>(</a:t>
            </a:r>
            <a:r>
              <a:rPr lang="en-US" altLang="zh-TW" dirty="0" smtClean="0"/>
              <a:t>Inheritance)</a:t>
            </a:r>
          </a:p>
          <a:p>
            <a:pPr lvl="1"/>
            <a:r>
              <a:rPr lang="zh-TW" altLang="en-US" dirty="0" smtClean="0"/>
              <a:t>多形</a:t>
            </a:r>
            <a:r>
              <a:rPr lang="en-US" altLang="zh-TW" dirty="0"/>
              <a:t>(</a:t>
            </a:r>
            <a:r>
              <a:rPr lang="en-US" altLang="zh-TW" dirty="0" smtClean="0"/>
              <a:t>polymorphism)</a:t>
            </a:r>
            <a:r>
              <a:rPr lang="zh-TW" altLang="en-US" dirty="0" smtClean="0"/>
              <a:t>，多載</a:t>
            </a:r>
            <a:r>
              <a:rPr lang="en-US" altLang="zh-TW" dirty="0" smtClean="0"/>
              <a:t>(overloading)</a:t>
            </a:r>
          </a:p>
          <a:p>
            <a:pPr lvl="1"/>
            <a:r>
              <a:rPr lang="zh-TW" altLang="en-US" dirty="0"/>
              <a:t>覆</a:t>
            </a:r>
            <a:r>
              <a:rPr lang="zh-TW" altLang="en-US" dirty="0" smtClean="0"/>
              <a:t>載</a:t>
            </a:r>
            <a:r>
              <a:rPr lang="en-US" altLang="zh-TW" dirty="0" smtClean="0"/>
              <a:t>(overriding)</a:t>
            </a:r>
          </a:p>
          <a:p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</a:t>
            </a:r>
            <a:r>
              <a:rPr lang="en-US" altLang="zh-TW" dirty="0" smtClean="0"/>
              <a:t>(property)</a:t>
            </a:r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(method)</a:t>
            </a:r>
          </a:p>
          <a:p>
            <a:pPr lvl="1"/>
            <a:r>
              <a:rPr lang="zh-TW" altLang="en-US" dirty="0" smtClean="0"/>
              <a:t>事件</a:t>
            </a:r>
            <a:r>
              <a:rPr lang="en-US" altLang="zh-TW" dirty="0" smtClean="0"/>
              <a:t>(event)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2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-右雙向箭號 2"/>
          <p:cNvSpPr/>
          <p:nvPr/>
        </p:nvSpPr>
        <p:spPr>
          <a:xfrm>
            <a:off x="3420258" y="5376672"/>
            <a:ext cx="2340462" cy="832273"/>
          </a:xfrm>
          <a:prstGeom prst="leftRightArrow">
            <a:avLst/>
          </a:prstGeom>
          <a:solidFill>
            <a:srgbClr val="90C226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</a:t>
            </a:r>
            <a:r>
              <a:rPr lang="zh-TW" altLang="en-US" dirty="0" smtClean="0"/>
              <a:t>探 </a:t>
            </a:r>
            <a:r>
              <a:rPr lang="en-US" altLang="zh-TW" dirty="0" smtClean="0"/>
              <a:t>-- </a:t>
            </a:r>
            <a:r>
              <a:rPr lang="zh-TW" altLang="en-US" dirty="0" smtClean="0">
                <a:solidFill>
                  <a:srgbClr val="C00000"/>
                </a:solidFill>
              </a:rPr>
              <a:t>類別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8823282" cy="3880773"/>
          </a:xfrm>
        </p:spPr>
        <p:txBody>
          <a:bodyPr/>
          <a:lstStyle/>
          <a:p>
            <a:r>
              <a:rPr lang="zh-TW" altLang="en-US" dirty="0" smtClean="0"/>
              <a:t>類別就像是規格書</a:t>
            </a:r>
            <a:endParaRPr lang="en-US" altLang="zh-TW" dirty="0" smtClean="0"/>
          </a:p>
          <a:p>
            <a:r>
              <a:rPr lang="zh-TW" altLang="en-US" dirty="0" smtClean="0"/>
              <a:t>描述一個產品的各種特性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屬性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外觀、重量、尺寸、價格</a:t>
            </a:r>
            <a:r>
              <a:rPr lang="en-US" altLang="zh-TW" dirty="0" smtClean="0"/>
              <a:t>…..</a:t>
            </a:r>
          </a:p>
          <a:p>
            <a:r>
              <a:rPr lang="zh-TW" altLang="en-US" dirty="0"/>
              <a:t>描述一個產品的</a:t>
            </a:r>
            <a:r>
              <a:rPr lang="zh-TW" altLang="en-US" dirty="0" smtClean="0"/>
              <a:t>操作方法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方法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，例如汽車的</a:t>
            </a:r>
            <a:r>
              <a:rPr lang="zh-TW" altLang="en-US" dirty="0" smtClean="0">
                <a:solidFill>
                  <a:srgbClr val="0070C0"/>
                </a:solidFill>
              </a:rPr>
              <a:t>發動、關閉、前進、後退、轉彎</a:t>
            </a:r>
            <a:r>
              <a:rPr lang="en-US" altLang="zh-TW" dirty="0" smtClean="0"/>
              <a:t>….</a:t>
            </a:r>
          </a:p>
          <a:p>
            <a:r>
              <a:rPr lang="zh-TW" altLang="en-US" dirty="0" smtClean="0"/>
              <a:t>描述如何發出一個關於產品的訊息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solidFill>
                  <a:srgbClr val="C00000"/>
                </a:solidFill>
              </a:rPr>
              <a:t>事件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</a:t>
            </a:r>
            <a:r>
              <a:rPr lang="zh-TW" altLang="en-US" dirty="0" smtClean="0">
                <a:solidFill>
                  <a:srgbClr val="0070C0"/>
                </a:solidFill>
              </a:rPr>
              <a:t>喇叭響、方向燈閃爍、煞車燈亮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透過規格書，我們知道某類東西的各種特性與操作方法，但是</a:t>
            </a:r>
            <a:r>
              <a:rPr lang="zh-TW" altLang="en-US" dirty="0"/>
              <a:t>汽車</a:t>
            </a:r>
            <a:r>
              <a:rPr lang="zh-TW" altLang="en-US" dirty="0" smtClean="0"/>
              <a:t>規格書不是真的汽車，我們</a:t>
            </a:r>
            <a:r>
              <a:rPr lang="zh-TW" altLang="en-US" dirty="0" smtClean="0">
                <a:solidFill>
                  <a:srgbClr val="C00000"/>
                </a:solidFill>
              </a:rPr>
              <a:t>沒辦法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>
                <a:solidFill>
                  <a:srgbClr val="C00000"/>
                </a:solidFill>
              </a:rPr>
              <a:t>駕駛汽車規格書</a:t>
            </a:r>
            <a:r>
              <a:rPr lang="en-US" altLang="zh-TW" dirty="0" smtClean="0">
                <a:solidFill>
                  <a:srgbClr val="C00000"/>
                </a:solidFill>
              </a:rPr>
              <a:t>”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/>
              <a:t>有了規格書，必須要依照規格書去生產</a:t>
            </a:r>
            <a:r>
              <a:rPr lang="zh-TW" altLang="en-US" dirty="0" smtClean="0"/>
              <a:t>製造出真的產品，例如生產出一台汽車。</a:t>
            </a:r>
            <a:endParaRPr lang="en-US" altLang="zh-TW" dirty="0" smtClean="0"/>
          </a:p>
          <a:p>
            <a:r>
              <a:rPr lang="zh-TW" altLang="en-US" dirty="0"/>
              <a:t>我們才可以開真的</a:t>
            </a:r>
            <a:r>
              <a:rPr lang="zh-TW" altLang="en-US" dirty="0" smtClean="0"/>
              <a:t>汽車</a:t>
            </a:r>
            <a:r>
              <a:rPr lang="en-US" altLang="zh-TW" dirty="0" smtClean="0"/>
              <a:t>(</a:t>
            </a:r>
            <a:r>
              <a:rPr lang="zh-TW" altLang="en-US" dirty="0" smtClean="0"/>
              <a:t>物件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駕駛</a:t>
            </a:r>
            <a:r>
              <a:rPr lang="zh-TW" altLang="en-US" dirty="0"/>
              <a:t>規格</a:t>
            </a:r>
            <a:r>
              <a:rPr lang="zh-TW" altLang="en-US" dirty="0" smtClean="0"/>
              <a:t>書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026" name="Picture 2" descr="卡通车图片素材_免费卡通车PNG设计图片大全_图精灵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97" y="4756338"/>
            <a:ext cx="2101661" cy="210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or二手書自由買賣群以書易書，共享閱讀！ - 澳洲生活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9" y="5014200"/>
            <a:ext cx="1435481" cy="143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5127" y1="85893" x2="45127" y2="85893"/>
                        <a14:foregroundMark x1="52119" y1="92500" x2="52119" y2="92500"/>
                        <a14:foregroundMark x1="40678" y1="92857" x2="40678" y2="92857"/>
                        <a14:foregroundMark x1="38347" y1="92500" x2="38347" y2="92500"/>
                        <a14:foregroundMark x1="54025" y1="92857" x2="54025" y2="92857"/>
                        <a14:foregroundMark x1="36864" y1="92500" x2="36864" y2="92500"/>
                        <a14:foregroundMark x1="35805" y1="92143" x2="35805" y2="92143"/>
                        <a14:foregroundMark x1="55085" y1="92321" x2="55085" y2="92321"/>
                        <a14:foregroundMark x1="56356" y1="92679" x2="56356" y2="92679"/>
                        <a14:foregroundMark x1="57627" y1="92679" x2="57627" y2="92679"/>
                        <a14:foregroundMark x1="62288" y1="95000" x2="62288" y2="95000"/>
                        <a14:foregroundMark x1="74364" y1="94643" x2="74364" y2="94643"/>
                        <a14:foregroundMark x1="72246" y1="95179" x2="72246" y2="95179"/>
                        <a14:foregroundMark x1="70551" y1="95000" x2="70551" y2="95000"/>
                        <a14:backgroundMark x1="64831" y1="53036" x2="64831" y2="53036"/>
                        <a14:backgroundMark x1="61653" y1="55179" x2="61653" y2="55179"/>
                        <a14:backgroundMark x1="63771" y1="53571" x2="63771" y2="53571"/>
                        <a14:backgroundMark x1="65466" y1="52143" x2="65466" y2="52143"/>
                        <a14:backgroundMark x1="62500" y1="54464" x2="62500" y2="544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9375" y="5287336"/>
            <a:ext cx="878385" cy="104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物件導向初探 </a:t>
            </a:r>
            <a:r>
              <a:rPr lang="en-US" altLang="zh-TW" dirty="0"/>
              <a:t>--</a:t>
            </a:r>
            <a:r>
              <a:rPr lang="zh-TW" altLang="en-US" dirty="0" smtClean="0">
                <a:solidFill>
                  <a:srgbClr val="C00000"/>
                </a:solidFill>
              </a:rPr>
              <a:t>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依照規格書去生產出產品，這個產品就是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物件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例如依照汽車規格</a:t>
            </a:r>
            <a:r>
              <a:rPr lang="zh-TW" altLang="en-US" dirty="0"/>
              <a:t>書去生產製造出</a:t>
            </a:r>
            <a:r>
              <a:rPr lang="zh-TW" altLang="en-US" dirty="0" smtClean="0"/>
              <a:t>真的一台汽車，這台車才是我們可以真的操作的物件</a:t>
            </a:r>
            <a:endParaRPr lang="en-US" altLang="zh-TW" dirty="0" smtClean="0"/>
          </a:p>
          <a:p>
            <a:r>
              <a:rPr lang="zh-TW" altLang="en-US" dirty="0"/>
              <a:t>前面練習中的程式碼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這行程式就是告訴</a:t>
            </a:r>
            <a:r>
              <a:rPr lang="zh-TW" altLang="en-US" dirty="0" smtClean="0"/>
              <a:t>電腦，我要依照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這個類別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規格書</a:t>
            </a:r>
            <a:r>
              <a:rPr lang="en-US" altLang="zh-TW" dirty="0" smtClean="0"/>
              <a:t>)</a:t>
            </a:r>
            <a:r>
              <a:rPr lang="zh-TW" altLang="en-US" dirty="0" smtClean="0"/>
              <a:t>去製造一個物件，這個物件叫做</a:t>
            </a:r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C00000"/>
                </a:solidFill>
              </a:rPr>
              <a:t>sc</a:t>
            </a:r>
            <a:r>
              <a:rPr lang="zh-TW" altLang="en-US" dirty="0" smtClean="0"/>
              <a:t>就是我們可以操作的</a:t>
            </a:r>
            <a:r>
              <a:rPr lang="en-US" altLang="zh-TW" dirty="0" smtClean="0"/>
              <a:t>Scanner</a:t>
            </a:r>
            <a:r>
              <a:rPr lang="zh-TW" altLang="en-US" dirty="0" smtClean="0"/>
              <a:t>物件了！</a:t>
            </a:r>
            <a:endParaRPr lang="en-US" altLang="zh-TW" dirty="0" smtClean="0"/>
          </a:p>
          <a:p>
            <a:r>
              <a:rPr lang="zh-TW" altLang="en-US" dirty="0" smtClean="0"/>
              <a:t>所以後面的程式碼才能使用</a:t>
            </a:r>
            <a:r>
              <a:rPr lang="en-US" altLang="zh-TW" dirty="0" err="1" smtClean="0"/>
              <a:t>sc</a:t>
            </a:r>
            <a:r>
              <a:rPr lang="zh-TW" altLang="en-US" dirty="0" smtClean="0"/>
              <a:t>去做輸入。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										</a:t>
            </a:r>
            <a:r>
              <a:rPr lang="zh-TW" altLang="en-US" i="1" dirty="0" smtClean="0"/>
              <a:t>叫</a:t>
            </a:r>
            <a:r>
              <a:rPr lang="en-US" altLang="zh-TW" i="1" dirty="0" err="1" smtClean="0"/>
              <a:t>sc</a:t>
            </a:r>
            <a:r>
              <a:rPr lang="zh-TW" altLang="en-US" i="1" dirty="0" smtClean="0"/>
              <a:t>這個物件去做</a:t>
            </a:r>
            <a:r>
              <a:rPr lang="en-US" altLang="zh-TW" i="1" dirty="0" err="1" smtClean="0"/>
              <a:t>nextInt</a:t>
            </a:r>
            <a:r>
              <a:rPr lang="en-US" altLang="zh-TW" i="1" dirty="0" smtClean="0"/>
              <a:t>()</a:t>
            </a:r>
            <a:r>
              <a:rPr lang="zh-TW" altLang="en-US" i="1" dirty="0" smtClean="0"/>
              <a:t>的方法。</a:t>
            </a:r>
            <a:endParaRPr lang="zh-TW" altLang="en-US" i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346793"/>
            <a:ext cx="5372100" cy="4095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33" y="4830732"/>
            <a:ext cx="28765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2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2472</TotalTime>
  <Words>2043</Words>
  <Application>Microsoft Office PowerPoint</Application>
  <PresentationFormat>寬螢幕</PresentationFormat>
  <Paragraphs>218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微軟正黑體</vt:lpstr>
      <vt:lpstr>Arial</vt:lpstr>
      <vt:lpstr>Trebuchet MS</vt:lpstr>
      <vt:lpstr>Wingdings 3</vt:lpstr>
      <vt:lpstr>多面向</vt:lpstr>
      <vt:lpstr>物件導向程式設計</vt:lpstr>
      <vt:lpstr>物件導向初探</vt:lpstr>
      <vt:lpstr>為什麼要物件導向？</vt:lpstr>
      <vt:lpstr>談談變數之封裝 簡餐vs.自助餐</vt:lpstr>
      <vt:lpstr>資料結構與演算法vs.物件導向</vt:lpstr>
      <vt:lpstr>物件導向程式的運作方式 ----舞台劇差可比擬</vt:lpstr>
      <vt:lpstr>物件導向的重要元素</vt:lpstr>
      <vt:lpstr>物件導向初探 -- 類別</vt:lpstr>
      <vt:lpstr>物件導向初探 --物件</vt:lpstr>
      <vt:lpstr>物件導向初探 使用物件的三大重點</vt:lpstr>
      <vt:lpstr>Java物件導向基本用法</vt:lpstr>
      <vt:lpstr>範例：IC卡類別</vt:lpstr>
      <vt:lpstr>IC卡類別</vt:lpstr>
      <vt:lpstr>IC Card Class(1) 類別宣告範例</vt:lpstr>
      <vt:lpstr>IC_Card class撰寫 ----基本入門款</vt:lpstr>
      <vt:lpstr>IC_Card的使用</vt:lpstr>
      <vt:lpstr>IC_Card有問題</vt:lpstr>
      <vt:lpstr>Public, protected, private</vt:lpstr>
      <vt:lpstr>再次複習物件導向的概念</vt:lpstr>
      <vt:lpstr>IC Card Class改進    加入資料封裝概念</vt:lpstr>
      <vt:lpstr>IC Ccard的建構函式</vt:lpstr>
      <vt:lpstr>主程式Example10_01的修改</vt:lpstr>
      <vt:lpstr>物件導向的大原則之一 屬性應該盡可能封裝起來，只用公開的方法去操作</vt:lpstr>
      <vt:lpstr>IC_Card類別再改進</vt:lpstr>
      <vt:lpstr>關於Event</vt:lpstr>
      <vt:lpstr>加入On_Insufficient_balance事件</vt:lpstr>
      <vt:lpstr>主類別的部分也要增加設定接收事件的方法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字串一定要會</dc:title>
  <dc:creator>oldinmo@gmail.com</dc:creator>
  <cp:lastModifiedBy>oldinmo@gmail.com</cp:lastModifiedBy>
  <cp:revision>50</cp:revision>
  <dcterms:created xsi:type="dcterms:W3CDTF">2020-12-09T08:06:07Z</dcterms:created>
  <dcterms:modified xsi:type="dcterms:W3CDTF">2021-09-24T09:32:20Z</dcterms:modified>
</cp:coreProperties>
</file>