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4" r:id="rId9"/>
    <p:sldId id="265" r:id="rId10"/>
    <p:sldId id="263" r:id="rId11"/>
    <p:sldId id="283" r:id="rId12"/>
    <p:sldId id="267" r:id="rId13"/>
    <p:sldId id="268" r:id="rId14"/>
    <p:sldId id="269" r:id="rId15"/>
    <p:sldId id="271" r:id="rId16"/>
    <p:sldId id="272" r:id="rId17"/>
    <p:sldId id="277" r:id="rId18"/>
    <p:sldId id="273" r:id="rId19"/>
    <p:sldId id="307" r:id="rId20"/>
    <p:sldId id="278" r:id="rId21"/>
    <p:sldId id="279" r:id="rId22"/>
    <p:sldId id="274" r:id="rId23"/>
    <p:sldId id="275" r:id="rId24"/>
    <p:sldId id="276" r:id="rId25"/>
    <p:sldId id="266" r:id="rId26"/>
    <p:sldId id="282" r:id="rId27"/>
    <p:sldId id="280" r:id="rId28"/>
    <p:sldId id="285" r:id="rId29"/>
    <p:sldId id="286" r:id="rId30"/>
    <p:sldId id="305" r:id="rId31"/>
    <p:sldId id="288" r:id="rId32"/>
    <p:sldId id="297" r:id="rId33"/>
    <p:sldId id="298" r:id="rId34"/>
    <p:sldId id="299" r:id="rId35"/>
    <p:sldId id="300" r:id="rId36"/>
    <p:sldId id="301" r:id="rId37"/>
    <p:sldId id="289" r:id="rId38"/>
    <p:sldId id="290" r:id="rId39"/>
    <p:sldId id="308" r:id="rId40"/>
    <p:sldId id="311" r:id="rId41"/>
    <p:sldId id="309" r:id="rId42"/>
    <p:sldId id="312" r:id="rId43"/>
    <p:sldId id="313" r:id="rId44"/>
    <p:sldId id="314" r:id="rId45"/>
    <p:sldId id="315" r:id="rId46"/>
    <p:sldId id="316" r:id="rId47"/>
    <p:sldId id="31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一定要認識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110年6月25日星期五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串列其他功能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由小到大：串列</a:t>
            </a:r>
            <a:r>
              <a:rPr lang="zh-TW" altLang="en-US" dirty="0"/>
              <a:t>名</a:t>
            </a:r>
            <a:r>
              <a:rPr lang="en-US" altLang="zh-TW" dirty="0" smtClean="0"/>
              <a:t>.sort()</a:t>
            </a:r>
          </a:p>
          <a:p>
            <a:pPr lvl="1"/>
            <a:r>
              <a:rPr lang="zh-TW" altLang="en-US" dirty="0" smtClean="0"/>
              <a:t>由大到小：</a:t>
            </a:r>
            <a:r>
              <a:rPr lang="zh-TW" altLang="en-US" dirty="0"/>
              <a:t>串列名</a:t>
            </a:r>
            <a:r>
              <a:rPr lang="en-US" altLang="zh-TW" dirty="0"/>
              <a:t>.</a:t>
            </a:r>
            <a:r>
              <a:rPr lang="en-US" altLang="zh-TW" dirty="0" smtClean="0"/>
              <a:t>sort(reverse=True)</a:t>
            </a:r>
            <a:endParaRPr lang="en-US" altLang="zh-TW" dirty="0"/>
          </a:p>
          <a:p>
            <a:r>
              <a:rPr lang="zh-TW" altLang="en-US" dirty="0" smtClean="0"/>
              <a:t>計數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統計某元素出現次數</a:t>
            </a:r>
            <a:endParaRPr lang="en-US" altLang="zh-TW" dirty="0" smtClean="0"/>
          </a:p>
          <a:p>
            <a:pPr lvl="1"/>
            <a:r>
              <a:rPr lang="zh-TW" altLang="en-US" dirty="0"/>
              <a:t>次數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 smtClean="0"/>
              <a:t>.count(</a:t>
            </a:r>
            <a:r>
              <a:rPr lang="zh-TW" altLang="en-US" dirty="0" smtClean="0"/>
              <a:t>目標元素值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找出目標值第一次出現在串列</a:t>
            </a:r>
            <a:r>
              <a:rPr lang="zh-TW" altLang="en-US" dirty="0" smtClean="0"/>
              <a:t>的哪個編號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索引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.index(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如果目標值不</a:t>
            </a:r>
            <a:r>
              <a:rPr lang="zh-TW" altLang="en-US" dirty="0" smtClean="0"/>
              <a:t>存在，會產生錯誤！建議先用</a:t>
            </a:r>
            <a:r>
              <a:rPr lang="en-US" altLang="zh-TW" dirty="0" smtClean="0"/>
              <a:t>in</a:t>
            </a:r>
            <a:r>
              <a:rPr lang="zh-TW" altLang="en-US" dirty="0" smtClean="0"/>
              <a:t>測試是否有目標值。</a:t>
            </a:r>
            <a:endParaRPr lang="en-US" altLang="zh-TW" dirty="0" smtClean="0"/>
          </a:p>
          <a:p>
            <a:pPr lvl="1"/>
            <a:r>
              <a:rPr lang="en-US" altLang="zh-TW" b="1" u="sng" dirty="0" smtClean="0"/>
              <a:t>If </a:t>
            </a:r>
            <a:r>
              <a:rPr lang="zh-TW" altLang="en-US" b="1" u="sng" dirty="0" smtClean="0"/>
              <a:t>目標值 </a:t>
            </a:r>
            <a:r>
              <a:rPr lang="en-US" altLang="zh-TW" b="1" u="sng" dirty="0" smtClean="0"/>
              <a:t>in </a:t>
            </a:r>
            <a:r>
              <a:rPr lang="zh-TW" altLang="en-US" b="1" u="sng" dirty="0" smtClean="0"/>
              <a:t>串列名：</a:t>
            </a:r>
            <a:r>
              <a:rPr lang="zh-TW" altLang="en-US" dirty="0"/>
              <a:t>索引值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/>
              <a:t>.index(</a:t>
            </a:r>
            <a:r>
              <a:rPr lang="zh-TW" altLang="en-US" dirty="0"/>
              <a:t>目標值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最大值： </a:t>
            </a:r>
            <a:r>
              <a:rPr lang="en-US" altLang="zh-TW" dirty="0" smtClean="0"/>
              <a:t>max(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最小值</a:t>
            </a:r>
            <a:r>
              <a:rPr lang="zh-TW" altLang="en-US" dirty="0"/>
              <a:t>： </a:t>
            </a:r>
            <a:r>
              <a:rPr lang="en-US" altLang="zh-TW" dirty="0" smtClean="0"/>
              <a:t>min(</a:t>
            </a:r>
            <a:r>
              <a:rPr lang="en-US" altLang="zh-TW" dirty="0" err="1" smtClean="0"/>
              <a:t>myList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串列元素個數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串列總和：</a:t>
            </a:r>
            <a:r>
              <a:rPr lang="en-US" altLang="zh-TW" dirty="0"/>
              <a:t>sum(</a:t>
            </a:r>
            <a:r>
              <a:rPr lang="en-US" altLang="zh-TW" dirty="0" err="1"/>
              <a:t>myList</a:t>
            </a:r>
            <a:r>
              <a:rPr lang="en-US" altLang="zh-TW" dirty="0" smtClean="0"/>
              <a:t>) 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僅用在數值內容</a:t>
            </a:r>
            <a:endParaRPr lang="zh-TW" altLang="en-US" dirty="0"/>
          </a:p>
          <a:p>
            <a:r>
              <a:rPr lang="zh-TW" altLang="en-US" dirty="0" smtClean="0"/>
              <a:t>串列內容複製：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 * 2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串列內容重複兩次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刪除串列內容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前面有提到</a:t>
            </a:r>
            <a:r>
              <a:rPr lang="en-US" altLang="zh-TW" dirty="0" smtClean="0">
                <a:sym typeface="Wingdings" panose="05000000000000000000" pitchFamily="2" charset="2"/>
              </a:rPr>
              <a:t>pop()</a:t>
            </a:r>
            <a:r>
              <a:rPr lang="zh-TW" altLang="en-US" dirty="0" smtClean="0">
                <a:sym typeface="Wingdings" panose="05000000000000000000" pitchFamily="2" charset="2"/>
              </a:rPr>
              <a:t>跟</a:t>
            </a:r>
            <a:r>
              <a:rPr lang="en-US" altLang="zh-TW" dirty="0" smtClean="0">
                <a:sym typeface="Wingdings" panose="05000000000000000000" pitchFamily="2" charset="2"/>
              </a:rPr>
              <a:t>remove())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[3]   </a:t>
            </a:r>
            <a:r>
              <a:rPr lang="zh-TW" altLang="en-US" dirty="0" smtClean="0">
                <a:sym typeface="Wingdings" panose="05000000000000000000" pitchFamily="2" charset="2"/>
              </a:rPr>
              <a:t>刪除索引值為</a:t>
            </a:r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 start : end ]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刪除</a:t>
            </a:r>
            <a:r>
              <a:rPr lang="zh-TW" altLang="en-US" dirty="0" smtClean="0">
                <a:sym typeface="Wingdings" panose="05000000000000000000" pitchFamily="2" charset="2"/>
              </a:rPr>
              <a:t>索引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12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內建函式：</a:t>
            </a:r>
            <a:r>
              <a:rPr lang="en-US" altLang="zh-TW" dirty="0" smtClean="0"/>
              <a:t>sum(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475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92" y="1680972"/>
            <a:ext cx="6124575" cy="46482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超簡單，用內建函式即可。</a:t>
            </a:r>
            <a:endParaRPr lang="en-US" altLang="zh-TW" dirty="0" smtClean="0"/>
          </a:p>
          <a:p>
            <a:r>
              <a:rPr lang="zh-TW" altLang="en-US" dirty="0"/>
              <a:t>其他語言要跑迴</a:t>
            </a:r>
            <a:r>
              <a:rPr lang="zh-TW" altLang="en-US" dirty="0" smtClean="0"/>
              <a:t>圈自己算。</a:t>
            </a:r>
            <a:endParaRPr lang="en-US" altLang="zh-TW" dirty="0" smtClean="0"/>
          </a:p>
          <a:p>
            <a:pPr lvl="1"/>
            <a:r>
              <a:rPr lang="zh-TW" altLang="en-US" dirty="0"/>
              <a:t>以後我們</a:t>
            </a:r>
            <a:r>
              <a:rPr lang="zh-TW" altLang="en-US" dirty="0" smtClean="0"/>
              <a:t>會再試看看</a:t>
            </a:r>
            <a:r>
              <a:rPr lang="zh-TW" altLang="en-US" dirty="0"/>
              <a:t>自己算，有益於程式思考。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6" name="矩形 5"/>
          <p:cNvSpPr/>
          <p:nvPr/>
        </p:nvSpPr>
        <p:spPr>
          <a:xfrm>
            <a:off x="6546291" y="4926376"/>
            <a:ext cx="2122221" cy="38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2"/>
            <a:r>
              <a:rPr lang="zh-TW" altLang="en-US" dirty="0"/>
              <a:t>內建函式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min(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10" y="1716976"/>
            <a:ext cx="6010275" cy="44481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超簡單，用內建函式即可。</a:t>
            </a:r>
            <a:endParaRPr lang="en-US" altLang="zh-TW" dirty="0"/>
          </a:p>
          <a:p>
            <a:r>
              <a:rPr lang="zh-TW" altLang="en-US" dirty="0"/>
              <a:t>其他語言要跑迴圈</a:t>
            </a:r>
            <a:r>
              <a:rPr lang="zh-TW" altLang="en-US" dirty="0" smtClean="0"/>
              <a:t>自己找。</a:t>
            </a:r>
            <a:endParaRPr lang="en-US" altLang="zh-TW" dirty="0"/>
          </a:p>
          <a:p>
            <a:pPr lvl="1"/>
            <a:r>
              <a:rPr lang="zh-TW" altLang="en-US" dirty="0"/>
              <a:t>以後我們會再試看看</a:t>
            </a:r>
            <a:r>
              <a:rPr lang="zh-TW" altLang="en-US" dirty="0" smtClean="0"/>
              <a:t>自己找，有益於程式思考。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8932" y="4735099"/>
            <a:ext cx="2425959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//,%)</a:t>
            </a:r>
          </a:p>
          <a:p>
            <a:pPr lvl="2"/>
            <a:r>
              <a:rPr lang="en-US" altLang="zh-TW" dirty="0" smtClean="0"/>
              <a:t>//:</a:t>
            </a:r>
            <a:r>
              <a:rPr lang="zh-TW" altLang="en-US" dirty="0" smtClean="0"/>
              <a:t>整數除法，會得到商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%:</a:t>
            </a:r>
            <a:r>
              <a:rPr lang="zh-TW" altLang="en-US" dirty="0" smtClean="0"/>
              <a:t>整數除法取得餘數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while</a:t>
            </a:r>
            <a:r>
              <a:rPr lang="zh-TW" altLang="en-US" dirty="0" smtClean="0"/>
              <a:t>迴圈要用一下了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[0,1,]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[7,3,2,]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[0,2,0,2,]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如何取出各個位數的數字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利用除法取得餘數：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234 %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4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234 // 10 23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23 %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3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 // 10 2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2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 // 10  0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792836" y="1930400"/>
            <a:ext cx="1772816" cy="1147665"/>
            <a:chOff x="5075853" y="2094722"/>
            <a:chExt cx="1772816" cy="1147665"/>
          </a:xfrm>
        </p:grpSpPr>
        <p:cxnSp>
          <p:nvCxnSpPr>
            <p:cNvPr id="6" name="直線接點 5"/>
            <p:cNvCxnSpPr/>
            <p:nvPr/>
          </p:nvCxnSpPr>
          <p:spPr>
            <a:xfrm>
              <a:off x="5551714" y="2668555"/>
              <a:ext cx="12969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5075853" y="2094722"/>
              <a:ext cx="475861" cy="1147665"/>
            </a:xfrm>
            <a:prstGeom prst="arc">
              <a:avLst>
                <a:gd name="adj1" fmla="val 82124"/>
                <a:gd name="adj2" fmla="val 521240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68697" y="2504232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234</a:t>
            </a:r>
            <a:endParaRPr lang="zh-TW" altLang="en-US" sz="2800" spc="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86468" y="2498859"/>
            <a:ext cx="72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60345" y="1975639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</a:t>
            </a:r>
            <a:endParaRPr lang="zh-TW" altLang="en-US" sz="2800" spc="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68695" y="287972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20</a:t>
            </a:r>
            <a:endParaRPr lang="zh-TW" altLang="en-US" sz="2800" spc="6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268695" y="336498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33193" y="3390290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34</a:t>
            </a:r>
            <a:endParaRPr lang="zh-TW" altLang="en-US" sz="2800" spc="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33192" y="374047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30</a:t>
            </a:r>
            <a:endParaRPr lang="zh-TW" altLang="en-US" sz="2800" spc="6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8313322" y="426369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795285" y="426369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4</a:t>
            </a:r>
            <a:endParaRPr lang="zh-TW" altLang="en-US" sz="2800" spc="600" dirty="0"/>
          </a:p>
        </p:txBody>
      </p:sp>
      <p:sp>
        <p:nvSpPr>
          <p:cNvPr id="19" name="矩形 18"/>
          <p:cNvSpPr/>
          <p:nvPr/>
        </p:nvSpPr>
        <p:spPr>
          <a:xfrm>
            <a:off x="8514531" y="1887703"/>
            <a:ext cx="711255" cy="57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71249" y="4299362"/>
            <a:ext cx="565431" cy="493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09" y="2160589"/>
            <a:ext cx="2320056" cy="10248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96796"/>
            <a:ext cx="4981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得到第二位數。餘數</a:t>
            </a:r>
            <a:r>
              <a:rPr lang="en-US" altLang="zh-TW" dirty="0" smtClean="0"/>
              <a:t>5</a:t>
            </a:r>
            <a:r>
              <a:rPr lang="zh-TW" altLang="en-US" dirty="0" smtClean="0"/>
              <a:t>留</a:t>
            </a:r>
            <a:r>
              <a:rPr lang="zh-TW" altLang="en-US" dirty="0"/>
              <a:t>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挑戰題：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758450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681488" y="169611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challenge_01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(Python</a:t>
            </a:r>
            <a:r>
              <a:rPr lang="zh-TW" altLang="en-US" dirty="0"/>
              <a:t>是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中不叫陣列</a:t>
            </a:r>
            <a:r>
              <a:rPr lang="zh-TW" altLang="en-US" dirty="0" smtClean="0"/>
              <a:t>，而是更強大的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串列！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串列</a:t>
            </a:r>
            <a:r>
              <a:rPr lang="zh-TW" altLang="en-US" dirty="0"/>
              <a:t>相當於其他語言的</a:t>
            </a:r>
            <a:r>
              <a:rPr lang="zh-TW" altLang="en-US" b="1" dirty="0">
                <a:solidFill>
                  <a:srgbClr val="FF0000"/>
                </a:solidFill>
              </a:rPr>
              <a:t>陣列加強版</a:t>
            </a:r>
            <a:r>
              <a:rPr lang="zh-TW" altLang="en-US" dirty="0"/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905576" y="4673309"/>
            <a:ext cx="5468051" cy="1544787"/>
            <a:chOff x="905576" y="4673309"/>
            <a:chExt cx="5468051" cy="1544787"/>
          </a:xfrm>
        </p:grpSpPr>
        <p:sp>
          <p:nvSpPr>
            <p:cNvPr id="26" name="矩形 25"/>
            <p:cNvSpPr/>
            <p:nvPr/>
          </p:nvSpPr>
          <p:spPr>
            <a:xfrm>
              <a:off x="90557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Item[0]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466152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Item[1]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8843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Item[2]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44869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Item[3]</a:t>
              </a:r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22651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Item[4]</a:t>
              </a:r>
              <a:endParaRPr lang="zh-TW" altLang="en-US" dirty="0"/>
            </a:p>
          </p:txBody>
        </p:sp>
        <p:cxnSp>
          <p:nvCxnSpPr>
            <p:cNvPr id="32" name="直線單箭頭接點 31"/>
            <p:cNvCxnSpPr>
              <a:stCxn id="26" idx="3"/>
              <a:endCxn id="27" idx="1"/>
            </p:cNvCxnSpPr>
            <p:nvPr/>
          </p:nvCxnSpPr>
          <p:spPr>
            <a:xfrm>
              <a:off x="1856552" y="4891126"/>
              <a:ext cx="60960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7" idx="3"/>
              <a:endCxn id="28" idx="1"/>
            </p:cNvCxnSpPr>
            <p:nvPr/>
          </p:nvCxnSpPr>
          <p:spPr>
            <a:xfrm>
              <a:off x="3417128" y="4891126"/>
              <a:ext cx="57130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9" idx="3"/>
              <a:endCxn id="30" idx="1"/>
            </p:cNvCxnSpPr>
            <p:nvPr/>
          </p:nvCxnSpPr>
          <p:spPr>
            <a:xfrm>
              <a:off x="4895845" y="5788635"/>
              <a:ext cx="526806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弧形接點 39"/>
            <p:cNvCxnSpPr>
              <a:stCxn id="28" idx="3"/>
              <a:endCxn id="29" idx="1"/>
            </p:cNvCxnSpPr>
            <p:nvPr/>
          </p:nvCxnSpPr>
          <p:spPr>
            <a:xfrm flipH="1">
              <a:off x="3944869" y="4891126"/>
              <a:ext cx="994543" cy="897509"/>
            </a:xfrm>
            <a:prstGeom prst="curvedConnector5">
              <a:avLst>
                <a:gd name="adj1" fmla="val -22985"/>
                <a:gd name="adj2" fmla="val 50000"/>
                <a:gd name="adj3" fmla="val 12298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圖說文字 45"/>
            <p:cNvSpPr/>
            <p:nvPr/>
          </p:nvSpPr>
          <p:spPr>
            <a:xfrm>
              <a:off x="905577" y="5865448"/>
              <a:ext cx="1645599" cy="352648"/>
            </a:xfrm>
            <a:prstGeom prst="wedgeRoundRectCallout">
              <a:avLst>
                <a:gd name="adj1" fmla="val 28579"/>
                <a:gd name="adj2" fmla="val -318931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rgbClr val="FF0000"/>
                  </a:solidFill>
                </a:rPr>
                <a:t>在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C</a:t>
              </a:r>
              <a:r>
                <a:rPr lang="zh-TW" altLang="en-US" sz="1400" dirty="0" smtClean="0">
                  <a:solidFill>
                    <a:srgbClr val="FF0000"/>
                  </a:solidFill>
                </a:rPr>
                <a:t>語言中叫指標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5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生成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(1/2)</a:t>
            </a:r>
            <a:br>
              <a:rPr lang="en-US" altLang="zh-TW" dirty="0" smtClean="0"/>
            </a:br>
            <a:r>
              <a:rPr lang="en-US" altLang="zh-TW" dirty="0" smtClean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透過迭代方式產生資料的方法。也就是說，可以</a:t>
            </a:r>
            <a:r>
              <a:rPr lang="zh-TW" altLang="en-US" dirty="0"/>
              <a:t>用來產生串列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/>
              <a:t>適合串列</a:t>
            </a:r>
            <a:r>
              <a:rPr lang="zh-TW" altLang="en-US" b="1" dirty="0">
                <a:solidFill>
                  <a:srgbClr val="FF0000"/>
                </a:solidFill>
              </a:rPr>
              <a:t>內容初始化</a:t>
            </a:r>
            <a:r>
              <a:rPr lang="zh-TW" altLang="en-US" dirty="0" smtClean="0"/>
              <a:t>。且初始化的部分可以透過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zh-TW" altLang="en-US" dirty="0" smtClean="0"/>
              <a:t>做出特殊安排。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：新串列名稱</a:t>
            </a:r>
            <a:r>
              <a:rPr lang="en-US" altLang="zh-TW" dirty="0" smtClean="0"/>
              <a:t>=[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for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項目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zh-TW" altLang="en-US" b="1" dirty="0" smtClean="0">
                <a:solidFill>
                  <a:srgbClr val="0070C0"/>
                </a:solidFill>
              </a:rPr>
              <a:t>可迭代物件 </a:t>
            </a:r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基本款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 for  n  in range(5)] 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結果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zh-TW" altLang="en-US" dirty="0" smtClean="0"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ym typeface="Wingdings" panose="05000000000000000000" pitchFamily="2" charset="2"/>
              </a:rPr>
              <a:t>[0,1,2,3,4,]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0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0,0,0,0,0,]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n**2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0,1,4,9,16,]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串列生成式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進階款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for n in range(1,11) if n %2 == 1 ]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[1,3,5,7,9,]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Alpha=[“A”,”B”]</a:t>
            </a:r>
            <a:br>
              <a:rPr lang="en-US" altLang="zh-TW" dirty="0" smtClean="0"/>
            </a:br>
            <a:r>
              <a:rPr lang="en-US" altLang="zh-TW" dirty="0" smtClean="0"/>
              <a:t>Number=[1,2,3]</a:t>
            </a:r>
            <a:br>
              <a:rPr lang="en-US" altLang="zh-TW" dirty="0" smtClean="0"/>
            </a:br>
            <a:r>
              <a:rPr lang="en-US" altLang="zh-TW" dirty="0" err="1" smtClean="0"/>
              <a:t>myList</a:t>
            </a:r>
            <a:r>
              <a:rPr lang="en-US" altLang="zh-TW" dirty="0" smtClean="0"/>
              <a:t>=[ (</a:t>
            </a:r>
            <a:r>
              <a:rPr lang="en-US" altLang="zh-TW" dirty="0" err="1" smtClean="0"/>
              <a:t>a,n</a:t>
            </a:r>
            <a:r>
              <a:rPr lang="en-US" altLang="zh-TW" dirty="0" smtClean="0"/>
              <a:t>) for a in Alpha  for n in Number]</a:t>
            </a:r>
            <a:br>
              <a:rPr lang="en-US" altLang="zh-TW" dirty="0" smtClean="0"/>
            </a:b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[('A', 1), ('A', 2), ('A', 3), ('B', 1), ('B', 2), ('B', 3)]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/>
              <a:t>=[ [</a:t>
            </a:r>
            <a:r>
              <a:rPr lang="en-US" altLang="zh-TW" dirty="0" err="1"/>
              <a:t>a,b,c</a:t>
            </a:r>
            <a:r>
              <a:rPr lang="en-US" altLang="zh-TW" dirty="0" smtClean="0"/>
              <a:t>]	for  </a:t>
            </a:r>
            <a:r>
              <a:rPr lang="en-US" altLang="zh-TW" dirty="0"/>
              <a:t>a  in range(1,20)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b 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range(a,20)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in range(b,20)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smtClean="0"/>
              <a:t>	if </a:t>
            </a:r>
            <a:r>
              <a:rPr lang="en-US" altLang="zh-TW" dirty="0"/>
              <a:t>a**2 + b**2 == c**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]  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[[3,4,5], [5,12,13], [6,8,10], [8,15,17],[9,12,15]]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2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1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3613"/>
            <a:ext cx="6429569" cy="48937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43" y="1483612"/>
            <a:ext cx="3273394" cy="20282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44843" y="5840052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可以用</a:t>
            </a:r>
            <a:r>
              <a:rPr lang="en-US" altLang="zh-TW" dirty="0" smtClean="0">
                <a:solidFill>
                  <a:srgbClr val="C00000"/>
                </a:solidFill>
              </a:rPr>
              <a:t>enumerate()</a:t>
            </a:r>
            <a:r>
              <a:rPr lang="zh-TW" altLang="en-US" dirty="0" smtClean="0">
                <a:solidFill>
                  <a:srgbClr val="C00000"/>
                </a:solidFill>
              </a:rPr>
              <a:t>取得結果顯示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6949440" y="5852160"/>
            <a:ext cx="395403" cy="32004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串列分割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取的部分串列的方式。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[ 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ym typeface="Wingdings" panose="05000000000000000000" pitchFamily="2" charset="2"/>
              </a:rPr>
              <a:t> 取得索引值</a:t>
            </a:r>
            <a:r>
              <a:rPr lang="en-US" altLang="zh-TW" dirty="0" smtClean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 :</a:t>
            </a:r>
            <a:r>
              <a:rPr lang="zh-TW" altLang="en-US" dirty="0" smtClean="0"/>
              <a:t> </a:t>
            </a:r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start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zh-TW" altLang="en-US" dirty="0">
                <a:sym typeface="Wingdings" panose="05000000000000000000" pitchFamily="2" charset="2"/>
              </a:rPr>
              <a:t>最後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-n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</a:t>
            </a:r>
            <a:r>
              <a:rPr lang="zh-TW" altLang="en-US" dirty="0" smtClean="0">
                <a:sym typeface="Wingdings" panose="05000000000000000000" pitchFamily="2" charset="2"/>
              </a:rPr>
              <a:t>，不含倒數</a:t>
            </a:r>
            <a:r>
              <a:rPr lang="en-US" altLang="zh-TW" dirty="0" smtClean="0">
                <a:sym typeface="Wingdings" panose="05000000000000000000" pitchFamily="2" charset="2"/>
              </a:rPr>
              <a:t>n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-n 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取得串列中倒數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項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取得串列</a:t>
            </a:r>
            <a:r>
              <a:rPr lang="zh-TW" altLang="en-US" dirty="0" smtClean="0">
                <a:sym typeface="Wingdings" panose="05000000000000000000" pitchFamily="2" charset="2"/>
              </a:rPr>
              <a:t>中全部項目的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start 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stop : </a:t>
            </a:r>
            <a:r>
              <a:rPr lang="en-US" altLang="zh-TW" b="1" dirty="0" smtClean="0">
                <a:solidFill>
                  <a:srgbClr val="0070C0"/>
                </a:solidFill>
              </a:rPr>
              <a:t>step</a:t>
            </a:r>
            <a:r>
              <a:rPr lang="zh-TW" altLang="en-US" dirty="0" smtClean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，每隔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23" y="1204251"/>
            <a:ext cx="5572125" cy="5067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03769" y="4024782"/>
            <a:ext cx="3648950" cy="224676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[1, 2, 3, 4, 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[4, 5, 6, 7]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4, 5, 6, 7, 8]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3, 5, 7, 9]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7041687" y="4919566"/>
            <a:ext cx="341561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二維以上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太極生兩儀，兩儀生四象</a:t>
            </a:r>
            <a:r>
              <a:rPr lang="en-US" altLang="zh-TW" dirty="0" smtClean="0"/>
              <a:t>…..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84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</a:t>
            </a:r>
            <a:r>
              <a:rPr lang="zh-TW" altLang="zh-TW" dirty="0" smtClean="0"/>
              <a:t>維</a:t>
            </a:r>
            <a:r>
              <a:rPr lang="zh-TW" altLang="en-US" dirty="0" smtClean="0"/>
              <a:t>串</a:t>
            </a:r>
            <a:r>
              <a:rPr lang="zh-TW" altLang="zh-TW" dirty="0" smtClean="0"/>
              <a:t>列</a:t>
            </a:r>
            <a:r>
              <a:rPr lang="zh-TW" altLang="zh-TW" dirty="0"/>
              <a:t>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二維串列可以使用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維串列則需要使用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多維度的串列則無法使用幾何圖形來示意，但存取方法也大同小異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 smtClean="0">
                <a:solidFill>
                  <a:srgbClr val="FF0000"/>
                </a:solidFill>
              </a:rPr>
              <a:t>維</a:t>
            </a:r>
            <a:r>
              <a:rPr lang="zh-TW" altLang="en-US" dirty="0"/>
              <a:t>串</a:t>
            </a:r>
            <a:r>
              <a:rPr lang="zh-TW" altLang="zh-TW" b="1" dirty="0" smtClean="0">
                <a:solidFill>
                  <a:srgbClr val="FF0000"/>
                </a:solidFill>
              </a:rPr>
              <a:t>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</a:t>
            </a:r>
            <a:r>
              <a:rPr lang="zh-TW" altLang="en-US" dirty="0"/>
              <a:t>維串列</a:t>
            </a:r>
            <a:r>
              <a:rPr lang="zh-TW" altLang="en-US" dirty="0" smtClean="0"/>
              <a:t>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並未</a:t>
            </a:r>
            <a:r>
              <a:rPr lang="zh-TW" altLang="zh-TW" sz="2800" b="1" dirty="0">
                <a:solidFill>
                  <a:srgbClr val="FF0000"/>
                </a:solidFill>
              </a:rPr>
              <a:t>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以上串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是用串列中的元素是另一個串列。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也可以說是兩層的一維串列。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sp>
        <p:nvSpPr>
          <p:cNvPr id="9" name="乘號 8"/>
          <p:cNvSpPr/>
          <p:nvPr/>
        </p:nvSpPr>
        <p:spPr>
          <a:xfrm>
            <a:off x="8706231" y="2848180"/>
            <a:ext cx="2128266" cy="2209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陣列就像</a:t>
            </a:r>
            <a:r>
              <a:rPr lang="zh-TW" altLang="en-US" b="1" dirty="0" smtClean="0"/>
              <a:t>排椅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固定容量與順序</a:t>
            </a:r>
            <a:r>
              <a:rPr lang="zh-TW" altLang="en-US" dirty="0" smtClean="0"/>
              <a:t>，要增加刪除都很困難。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串列就像一堆凳子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容量與</a:t>
            </a:r>
            <a:r>
              <a:rPr lang="zh-TW" altLang="en-US" dirty="0"/>
              <a:t>順序都很容易改變</a:t>
            </a:r>
            <a:r>
              <a:rPr lang="zh-TW" altLang="en-US" dirty="0" smtClean="0"/>
              <a:t>，增加刪除修改順序都行！</a:t>
            </a:r>
            <a:endParaRPr lang="zh-TW" altLang="en-US" dirty="0"/>
          </a:p>
        </p:txBody>
      </p:sp>
      <p:pic>
        <p:nvPicPr>
          <p:cNvPr id="102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90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07" y1="84167" x2="3807" y2="84167"/>
                        <a14:foregroundMark x1="3934" y1="61944" x2="3934" y2="61944"/>
                        <a14:foregroundMark x1="3680" y1="54722" x2="3680" y2="54722"/>
                        <a14:foregroundMark x1="9645" y1="60833" x2="9645" y2="60833"/>
                        <a14:foregroundMark x1="35152" y1="61389" x2="35152" y2="61389"/>
                        <a14:foregroundMark x1="56599" y1="60556" x2="56599" y2="60556"/>
                        <a14:foregroundMark x1="65482" y1="60833" x2="65482" y2="60833"/>
                        <a14:foregroundMark x1="61675" y1="60833" x2="61675" y2="60833"/>
                        <a14:foregroundMark x1="78046" y1="60556" x2="78046" y2="60556"/>
                        <a14:foregroundMark x1="83756" y1="60556" x2="83756" y2="60556"/>
                        <a14:foregroundMark x1="95685" y1="85556" x2="95685" y2="85556"/>
                        <a14:foregroundMark x1="26396" y1="54167" x2="26396" y2="54167"/>
                        <a14:foregroundMark x1="50508" y1="54167" x2="50508" y2="54167"/>
                        <a14:foregroundMark x1="64340" y1="60556" x2="64340" y2="60556"/>
                        <a14:foregroundMark x1="54442" y1="60278" x2="54442" y2="60278"/>
                        <a14:foregroundMark x1="41751" y1="59722" x2="41751" y2="59722"/>
                        <a14:foregroundMark x1="31472" y1="61111" x2="31472" y2="61111"/>
                        <a14:foregroundMark x1="18909" y1="60000" x2="18909" y2="60000"/>
                        <a14:foregroundMark x1="4949" y1="80000" x2="4949" y2="80000"/>
                        <a14:foregroundMark x1="3553" y1="89722" x2="3553" y2="89722"/>
                        <a14:foregroundMark x1="4442" y1="90000" x2="4442" y2="90000"/>
                        <a14:foregroundMark x1="92766" y1="74722" x2="92766" y2="74722"/>
                        <a14:foregroundMark x1="93020" y1="67222" x2="93020" y2="67222"/>
                        <a14:foregroundMark x1="4569" y1="52778" x2="4569" y2="52778"/>
                        <a14:foregroundMark x1="3046" y1="59167" x2="3046" y2="59167"/>
                        <a14:foregroundMark x1="69670" y1="60278" x2="69670" y2="60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2046" y="1943241"/>
            <a:ext cx="4164450" cy="1902541"/>
          </a:xfrm>
          <a:prstGeom prst="rect">
            <a:avLst/>
          </a:prstGeom>
        </p:spPr>
      </p:pic>
      <p:pic>
        <p:nvPicPr>
          <p:cNvPr id="7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16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4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94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6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677024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803496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851263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90314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945128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80988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03815 -0.002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圓角矩形 38"/>
          <p:cNvSpPr/>
          <p:nvPr/>
        </p:nvSpPr>
        <p:spPr>
          <a:xfrm>
            <a:off x="1038225" y="3743325"/>
            <a:ext cx="9144000" cy="809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1038225" y="2657476"/>
            <a:ext cx="9144000" cy="8477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1038225" y="1543050"/>
            <a:ext cx="9144000" cy="8239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293275" y="1724025"/>
            <a:ext cx="6716315" cy="476250"/>
            <a:chOff x="2950375" y="1724025"/>
            <a:chExt cx="6716315" cy="476250"/>
          </a:xfrm>
        </p:grpSpPr>
        <p:sp>
          <p:nvSpPr>
            <p:cNvPr id="4" name="矩形 3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trades[0][0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4" idx="3"/>
              <a:endCxn id="5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6" idx="3"/>
              <a:endCxn id="7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3"/>
              <a:endCxn id="6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3293275" y="2824163"/>
            <a:ext cx="6716315" cy="476250"/>
            <a:chOff x="2950375" y="1724025"/>
            <a:chExt cx="6716315" cy="476250"/>
          </a:xfrm>
        </p:grpSpPr>
        <p:sp>
          <p:nvSpPr>
            <p:cNvPr id="19" name="矩形 18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/>
            <p:cNvCxnSpPr>
              <a:stCxn id="19" idx="3"/>
              <a:endCxn id="20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1" idx="3"/>
              <a:endCxn id="22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0" idx="3"/>
              <a:endCxn id="21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287910" y="3914775"/>
            <a:ext cx="6716315" cy="476250"/>
            <a:chOff x="2950375" y="1724025"/>
            <a:chExt cx="6716315" cy="476250"/>
          </a:xfrm>
        </p:grpSpPr>
        <p:sp>
          <p:nvSpPr>
            <p:cNvPr id="27" name="矩形 26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單箭頭接點 30"/>
            <p:cNvCxnSpPr>
              <a:stCxn id="27" idx="3"/>
              <a:endCxn id="28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9" idx="3"/>
              <a:endCxn id="30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8" idx="3"/>
              <a:endCxn id="29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156104" y="172402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trades[0]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54318" y="2824163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trades[1]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318" y="391477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trades[2]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4318" y="96893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trades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串列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>
            <a:stCxn id="34" idx="2"/>
            <a:endCxn id="35" idx="0"/>
          </p:cNvCxnSpPr>
          <p:nvPr/>
        </p:nvCxnSpPr>
        <p:spPr>
          <a:xfrm flipH="1">
            <a:off x="1763918" y="2200275"/>
            <a:ext cx="1786" cy="623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5" idx="2"/>
            <a:endCxn id="36" idx="0"/>
          </p:cNvCxnSpPr>
          <p:nvPr/>
        </p:nvCxnSpPr>
        <p:spPr>
          <a:xfrm>
            <a:off x="1763918" y="3300413"/>
            <a:ext cx="0" cy="614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647825" y="4876026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[100,200,300,400]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70C0"/>
                </a:solidFill>
              </a:rPr>
              <a:t>[5,4,3,2]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[11,22,33,44] 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2160678" y="567106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trades[0]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97509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trades[1]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303927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trades[2]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 rot="16200000">
            <a:off x="2560881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 rot="16200000">
            <a:off x="4188302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16200000">
            <a:off x="5566468" y="5464642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多維串列的宣告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</a:t>
            </a:r>
            <a:r>
              <a:rPr lang="zh-TW" altLang="en-US" dirty="0" smtClean="0"/>
              <a:t>維串列為</a:t>
            </a:r>
            <a:r>
              <a:rPr lang="zh-TW" altLang="en-US" dirty="0"/>
              <a:t>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方法一：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[1,2,3,4], [99,88,77,66], [10,20,30,40] </a:t>
            </a:r>
            <a:r>
              <a:rPr lang="en-US" altLang="zh-TW" dirty="0" smtClean="0"/>
              <a:t>]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方法二：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=[]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([1,2,3,4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([99,88,77,66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([10,20,30,40</a:t>
            </a:r>
            <a:r>
              <a:rPr lang="en-US" altLang="zh-TW" dirty="0" smtClean="0"/>
              <a:t>])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得到的都是： 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dirty="0"/>
              <a:t>1, 2, 3, 4], [99, 88, 77, 66], [10, 20, 30, 40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058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注意！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串列允許不同資料</a:t>
            </a:r>
            <a:r>
              <a:rPr lang="zh-TW" altLang="en-US" b="1" dirty="0" smtClean="0">
                <a:solidFill>
                  <a:srgbClr val="FF0000"/>
                </a:solidFill>
              </a:rPr>
              <a:t>型態及不同</a:t>
            </a:r>
            <a:r>
              <a:rPr lang="zh-TW" altLang="en-US" b="1" dirty="0">
                <a:solidFill>
                  <a:srgbClr val="FF0000"/>
                </a:solidFill>
              </a:rPr>
              <a:t>長度</a:t>
            </a:r>
            <a:r>
              <a:rPr lang="zh-TW" altLang="en-US" b="1" dirty="0" smtClean="0">
                <a:solidFill>
                  <a:srgbClr val="FF0000"/>
                </a:solidFill>
              </a:rPr>
              <a:t>共存</a:t>
            </a:r>
            <a:r>
              <a:rPr lang="zh-TW" altLang="en-US" b="1" dirty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26344" y="2596896"/>
            <a:ext cx="324307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scores</a:t>
            </a:r>
            <a:r>
              <a:rPr lang="en-US" altLang="zh-TW" sz="1600" dirty="0" smtClean="0">
                <a:solidFill>
                  <a:schemeClr val="bg1"/>
                </a:solidFill>
              </a:rPr>
              <a:t>=[</a:t>
            </a:r>
            <a:r>
              <a:rPr lang="zh-TW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</a:rPr>
              <a:t>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數學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 "</a:t>
            </a:r>
            <a:r>
              <a:rPr lang="zh-TW" altLang="en-US" sz="1600" dirty="0">
                <a:solidFill>
                  <a:srgbClr val="92D050"/>
                </a:solidFill>
              </a:rPr>
              <a:t>英文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理化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Jack"</a:t>
            </a:r>
            <a:r>
              <a:rPr lang="en-US" altLang="zh-TW" sz="1600" dirty="0">
                <a:solidFill>
                  <a:srgbClr val="FFFF00"/>
                </a:solidFill>
              </a:rPr>
              <a:t>,85,78,65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Rose"</a:t>
            </a:r>
            <a:r>
              <a:rPr lang="en-US" altLang="zh-TW" sz="1600" dirty="0">
                <a:solidFill>
                  <a:srgbClr val="FFFF00"/>
                </a:solidFill>
              </a:rPr>
              <a:t>,75,85,69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Peter"</a:t>
            </a:r>
            <a:r>
              <a:rPr lang="en-US" altLang="zh-TW" sz="1600" dirty="0">
                <a:solidFill>
                  <a:srgbClr val="FFFF00"/>
                </a:solidFill>
              </a:rPr>
              <a:t>,63,67,95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 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Paul"</a:t>
            </a:r>
            <a:r>
              <a:rPr lang="en-US" altLang="zh-TW" sz="1600" dirty="0">
                <a:solidFill>
                  <a:srgbClr val="FFFF00"/>
                </a:solidFill>
              </a:rPr>
              <a:t>,94,92,88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“Sam”</a:t>
            </a:r>
            <a:r>
              <a:rPr lang="en-US" altLang="zh-TW" sz="1600" dirty="0" smtClean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FFFF00"/>
                </a:solidFill>
              </a:rPr>
              <a:t>74,65,73</a:t>
            </a:r>
            <a:r>
              <a:rPr lang="en-US" altLang="zh-TW" sz="1600" dirty="0">
                <a:solidFill>
                  <a:schemeClr val="bg1"/>
                </a:solidFill>
              </a:rPr>
              <a:t>]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]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37" y="3291023"/>
            <a:ext cx="3902029" cy="2391216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 rot="16200000">
            <a:off x="3857994" y="4177289"/>
            <a:ext cx="179772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" y="1943181"/>
            <a:ext cx="6366722" cy="43155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67" y="1943181"/>
            <a:ext cx="5836805" cy="25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</a:t>
            </a:r>
            <a:r>
              <a:rPr lang="zh-TW" altLang="en-US" dirty="0"/>
              <a:t>歪</a:t>
            </a:r>
            <a:r>
              <a:rPr lang="zh-TW" altLang="en-US" dirty="0" smtClean="0"/>
              <a:t>歪</a:t>
            </a:r>
            <a:r>
              <a:rPr lang="zh-TW" altLang="en-US" dirty="0"/>
              <a:t>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 smtClean="0"/>
              <a:t>舉例：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上面的例子有如右圖那樣的不對稱陣列。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1704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53" y="2596515"/>
            <a:ext cx="4609211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8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搭配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715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987" y="1831448"/>
            <a:ext cx="3884167" cy="29051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1448"/>
            <a:ext cx="6469544" cy="41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 smtClean="0"/>
                  <a:t>三角形，前面剛剛做過！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100</a:t>
            </a:r>
            <a:r>
              <a:rPr lang="zh-TW" altLang="en-US" dirty="0"/>
              <a:t>位學生的成績、一萬筆人事資料</a:t>
            </a:r>
            <a:endParaRPr lang="en-US" altLang="zh-TW" dirty="0"/>
          </a:p>
          <a:p>
            <a:pPr lvl="1"/>
            <a:r>
              <a:rPr lang="zh-TW" altLang="en-US" dirty="0"/>
              <a:t>不可能一個變數一個變數宣告與使用的情況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/>
          </a:p>
          <a:p>
            <a:pPr lvl="1"/>
            <a:r>
              <a:rPr lang="zh-TW" altLang="en-US" dirty="0" smtClean="0"/>
              <a:t>邏輯上連續，事實上不一定。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2162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64</a:t>
            </a:r>
            <a:r>
              <a:rPr lang="en-US" altLang="zh-TW" dirty="0"/>
              <a:t>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3934" y="1729780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33" name="五角星形 32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五角星形 33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五角星形 34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五角星形 35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五角星形 36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53</a:t>
            </a:r>
            <a:r>
              <a:rPr lang="en-US" altLang="zh-TW" dirty="0"/>
              <a:t>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，再加上蒜總和迴圈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2853606" y="1733710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enumerate(</a:t>
            </a:r>
            <a:r>
              <a:rPr lang="zh-TW" altLang="en-US" dirty="0" smtClean="0"/>
              <a:t>列舉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有條有理，一一列舉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835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enumerate(</a:t>
            </a:r>
            <a:r>
              <a:rPr lang="zh-TW" altLang="en-US" dirty="0"/>
              <a:t>列舉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enumerate(</a:t>
            </a:r>
            <a:r>
              <a:rPr lang="zh-TW" altLang="en-US" dirty="0"/>
              <a:t>列舉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可以將一個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物件增加編號，方便一些應用。</a:t>
            </a:r>
            <a:endParaRPr lang="en-US" altLang="zh-TW" dirty="0" smtClean="0"/>
          </a:p>
          <a:p>
            <a:r>
              <a:rPr lang="zh-TW" altLang="en-US" dirty="0">
                <a:sym typeface="Wingdings" panose="05000000000000000000" pitchFamily="2" charset="2"/>
              </a:rPr>
              <a:t>語法：</a:t>
            </a:r>
            <a:r>
              <a:rPr lang="en-US" altLang="zh-TW" dirty="0" err="1">
                <a:sym typeface="Wingdings" panose="05000000000000000000" pitchFamily="2" charset="2"/>
              </a:rPr>
              <a:t>obj</a:t>
            </a:r>
            <a:r>
              <a:rPr lang="en-US" altLang="zh-TW" dirty="0">
                <a:sym typeface="Wingdings" panose="05000000000000000000" pitchFamily="2" charset="2"/>
              </a:rPr>
              <a:t> = enumerate( </a:t>
            </a:r>
            <a:r>
              <a:rPr lang="en-US" altLang="zh-TW" dirty="0" err="1">
                <a:sym typeface="Wingdings" panose="05000000000000000000" pitchFamily="2" charset="2"/>
              </a:rPr>
              <a:t>iterable</a:t>
            </a:r>
            <a:r>
              <a:rPr lang="en-US" altLang="zh-TW" dirty="0">
                <a:sym typeface="Wingdings" panose="05000000000000000000" pitchFamily="2" charset="2"/>
              </a:rPr>
              <a:t> [,start=0]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可以改變起始編號，預設是從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開始編號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範例：</a:t>
            </a:r>
            <a:r>
              <a:rPr lang="en-US" altLang="zh-TW" dirty="0" err="1" smtClean="0"/>
              <a:t>myDrinks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[“coffee”, “tea”, “wine”]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dirty="0" err="1" smtClean="0"/>
              <a:t>enumDrinks</a:t>
            </a:r>
            <a:r>
              <a:rPr lang="en-US" altLang="zh-TW" dirty="0" smtClean="0"/>
              <a:t> = enumerate(</a:t>
            </a:r>
            <a:r>
              <a:rPr lang="en-US" altLang="zh-TW" dirty="0" err="1" smtClean="0"/>
              <a:t>myDrinks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print(list(</a:t>
            </a:r>
            <a:r>
              <a:rPr lang="en-US" altLang="zh-TW" dirty="0" err="1" smtClean="0"/>
              <a:t>enumDrinks</a:t>
            </a:r>
            <a:r>
              <a:rPr lang="en-US" altLang="zh-TW" dirty="0" smtClean="0"/>
              <a:t>)) </a:t>
            </a:r>
            <a:r>
              <a:rPr lang="en-US" altLang="zh-TW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[ (0,”coffee”), (1,”tea”), (2,”wine”) ]</a:t>
            </a:r>
          </a:p>
          <a:p>
            <a:r>
              <a:rPr lang="zh-TW" altLang="en-US" smtClean="0">
                <a:sym typeface="Wingdings" panose="05000000000000000000" pitchFamily="2" charset="2"/>
              </a:rPr>
              <a:t>應用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一般</a:t>
            </a:r>
            <a:r>
              <a:rPr lang="en-US" altLang="zh-TW" dirty="0" err="1" smtClean="0">
                <a:sym typeface="Wingdings" panose="05000000000000000000" pitchFamily="2" charset="2"/>
              </a:rPr>
              <a:t>iterable</a:t>
            </a:r>
            <a:r>
              <a:rPr lang="zh-TW" altLang="en-US" dirty="0" smtClean="0">
                <a:sym typeface="Wingdings" panose="05000000000000000000" pitchFamily="2" charset="2"/>
              </a:rPr>
              <a:t>物件用</a:t>
            </a:r>
            <a:r>
              <a:rPr lang="en-US" altLang="zh-TW" dirty="0" smtClean="0">
                <a:sym typeface="Wingdings" panose="05000000000000000000" pitchFamily="2" charset="2"/>
              </a:rPr>
              <a:t>for</a:t>
            </a:r>
            <a:r>
              <a:rPr lang="zh-TW" altLang="en-US" dirty="0" smtClean="0">
                <a:sym typeface="Wingdings" panose="05000000000000000000" pitchFamily="2" charset="2"/>
              </a:rPr>
              <a:t>迴圈進行運算時無法知道每個元素的索引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編號、順序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的。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用</a:t>
            </a:r>
            <a:r>
              <a:rPr lang="en-US" altLang="zh-TW" dirty="0">
                <a:sym typeface="Wingdings" panose="05000000000000000000" pitchFamily="2" charset="2"/>
              </a:rPr>
              <a:t>enumerate</a:t>
            </a:r>
            <a:r>
              <a:rPr lang="zh-TW" altLang="en-US" dirty="0">
                <a:sym typeface="Wingdings" panose="05000000000000000000" pitchFamily="2" charset="2"/>
              </a:rPr>
              <a:t>可以建立起這樣的資訊</a:t>
            </a:r>
            <a:r>
              <a:rPr lang="zh-TW" altLang="en-US" dirty="0" smtClean="0">
                <a:sym typeface="Wingdings" panose="05000000000000000000" pitchFamily="2" charset="2"/>
              </a:rPr>
              <a:t>，方便應用。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/>
              <a:t>Example06_05</a:t>
            </a:r>
            <a:r>
              <a:rPr lang="zh-TW" altLang="en-US" dirty="0" smtClean="0"/>
              <a:t>可以試著用</a:t>
            </a:r>
            <a:r>
              <a:rPr lang="en-US" altLang="zh-TW" dirty="0" smtClean="0"/>
              <a:t>enumerate</a:t>
            </a:r>
            <a:r>
              <a:rPr lang="zh-TW" altLang="en-US" dirty="0" smtClean="0"/>
              <a:t>取出運算結果。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6150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Tuple(</a:t>
            </a:r>
            <a:r>
              <a:rPr lang="zh-TW" altLang="en-US" dirty="0"/>
              <a:t>元組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不動如山，至死不渝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041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Tuple</a:t>
            </a:r>
            <a:r>
              <a:rPr lang="zh-TW" altLang="en-US" dirty="0" smtClean="0"/>
              <a:t>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簡言之，就是不會改變的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一旦設定了內容，就不會再改變的</a:t>
            </a:r>
            <a:r>
              <a:rPr lang="en-US" altLang="zh-TW" dirty="0" smtClean="0"/>
              <a:t>List</a:t>
            </a:r>
          </a:p>
          <a:p>
            <a:r>
              <a:rPr lang="zh-TW" altLang="en-US" dirty="0"/>
              <a:t>差異處，</a:t>
            </a:r>
            <a:r>
              <a:rPr lang="en-US" altLang="zh-TW" dirty="0"/>
              <a:t>List</a:t>
            </a:r>
            <a:r>
              <a:rPr lang="zh-TW" altLang="en-US" dirty="0"/>
              <a:t>用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[ </a:t>
            </a:r>
            <a:r>
              <a:rPr lang="en-US" altLang="zh-TW" sz="2800" b="1" dirty="0">
                <a:solidFill>
                  <a:srgbClr val="FF0000"/>
                </a:solidFill>
              </a:rPr>
              <a:t>]</a:t>
            </a:r>
            <a:r>
              <a:rPr lang="zh-TW" altLang="en-US" dirty="0"/>
              <a:t>，而</a:t>
            </a:r>
            <a:r>
              <a:rPr lang="en-US" altLang="zh-TW" dirty="0"/>
              <a:t>Tuple</a:t>
            </a:r>
            <a:r>
              <a:rPr lang="zh-TW" altLang="en-US" dirty="0"/>
              <a:t>用 </a:t>
            </a:r>
            <a:r>
              <a:rPr lang="en-US" altLang="zh-TW" sz="2800" b="1" dirty="0">
                <a:solidFill>
                  <a:srgbClr val="FF0000"/>
                </a:solidFill>
              </a:rPr>
              <a:t>(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除了宣告產生元組時</a:t>
            </a:r>
            <a:r>
              <a:rPr lang="zh-TW" altLang="en-US" dirty="0"/>
              <a:t>不一樣</a:t>
            </a:r>
            <a:r>
              <a:rPr lang="zh-TW" altLang="en-US" dirty="0" smtClean="0"/>
              <a:t>，使用方法跟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一模一樣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除了不能改變內容！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所以，會改變內容的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操作都不能用，例如：</a:t>
            </a:r>
            <a:r>
              <a:rPr lang="en-US" altLang="zh-TW" u="sng" dirty="0" smtClean="0"/>
              <a:t>append(), Insert(), Pop(),Remove()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411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Tuple? Why?</a:t>
            </a:r>
            <a:br>
              <a:rPr lang="en-US" altLang="zh-TW" dirty="0" smtClean="0"/>
            </a:br>
            <a:r>
              <a:rPr lang="en-US" altLang="zh-TW" dirty="0" smtClean="0"/>
              <a:t>			</a:t>
            </a:r>
            <a:r>
              <a:rPr lang="zh-TW" altLang="en-US" dirty="0" smtClean="0"/>
              <a:t>為何</a:t>
            </a:r>
            <a:r>
              <a:rPr lang="zh-TW" altLang="en-US" dirty="0"/>
              <a:t>需要</a:t>
            </a:r>
            <a:r>
              <a:rPr lang="en-US" altLang="zh-TW" dirty="0"/>
              <a:t>Tuple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更安全的保護資料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只要是不會改變的資料，很適合用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存起來。</a:t>
            </a:r>
            <a:endParaRPr lang="en-US" altLang="zh-TW" dirty="0" smtClean="0"/>
          </a:p>
          <a:p>
            <a:pPr lvl="1"/>
            <a:r>
              <a:rPr lang="zh-TW" altLang="en-US" dirty="0"/>
              <a:t>例如：影像處理時，圖片的長、寬是不會改變的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例如：一年四季</a:t>
            </a:r>
            <a:r>
              <a:rPr lang="en-US" altLang="zh-TW" dirty="0"/>
              <a:t>seasons = 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春</a:t>
            </a:r>
            <a:r>
              <a:rPr lang="en-US" altLang="zh-TW" dirty="0" smtClean="0"/>
              <a:t>”,</a:t>
            </a:r>
            <a:r>
              <a:rPr lang="en-US" altLang="zh-TW" dirty="0"/>
              <a:t>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夏</a:t>
            </a:r>
            <a:r>
              <a:rPr lang="en-US" altLang="zh-TW" dirty="0" smtClean="0"/>
              <a:t>”, “</a:t>
            </a:r>
            <a:r>
              <a:rPr lang="zh-TW" altLang="en-US" dirty="0" smtClean="0"/>
              <a:t>秋</a:t>
            </a:r>
            <a:r>
              <a:rPr lang="en-US" altLang="zh-TW" dirty="0" smtClean="0"/>
              <a:t>”, “</a:t>
            </a:r>
            <a:r>
              <a:rPr lang="zh-TW" altLang="en-US" dirty="0" smtClean="0"/>
              <a:t>冬</a:t>
            </a:r>
            <a:r>
              <a:rPr lang="en-US" altLang="zh-TW" dirty="0" smtClean="0"/>
              <a:t>”)</a:t>
            </a:r>
            <a:endParaRPr lang="en-US" altLang="zh-TW" dirty="0"/>
          </a:p>
          <a:p>
            <a:r>
              <a:rPr lang="zh-TW" altLang="en-US" dirty="0" smtClean="0"/>
              <a:t>增加程式速度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的速度是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很大的短版</a:t>
            </a:r>
            <a:endParaRPr lang="en-US" altLang="zh-TW" dirty="0" smtClean="0"/>
          </a:p>
          <a:p>
            <a:pPr lvl="1"/>
            <a:r>
              <a:rPr lang="zh-TW" altLang="en-US" dirty="0"/>
              <a:t>只要資料是不會改變</a:t>
            </a:r>
            <a:r>
              <a:rPr lang="zh-TW" altLang="en-US" dirty="0" smtClean="0"/>
              <a:t>的，用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會快很多。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17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串列跟陣列的很大差異是：</a:t>
            </a:r>
            <a:r>
              <a:rPr lang="en-US" altLang="zh-TW" dirty="0"/>
              <a:t>item</a:t>
            </a:r>
            <a:r>
              <a:rPr lang="zh-TW" altLang="en-US" dirty="0"/>
              <a:t>可以有</a:t>
            </a:r>
            <a:r>
              <a:rPr lang="zh-TW" altLang="en-US" sz="2400" b="1" dirty="0">
                <a:solidFill>
                  <a:srgbClr val="FF0000"/>
                </a:solidFill>
              </a:rPr>
              <a:t>不同資料型別！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例如： </a:t>
            </a:r>
            <a:r>
              <a:rPr lang="en-US" altLang="zh-TW" dirty="0"/>
              <a:t>Player=[“</a:t>
            </a:r>
            <a:r>
              <a:rPr lang="en-US" altLang="zh-TW" dirty="0" err="1"/>
              <a:t>Lebrom</a:t>
            </a:r>
            <a:r>
              <a:rPr lang="en-US" altLang="zh-TW" dirty="0"/>
              <a:t> James”, 1984, 206, 113, 4,]</a:t>
            </a:r>
          </a:p>
          <a:p>
            <a:pPr lvl="1"/>
            <a:r>
              <a:rPr lang="zh-TW" altLang="en-US" dirty="0"/>
              <a:t>別的語言，陣列中只能放一樣的資料型別！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中等於是讓使用者用陣列的方式存取，但是卻同時有串列的很多彈性與方便性。</a:t>
            </a:r>
            <a:endParaRPr lang="en-US" altLang="zh-TW" dirty="0" smtClean="0"/>
          </a:p>
          <a:p>
            <a:pPr lvl="1"/>
            <a:r>
              <a:rPr lang="zh-TW" altLang="en-US" dirty="0"/>
              <a:t>陣列：固定大小、同資料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串列：可動態改變大小、可不同資料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宣告</a:t>
            </a:r>
            <a:r>
              <a:rPr lang="zh-TW" altLang="en-US" b="1" dirty="0">
                <a:solidFill>
                  <a:srgbClr val="FF0000"/>
                </a:solidFill>
              </a:rPr>
              <a:t>語法</a:t>
            </a:r>
            <a:r>
              <a:rPr lang="zh-TW" altLang="en-US" dirty="0" smtClean="0"/>
              <a:t>： </a:t>
            </a:r>
            <a:r>
              <a:rPr lang="en-US" altLang="zh-TW" b="1" dirty="0" err="1" smtClean="0"/>
              <a:t>myList</a:t>
            </a:r>
            <a:r>
              <a:rPr lang="en-US" altLang="zh-TW" b="1" dirty="0" smtClean="0"/>
              <a:t> = [item 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, item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/>
              <a:t>, ….., item </a:t>
            </a:r>
            <a:r>
              <a:rPr lang="en-US" altLang="zh-TW" b="1" dirty="0" smtClean="0">
                <a:solidFill>
                  <a:srgbClr val="FF0000"/>
                </a:solidFill>
              </a:rPr>
              <a:t>n,</a:t>
            </a:r>
            <a:r>
              <a:rPr lang="en-US" altLang="zh-TW" b="1" dirty="0" smtClean="0"/>
              <a:t>]</a:t>
            </a:r>
          </a:p>
          <a:p>
            <a:pPr lvl="1"/>
            <a:r>
              <a:rPr lang="en-US" altLang="zh-TW" dirty="0" err="1" smtClean="0"/>
              <a:t>myList</a:t>
            </a:r>
            <a:r>
              <a:rPr lang="zh-TW" altLang="en-US" dirty="0" smtClean="0"/>
              <a:t>是串列名稱，</a:t>
            </a:r>
            <a:r>
              <a:rPr lang="en-US" altLang="zh-TW" dirty="0" smtClean="0"/>
              <a:t>item n</a:t>
            </a:r>
            <a:r>
              <a:rPr lang="zh-TW" altLang="en-US" dirty="0" smtClean="0"/>
              <a:t>是第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項內容。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43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串列的存取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存或取的動作最基本的就是跟陣列一樣。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   </a:t>
            </a:r>
            <a:r>
              <a:rPr lang="zh-TW" altLang="en-US" b="1" dirty="0" smtClean="0"/>
              <a:t>串列名</a:t>
            </a:r>
            <a:r>
              <a:rPr lang="en-US" altLang="zh-TW" b="1" dirty="0" smtClean="0"/>
              <a:t>[</a:t>
            </a:r>
            <a:r>
              <a:rPr lang="zh-TW" altLang="en-US" b="1" dirty="0" smtClean="0"/>
              <a:t>編號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即可指定存或取的對象。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例如右邊程式， </a:t>
            </a:r>
            <a:r>
              <a:rPr lang="en-US" altLang="zh-TW" dirty="0" smtClean="0"/>
              <a:t>Player[0]…Player[4]</a:t>
            </a:r>
          </a:p>
          <a:p>
            <a:pPr lvl="1"/>
            <a:r>
              <a:rPr lang="zh-TW" altLang="en-US" dirty="0" smtClean="0"/>
              <a:t>或是：</a:t>
            </a:r>
            <a:endParaRPr lang="en-US" altLang="zh-TW" dirty="0" smtClean="0"/>
          </a:p>
          <a:p>
            <a:r>
              <a:rPr lang="zh-TW" altLang="en-US" dirty="0" smtClean="0"/>
              <a:t>串列的</a:t>
            </a:r>
            <a:r>
              <a:rPr lang="zh-TW" altLang="en-US" b="1" dirty="0" smtClean="0"/>
              <a:t>編號</a:t>
            </a:r>
            <a:r>
              <a:rPr lang="zh-TW" altLang="en-US" dirty="0" smtClean="0"/>
              <a:t>是從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/>
              <a:t>開始！</a:t>
            </a:r>
            <a:endParaRPr lang="en-US" altLang="zh-TW" dirty="0" smtClean="0"/>
          </a:p>
          <a:p>
            <a:r>
              <a:rPr lang="zh-TW" altLang="en-US" dirty="0"/>
              <a:t>神奇的</a:t>
            </a:r>
            <a:r>
              <a:rPr lang="en-US" altLang="zh-TW" dirty="0"/>
              <a:t>Python</a:t>
            </a:r>
            <a:r>
              <a:rPr lang="zh-TW" altLang="en-US" dirty="0"/>
              <a:t>中</a:t>
            </a:r>
            <a:r>
              <a:rPr lang="zh-TW" altLang="en-US" dirty="0" smtClean="0"/>
              <a:t>，串列</a:t>
            </a:r>
            <a:r>
              <a:rPr lang="zh-TW" altLang="en-US" b="1" dirty="0" smtClean="0">
                <a:solidFill>
                  <a:srgbClr val="FF0000"/>
                </a:solidFill>
              </a:rPr>
              <a:t>編號 </a:t>
            </a:r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r>
              <a:rPr lang="zh-TW" altLang="en-US" dirty="0" smtClean="0"/>
              <a:t>，指的是</a:t>
            </a:r>
            <a:r>
              <a:rPr lang="zh-TW" altLang="en-US" b="1" dirty="0" smtClean="0">
                <a:solidFill>
                  <a:srgbClr val="FF0000"/>
                </a:solidFill>
              </a:rPr>
              <a:t>最後一項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上面的例子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Player[-1]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Player[4]</a:t>
            </a:r>
            <a:r>
              <a:rPr lang="zh-TW" altLang="en-US" dirty="0" smtClean="0"/>
              <a:t>是一樣的！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同理類推：</a:t>
            </a:r>
            <a:r>
              <a:rPr lang="en-US" altLang="zh-TW" dirty="0" smtClean="0"/>
              <a:t>-2,-3,-4….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42" y="2160589"/>
            <a:ext cx="4833063" cy="1824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92" y="3321558"/>
            <a:ext cx="31527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串列的使用特色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因為串列可以動態改變大小、增減元素，因此不需像陣列要預先宣告大小。</a:t>
            </a:r>
            <a:endParaRPr lang="en-US" altLang="zh-TW" dirty="0" smtClean="0"/>
          </a:p>
          <a:p>
            <a:pPr lvl="1"/>
            <a:r>
              <a:rPr lang="zh-TW" altLang="en-US" dirty="0"/>
              <a:t>需要多</a:t>
            </a:r>
            <a:r>
              <a:rPr lang="zh-TW" altLang="en-US" dirty="0" smtClean="0"/>
              <a:t>大隨時加多</a:t>
            </a:r>
            <a:r>
              <a:rPr lang="zh-TW" altLang="en-US" dirty="0"/>
              <a:t>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所以可以宣告串列為 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=[]</a:t>
            </a:r>
            <a:r>
              <a:rPr lang="zh-TW" altLang="en-US" dirty="0" smtClean="0"/>
              <a:t>，空的，以後再增加即可</a:t>
            </a:r>
            <a:endParaRPr lang="en-US" altLang="zh-TW" dirty="0" smtClean="0"/>
          </a:p>
          <a:p>
            <a:r>
              <a:rPr lang="zh-TW" altLang="en-US" b="1" dirty="0"/>
              <a:t>增加</a:t>
            </a:r>
            <a:r>
              <a:rPr lang="zh-TW" altLang="en-US" dirty="0"/>
              <a:t>串列元素的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append()</a:t>
            </a:r>
            <a:r>
              <a:rPr lang="zh-TW" altLang="en-US" dirty="0" smtClean="0"/>
              <a:t>：在尾端增加元素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nsert(index, item)</a:t>
            </a:r>
            <a:r>
              <a:rPr lang="zh-TW" altLang="en-US" dirty="0" smtClean="0"/>
              <a:t>：在指定位置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插入元素</a:t>
            </a:r>
            <a:endParaRPr lang="en-US" altLang="zh-TW" dirty="0" smtClean="0"/>
          </a:p>
          <a:p>
            <a:r>
              <a:rPr lang="zh-TW" altLang="en-US" b="1" dirty="0"/>
              <a:t>刪除</a:t>
            </a:r>
            <a:r>
              <a:rPr lang="zh-TW" altLang="en-US" dirty="0"/>
              <a:t>串列元素的方法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op()</a:t>
            </a:r>
            <a:r>
              <a:rPr lang="zh-TW" altLang="en-US" dirty="0" smtClean="0"/>
              <a:t>：刪除尾端元素並傳回該元素內容。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op(index)</a:t>
            </a:r>
            <a:r>
              <a:rPr lang="zh-TW" altLang="en-US" dirty="0" smtClean="0"/>
              <a:t>：刪除指定位置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之元素</a:t>
            </a:r>
            <a:r>
              <a:rPr lang="zh-TW" altLang="en-US" dirty="0"/>
              <a:t>並傳回該元素內容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emove(item)</a:t>
            </a:r>
            <a:r>
              <a:rPr lang="zh-TW" altLang="en-US" dirty="0" smtClean="0"/>
              <a:t>：刪除</a:t>
            </a:r>
            <a:r>
              <a:rPr lang="zh-TW" altLang="en-US" dirty="0"/>
              <a:t>第一個</a:t>
            </a:r>
            <a:r>
              <a:rPr lang="zh-TW" altLang="en-US" dirty="0" smtClean="0"/>
              <a:t>內容為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之元素。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3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 10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/>
              <a:t>10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/>
              <a:t>10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4" y="2160589"/>
            <a:ext cx="6772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3610</TotalTime>
  <Words>3557</Words>
  <Application>Microsoft Office PowerPoint</Application>
  <PresentationFormat>寬螢幕</PresentationFormat>
  <Paragraphs>806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5" baseType="lpstr">
      <vt:lpstr>微軟正黑體</vt:lpstr>
      <vt:lpstr>標楷體</vt:lpstr>
      <vt:lpstr>Arial</vt:lpstr>
      <vt:lpstr>Cambria Math</vt:lpstr>
      <vt:lpstr>Trebuchet MS</vt:lpstr>
      <vt:lpstr>Wingdings</vt:lpstr>
      <vt:lpstr>Wingdings 3</vt:lpstr>
      <vt:lpstr>多面向</vt:lpstr>
      <vt:lpstr>串列(List)一定要認識</vt:lpstr>
      <vt:lpstr>陣列基本說明 (Python是串列)</vt:lpstr>
      <vt:lpstr>陣列 vs. 串列</vt:lpstr>
      <vt:lpstr>串列應用時機</vt:lpstr>
      <vt:lpstr>串列基本概念</vt:lpstr>
      <vt:lpstr>串列的存取(使用)</vt:lpstr>
      <vt:lpstr>Python串列的使用特色</vt:lpstr>
      <vt:lpstr>範例一 記住十個數</vt:lpstr>
      <vt:lpstr>範例一參考程式碼</vt:lpstr>
      <vt:lpstr>串列其他功能</vt:lpstr>
      <vt:lpstr>常用list函數</vt:lpstr>
      <vt:lpstr>範例二 計算五個數的總和、平均</vt:lpstr>
      <vt:lpstr>範例二參考程式碼</vt:lpstr>
      <vt:lpstr>範例三 找最大值最小值</vt:lpstr>
      <vt:lpstr>範例三參考程式碼</vt:lpstr>
      <vt:lpstr>練習一 輸入整數求各個位數之倒序</vt:lpstr>
      <vt:lpstr>如何取出各個位數的數字?</vt:lpstr>
      <vt:lpstr>練習一參考程式碼</vt:lpstr>
      <vt:lpstr>挑戰題： 1/19化為小數後的第n位數是多少？</vt:lpstr>
      <vt:lpstr>串列生成式(1/2) list generator</vt:lpstr>
      <vt:lpstr>串列生成式(2/2) list generator</vt:lpstr>
      <vt:lpstr>範例四 用排除法(用陣列)找N以內之質數</vt:lpstr>
      <vt:lpstr>範例四思考提示</vt:lpstr>
      <vt:lpstr>範例四參考程式碼</vt:lpstr>
      <vt:lpstr>串列分割 list slices</vt:lpstr>
      <vt:lpstr>範例五 list slices</vt:lpstr>
      <vt:lpstr>多維串列(二維以上)</vt:lpstr>
      <vt:lpstr>多維串列(一)</vt:lpstr>
      <vt:lpstr>多維串列(二)</vt:lpstr>
      <vt:lpstr>PowerPoint 簡報</vt:lpstr>
      <vt:lpstr>Python多維串列的宣告 以二維串列為例</vt:lpstr>
      <vt:lpstr>練習二 成績表輸出</vt:lpstr>
      <vt:lpstr>練習二參考程式碼</vt:lpstr>
      <vt:lpstr>不對稱陣列</vt:lpstr>
      <vt:lpstr>不對稱陣列，不完整陣列</vt:lpstr>
      <vt:lpstr>不對稱陣列，不完整陣列</vt:lpstr>
      <vt:lpstr>範例六 Pascal三角形</vt:lpstr>
      <vt:lpstr>範例六參考程式碼 輸出要改進！</vt:lpstr>
      <vt:lpstr>挑戰題： 有多少組合？</vt:lpstr>
      <vt:lpstr>挑戰題：  64. Minimum Path Sum</vt:lpstr>
      <vt:lpstr>挑戰題：  53. Maximum Subarray</vt:lpstr>
      <vt:lpstr>53. Maximum Subarray(續) </vt:lpstr>
      <vt:lpstr>enumerate(列舉)</vt:lpstr>
      <vt:lpstr>enumerate(列舉)</vt:lpstr>
      <vt:lpstr>Tuple(元組)</vt:lpstr>
      <vt:lpstr>Tuple定義</vt:lpstr>
      <vt:lpstr>Tuple? Why?    為何需要Tuple?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User</cp:lastModifiedBy>
  <cp:revision>100</cp:revision>
  <dcterms:created xsi:type="dcterms:W3CDTF">2020-11-15T08:32:50Z</dcterms:created>
  <dcterms:modified xsi:type="dcterms:W3CDTF">2021-06-25T09:33:43Z</dcterms:modified>
</cp:coreProperties>
</file>