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89" r:id="rId13"/>
    <p:sldId id="290" r:id="rId14"/>
    <p:sldId id="291" r:id="rId15"/>
    <p:sldId id="272" r:id="rId16"/>
    <p:sldId id="273" r:id="rId17"/>
    <p:sldId id="269" r:id="rId18"/>
    <p:sldId id="300" r:id="rId19"/>
    <p:sldId id="270" r:id="rId20"/>
    <p:sldId id="265" r:id="rId21"/>
    <p:sldId id="278" r:id="rId22"/>
    <p:sldId id="292" r:id="rId23"/>
    <p:sldId id="301" r:id="rId24"/>
    <p:sldId id="293" r:id="rId25"/>
    <p:sldId id="281" r:id="rId26"/>
    <p:sldId id="283" r:id="rId27"/>
    <p:sldId id="282" r:id="rId28"/>
    <p:sldId id="285" r:id="rId29"/>
    <p:sldId id="284" r:id="rId30"/>
    <p:sldId id="286" r:id="rId31"/>
    <p:sldId id="294" r:id="rId32"/>
    <p:sldId id="295" r:id="rId33"/>
    <p:sldId id="287" r:id="rId34"/>
    <p:sldId id="288" r:id="rId35"/>
    <p:sldId id="307" r:id="rId36"/>
    <p:sldId id="308" r:id="rId37"/>
    <p:sldId id="271" r:id="rId38"/>
    <p:sldId id="274" r:id="rId39"/>
    <p:sldId id="275" r:id="rId40"/>
    <p:sldId id="276" r:id="rId41"/>
    <p:sldId id="277" r:id="rId42"/>
    <p:sldId id="279" r:id="rId43"/>
    <p:sldId id="280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AA"/>
    <a:srgbClr val="FFFFFF"/>
    <a:srgbClr val="0DD9E3"/>
    <a:srgbClr val="00B0F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94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620223" y="6406487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111年2月20日星期日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7" y="3725286"/>
            <a:ext cx="3122401" cy="17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8" y="1930400"/>
            <a:ext cx="4288262" cy="3279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3085"/>
            <a:ext cx="5933450" cy="5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36209"/>
              </p:ext>
            </p:extLst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00945"/>
            <a:ext cx="6528138" cy="4616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81" y="1930400"/>
            <a:ext cx="3866839" cy="28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21" y="1740954"/>
            <a:ext cx="4032251" cy="2580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42763"/>
            <a:ext cx="5175183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如何用陣列以排除法找出質數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8981"/>
              </p:ext>
            </p:extLst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05353"/>
              </p:ext>
            </p:extLst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3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語言也</a:t>
            </a:r>
            <a:r>
              <a:rPr lang="zh-TW" altLang="en-US" dirty="0"/>
              <a:t>支援陣列，但</a:t>
            </a:r>
            <a:r>
              <a:rPr lang="en-US" altLang="zh-TW" dirty="0"/>
              <a:t>Java</a:t>
            </a:r>
            <a:r>
              <a:rPr lang="zh-TW" altLang="en-US" dirty="0"/>
              <a:t>的陣列與早期程式語言（如</a:t>
            </a:r>
            <a:r>
              <a:rPr lang="en-US" altLang="zh-TW" dirty="0"/>
              <a:t>C/C++</a:t>
            </a:r>
            <a:r>
              <a:rPr lang="zh-TW" altLang="en-US" dirty="0"/>
              <a:t>）的陣列</a:t>
            </a:r>
            <a:r>
              <a:rPr lang="zh-TW" altLang="en-US" dirty="0" smtClean="0"/>
              <a:t>有些許不同。</a:t>
            </a:r>
            <a:endParaRPr lang="en-US" altLang="zh-TW" dirty="0" smtClean="0"/>
          </a:p>
          <a:p>
            <a:r>
              <a:rPr lang="en-US" altLang="zh-TW" dirty="0"/>
              <a:t>Java</a:t>
            </a:r>
            <a:r>
              <a:rPr lang="zh-TW" altLang="en-US" dirty="0"/>
              <a:t>的陣列可透過</a:t>
            </a:r>
            <a:r>
              <a:rPr lang="zh-TW" altLang="en-US" dirty="0" smtClean="0"/>
              <a:t>某些</a:t>
            </a:r>
            <a:r>
              <a:rPr lang="zh-TW" altLang="en-US" b="1" i="1" u="sng" dirty="0" smtClean="0"/>
              <a:t>方法</a:t>
            </a:r>
            <a:r>
              <a:rPr lang="zh-TW" altLang="en-US" dirty="0"/>
              <a:t>或</a:t>
            </a:r>
            <a:r>
              <a:rPr lang="zh-TW" altLang="en-US" b="1" i="1" u="sng" dirty="0"/>
              <a:t>屬性</a:t>
            </a:r>
            <a:r>
              <a:rPr lang="zh-TW" altLang="en-US" dirty="0"/>
              <a:t>進行更多的應用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19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0879" y="608663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進一步課後練習：如果有的話是第幾個數字？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</a:p>
        </p:txBody>
      </p:sp>
    </p:spTree>
    <p:extLst>
      <p:ext uri="{BB962C8B-B14F-4D97-AF65-F5344CB8AC3E}">
        <p14:creationId xmlns:p14="http://schemas.microsoft.com/office/powerpoint/2010/main" val="2225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五個數如何有規律地做排列組合？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22283"/>
              </p:ext>
            </p:extLst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四不完美參考程式碼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7258"/>
            <a:ext cx="7890594" cy="4544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95" y="1930400"/>
            <a:ext cx="4166045" cy="2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Example06_08a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84396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6309552"/>
                </p:ext>
              </p:extLst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7729"/>
              </p:ext>
            </p:extLst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74179"/>
              </p:ext>
            </p:extLst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Example06_08a</a:t>
            </a:r>
          </a:p>
        </p:txBody>
      </p:sp>
    </p:spTree>
    <p:extLst>
      <p:ext uri="{BB962C8B-B14F-4D97-AF65-F5344CB8AC3E}">
        <p14:creationId xmlns:p14="http://schemas.microsoft.com/office/powerpoint/2010/main" val="25889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1" y="1378598"/>
            <a:ext cx="6519576" cy="5188889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910529" y="317964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92893" y="286417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229047" y="3255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9047" y="5163580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975668" y="5096256"/>
            <a:ext cx="2317922" cy="188976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/>
          <p:cNvSpPr/>
          <p:nvPr/>
        </p:nvSpPr>
        <p:spPr>
          <a:xfrm>
            <a:off x="4268532" y="4872228"/>
            <a:ext cx="512064" cy="5928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05542" y="5899577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905603" y="5883343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42" y="551605"/>
            <a:ext cx="3951306" cy="26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321506"/>
                </p:ext>
              </p:extLst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6086712"/>
                </p:ext>
              </p:extLst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290009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10736" cy="52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704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006275" cy="5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陣列元素如果未指定初始值，則陣列元素在實體產生時，會自動作初始化動作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, long</a:t>
            </a:r>
            <a:r>
              <a:rPr lang="zh-TW" altLang="en-US" dirty="0" smtClean="0"/>
              <a:t>初始化</a:t>
            </a:r>
            <a:r>
              <a:rPr lang="zh-TW" altLang="en-US" dirty="0"/>
              <a:t>為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1"/>
            <a:r>
              <a:rPr lang="en-US" altLang="zh-TW" dirty="0" smtClean="0"/>
              <a:t>float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double</a:t>
            </a:r>
            <a:r>
              <a:rPr lang="zh-TW" altLang="en-US" dirty="0"/>
              <a:t>初始化為</a:t>
            </a:r>
            <a:r>
              <a:rPr lang="en-US" altLang="zh-TW" dirty="0" smtClean="0"/>
              <a:t>0.0</a:t>
            </a:r>
            <a:endParaRPr lang="en-US" altLang="zh-TW" dirty="0"/>
          </a:p>
          <a:p>
            <a:pPr lvl="1"/>
            <a:r>
              <a:rPr lang="en-US" altLang="zh-TW" dirty="0" smtClean="0"/>
              <a:t>char</a:t>
            </a:r>
            <a:r>
              <a:rPr lang="zh-TW" altLang="en-US" dirty="0" smtClean="0"/>
              <a:t>初始化為</a:t>
            </a:r>
            <a:r>
              <a:rPr lang="en-US" altLang="zh-TW" dirty="0" smtClean="0"/>
              <a:t>'\u0000‘</a:t>
            </a:r>
          </a:p>
          <a:p>
            <a:pPr lvl="1"/>
            <a:r>
              <a:rPr lang="en-US" altLang="zh-TW" dirty="0" err="1" smtClean="0"/>
              <a:t>boolean</a:t>
            </a:r>
            <a:r>
              <a:rPr lang="zh-TW" altLang="en-US" dirty="0"/>
              <a:t>初始化為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陣列元素是物件的參考，則會被初始化為</a:t>
            </a:r>
            <a:r>
              <a:rPr lang="en-US" altLang="zh-TW" dirty="0"/>
              <a:t>null</a:t>
            </a:r>
          </a:p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陣列實體時，設定陣列元素的初始內容，語法如下：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6464" y="4809744"/>
            <a:ext cx="6620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400" dirty="0"/>
              <a:t>語法一：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語法二：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/>
              <a:t>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語法三：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,…};</a:t>
            </a:r>
            <a:endParaRPr lang="zh-TW" altLang="zh-TW" sz="1400" dirty="0">
              <a:solidFill>
                <a:srgbClr val="C00000"/>
              </a:solidFill>
            </a:endParaRPr>
          </a:p>
          <a:p>
            <a:r>
              <a:rPr lang="zh-TW" altLang="zh-TW" sz="1400" dirty="0"/>
              <a:t>語法四：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,…}</a:t>
            </a:r>
            <a:r>
              <a:rPr lang="en-US" altLang="zh-TW" sz="1400" b="1" dirty="0" smtClean="0"/>
              <a:t>;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030242" y="60868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不需要設定元素個數值</a:t>
            </a:r>
          </a:p>
        </p:txBody>
      </p:sp>
      <p:sp>
        <p:nvSpPr>
          <p:cNvPr id="6" name="向右箭號 5"/>
          <p:cNvSpPr/>
          <p:nvPr/>
        </p:nvSpPr>
        <p:spPr>
          <a:xfrm rot="16200000">
            <a:off x="2869734" y="5847659"/>
            <a:ext cx="311692" cy="166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5" y="2270569"/>
            <a:ext cx="6905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方法一：暴力</a:t>
            </a:r>
            <a:r>
              <a:rPr lang="zh-TW" altLang="en-US" dirty="0" smtClean="0"/>
              <a:t>法，雙重迴圈直接所有組合加看看！</a:t>
            </a:r>
            <a:endParaRPr lang="en-US" altLang="zh-TW" dirty="0" smtClean="0"/>
          </a:p>
          <a:p>
            <a:r>
              <a:rPr lang="zh-TW" altLang="en-US" dirty="0"/>
              <a:t>方法二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Hash Table(</a:t>
            </a:r>
            <a:r>
              <a:rPr lang="zh-TW" altLang="en-US" dirty="0" smtClean="0"/>
              <a:t>以後教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2900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Example06_09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dirty="0" smtClean="0">
                <a:solidFill>
                  <a:schemeClr val="tx1"/>
                </a:solidFill>
              </a:rPr>
              <a:t>不過不</a:t>
            </a:r>
            <a:r>
              <a:rPr lang="zh-TW" altLang="en-US" sz="2400" dirty="0">
                <a:solidFill>
                  <a:schemeClr val="tx1"/>
                </a:solidFill>
              </a:rPr>
              <a:t>太理想，重複輸出了！再改進一下</a:t>
            </a:r>
            <a:r>
              <a:rPr lang="zh-TW" altLang="en-US" sz="2400" dirty="0" smtClean="0">
                <a:solidFill>
                  <a:schemeClr val="tx1"/>
                </a:solidFill>
              </a:rPr>
              <a:t>！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課後練習喔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91" y="1847089"/>
            <a:ext cx="3465908" cy="27656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7089"/>
            <a:ext cx="6982172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70031"/>
              </p:ext>
            </p:extLst>
          </p:nvPr>
        </p:nvGraphicFramePr>
        <p:xfrm>
          <a:off x="1209040" y="3685033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63040" y="3872375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36648" y="43491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37104" y="484554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227832" y="543469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3748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15180"/>
              </p:ext>
            </p:extLst>
          </p:nvPr>
        </p:nvGraphicFramePr>
        <p:xfrm>
          <a:off x="3875024" y="3695702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43586" y="3870171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55896" y="439411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324856" y="4853920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39736"/>
              </p:ext>
            </p:extLst>
          </p:nvPr>
        </p:nvGraphicFramePr>
        <p:xfrm>
          <a:off x="6042152" y="3695702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32990"/>
              </p:ext>
            </p:extLst>
          </p:nvPr>
        </p:nvGraphicFramePr>
        <p:xfrm>
          <a:off x="7627066" y="3695702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73611" y="38919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85921" y="441590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36870" y="390294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61452"/>
              </p:ext>
            </p:extLst>
          </p:nvPr>
        </p:nvGraphicFramePr>
        <p:xfrm>
          <a:off x="8578015" y="3685033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301296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0895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08979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4680" y="3364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980176" cy="530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040" y="3227832"/>
            <a:ext cx="7031736" cy="250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1424" y="6094089"/>
            <a:ext cx="194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BubbleSort.java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陣列的一些好用功能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陣列長度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陣列長度有時候是很有用的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有時候我們不能預知陣列大小</a:t>
            </a:r>
            <a:r>
              <a:rPr lang="zh-TW" altLang="en-US" dirty="0" smtClean="0"/>
              <a:t>，所以當有需要時可以這個方式取得。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當我們想要計算陣列元素的總和時，可以透過下列片段程式來完成。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1" y="2819886"/>
            <a:ext cx="2867025" cy="45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9850" y="4100975"/>
            <a:ext cx="6946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Months[]=new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  <a:endParaRPr lang="zh-TW" altLang="zh-TW" dirty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 &lt; </a:t>
            </a:r>
            <a:r>
              <a:rPr lang="en-US" altLang="zh-TW" b="1" dirty="0" err="1"/>
              <a:t>Months</a:t>
            </a:r>
            <a:r>
              <a:rPr lang="en-US" altLang="zh-TW" b="1" dirty="0" err="1">
                <a:solidFill>
                  <a:srgbClr val="FF0000"/>
                </a:solidFill>
              </a:rPr>
              <a:t>.length</a:t>
            </a:r>
            <a:r>
              <a:rPr lang="en-US" altLang="zh-TW" dirty="0" err="1"/>
              <a:t>;i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   Sum = Sum + Months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 rot="13501703">
            <a:off x="3843568" y="5195442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zh-TW" altLang="en-US" dirty="0"/>
              <a:t>是針對陣列或其他具有反覆特性</a:t>
            </a:r>
            <a:r>
              <a:rPr lang="en-US" altLang="zh-TW" dirty="0"/>
              <a:t>(iterative) </a:t>
            </a:r>
            <a:r>
              <a:rPr lang="zh-TW" altLang="en-US" dirty="0"/>
              <a:t>的資料結構所設計的一種語法蜜</a:t>
            </a:r>
            <a:r>
              <a:rPr lang="zh-TW" altLang="en-US" dirty="0" smtClean="0"/>
              <a:t>糖。</a:t>
            </a:r>
            <a:endParaRPr lang="zh-TW" altLang="en-US" dirty="0"/>
          </a:p>
          <a:p>
            <a:r>
              <a:rPr lang="zh-TW" altLang="en-US" dirty="0"/>
              <a:t>只能用來讀取反覆性資料結構（例如陣列）的</a:t>
            </a:r>
            <a:r>
              <a:rPr lang="zh-TW" altLang="en-US" dirty="0" smtClean="0"/>
              <a:t>元素，</a:t>
            </a:r>
            <a:r>
              <a:rPr lang="zh-TW" altLang="en-US" b="1" dirty="0">
                <a:solidFill>
                  <a:srgbClr val="FF0000"/>
                </a:solidFill>
              </a:rPr>
              <a:t>無法修改反覆性資料結構（例如陣列）的元素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不知道陣列大</a:t>
            </a:r>
            <a:r>
              <a:rPr lang="zh-TW" altLang="en-US" b="1" dirty="0" smtClean="0">
                <a:solidFill>
                  <a:srgbClr val="FF0000"/>
                </a:solidFill>
              </a:rPr>
              <a:t>小時可以較方便的直接</a:t>
            </a:r>
            <a:r>
              <a:rPr lang="zh-TW" altLang="en-US" b="1" dirty="0">
                <a:solidFill>
                  <a:srgbClr val="FF0000"/>
                </a:solidFill>
              </a:rPr>
              <a:t>用！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3913317"/>
            <a:ext cx="4667822" cy="1027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2977" y="5071222"/>
            <a:ext cx="874604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 = 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</a:p>
          <a:p>
            <a:r>
              <a:rPr lang="en-US" altLang="zh-TW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element : Months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Sum = Sum + </a:t>
            </a:r>
            <a:r>
              <a:rPr lang="en-US" altLang="zh-TW" b="1" dirty="0"/>
              <a:t>element</a:t>
            </a:r>
            <a:r>
              <a:rPr lang="en-US" altLang="zh-TW" dirty="0"/>
              <a:t>; // </a:t>
            </a:r>
            <a:r>
              <a:rPr lang="zh-TW" altLang="en-US" dirty="0"/>
              <a:t>迴圈每次重複時，</a:t>
            </a:r>
            <a:r>
              <a:rPr lang="en-US" altLang="zh-TW" dirty="0"/>
              <a:t>element </a:t>
            </a:r>
            <a:r>
              <a:rPr lang="zh-TW" altLang="en-US" dirty="0"/>
              <a:t>都是當前的陣列元素值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874297" y="5671386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sz="2400" b="1" u="sng" dirty="0" smtClean="0"/>
              <a:t>第一步：宣告陣列</a:t>
            </a:r>
            <a:endParaRPr lang="en-US" altLang="zh-TW" sz="2400" b="1" u="sng" dirty="0" smtClean="0"/>
          </a:p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/>
              <a:t>，也可以是某種類別（非原始資料型態），例如：</a:t>
            </a:r>
            <a:r>
              <a:rPr lang="en-US" altLang="zh-TW" dirty="0" err="1"/>
              <a:t>int,float</a:t>
            </a:r>
            <a:r>
              <a:rPr lang="en-US" altLang="zh-TW" dirty="0"/>
              <a:t>,…,</a:t>
            </a:r>
            <a:r>
              <a:rPr lang="en-US" altLang="zh-TW" b="1" dirty="0"/>
              <a:t>String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84" y="2617063"/>
            <a:ext cx="2451175" cy="21021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66" y="261706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陣列共用？複製？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66466" cy="3880773"/>
          </a:xfrm>
        </p:spPr>
        <p:txBody>
          <a:bodyPr/>
          <a:lstStyle/>
          <a:p>
            <a:r>
              <a:rPr lang="zh-TW" altLang="en-US" dirty="0" smtClean="0"/>
              <a:t>如果想要</a:t>
            </a:r>
            <a:r>
              <a:rPr lang="zh-TW" altLang="en-US" b="1" dirty="0" smtClean="0"/>
              <a:t>複製陣列</a:t>
            </a:r>
            <a:r>
              <a:rPr lang="zh-TW" altLang="en-US" dirty="0" smtClean="0"/>
              <a:t>，用下面指令，那就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錯了！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這個寫法會造成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</a:rPr>
              <a:t>共用陣列！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</a:t>
            </a:r>
            <a:r>
              <a:rPr lang="zh-TW" altLang="en-US" dirty="0" smtClean="0">
                <a:solidFill>
                  <a:srgbClr val="FF0000"/>
                </a:solidFill>
              </a:rPr>
              <a:t>樣子當修改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陣列值時，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zh-TW" altLang="en-US" dirty="0" smtClean="0">
                <a:solidFill>
                  <a:srgbClr val="FF0000"/>
                </a:solidFill>
              </a:rPr>
              <a:t>陣列的值也會變，反之亦然。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陣列變數是一種參考</a:t>
            </a:r>
            <a:r>
              <a:rPr lang="en-US" altLang="zh-TW" dirty="0" smtClean="0"/>
              <a:t>(reference)</a:t>
            </a:r>
            <a:r>
              <a:rPr lang="zh-TW" altLang="en-US" dirty="0" smtClean="0"/>
              <a:t>，類似與指標，存放的是指向陣列的記憶體位址，直接用相等，只會複製到參考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值，而導致共用了同一個陣列！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62441"/>
            <a:ext cx="4697730" cy="83888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3319272" y="3274259"/>
            <a:ext cx="667512" cy="30948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53651"/>
              </p:ext>
            </p:extLst>
          </p:nvPr>
        </p:nvGraphicFramePr>
        <p:xfrm>
          <a:off x="8882955" y="135233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779585" y="342942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numbers[0]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79585" y="37743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umbers[1]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79585" y="409156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numbers[2]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79585" y="442345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numbers[3]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779585" y="47665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numbers[4]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79585" y="509304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numbers[5]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30823" y="34039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30823" y="376955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30824" y="40939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202020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30824" y="441875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202024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30825" y="47312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202028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0826" y="50628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0823" y="30933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30826" y="53930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202036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35595" y="8812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17002" y="12469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17002" y="60535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97736" y="20749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79584" y="209299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umbers[]</a:t>
            </a:r>
            <a:endParaRPr lang="zh-TW" altLang="en-US" sz="1400" dirty="0"/>
          </a:p>
        </p:txBody>
      </p:sp>
      <p:sp>
        <p:nvSpPr>
          <p:cNvPr id="26" name="右大括弧 25"/>
          <p:cNvSpPr/>
          <p:nvPr/>
        </p:nvSpPr>
        <p:spPr>
          <a:xfrm>
            <a:off x="10540597" y="3429429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811837" y="4268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779583" y="24378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second[]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9310912" y="2332475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158862" y="2564115"/>
            <a:ext cx="768085" cy="829973"/>
          </a:xfrm>
          <a:prstGeom prst="arc">
            <a:avLst>
              <a:gd name="adj1" fmla="val 17725363"/>
              <a:gd name="adj2" fmla="val 5024802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陣列複製方法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要</a:t>
            </a:r>
            <a:r>
              <a:rPr lang="zh-TW" altLang="en-US" b="1" dirty="0">
                <a:solidFill>
                  <a:srgbClr val="FF0000"/>
                </a:solidFill>
              </a:rPr>
              <a:t>確實複製一定要用</a:t>
            </a:r>
            <a:r>
              <a:rPr lang="en-US" altLang="zh-TW" b="1" dirty="0">
                <a:solidFill>
                  <a:srgbClr val="FF0000"/>
                </a:solidFill>
              </a:rPr>
              <a:t>clone()</a:t>
            </a:r>
            <a:r>
              <a:rPr lang="zh-TW" altLang="en-US" b="1" dirty="0">
                <a:solidFill>
                  <a:srgbClr val="FF0000"/>
                </a:solidFill>
              </a:rPr>
              <a:t>方法！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1" y="3429000"/>
            <a:ext cx="6076950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1" y="2198356"/>
            <a:ext cx="29432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080" y="4100975"/>
            <a:ext cx="3929063" cy="32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3"/>
              </p:ext>
            </p:extLst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zh-TW" sz="2800" b="1" dirty="0">
                <a:solidFill>
                  <a:srgbClr val="FF0000"/>
                </a:solidFill>
              </a:rPr>
              <a:t>並未直接提供二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陣列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15327"/>
              </p:ext>
            </p:extLst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62139"/>
              </p:ext>
            </p:extLst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1665"/>
              </p:ext>
            </p:extLst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22580"/>
              </p:ext>
            </p:extLst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10370"/>
              </p:ext>
            </p:extLst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76106" cy="3880773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而言，二維陣列是由</a:t>
            </a:r>
            <a:r>
              <a:rPr lang="zh-TW" altLang="en-US" b="1" dirty="0">
                <a:solidFill>
                  <a:srgbClr val="FF0000"/>
                </a:solidFill>
              </a:rPr>
              <a:t>兩層的一維陣列</a:t>
            </a:r>
            <a:r>
              <a:rPr lang="zh-TW" altLang="en-US" dirty="0"/>
              <a:t>所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一個「列的陣列元素」存放的都是「代表一整行的一維陣列」，</a:t>
            </a:r>
            <a:r>
              <a:rPr lang="zh-TW" altLang="en-US" b="1" dirty="0">
                <a:solidFill>
                  <a:srgbClr val="FF0000"/>
                </a:solidFill>
              </a:rPr>
              <a:t>而</a:t>
            </a:r>
            <a:r>
              <a:rPr lang="zh-TW" altLang="en-US" b="1" u="sng" dirty="0">
                <a:solidFill>
                  <a:srgbClr val="FF0000"/>
                </a:solidFill>
              </a:rPr>
              <a:t>陣列的陣列</a:t>
            </a:r>
            <a:r>
              <a:rPr lang="zh-TW" altLang="en-US" b="1" dirty="0">
                <a:solidFill>
                  <a:srgbClr val="FF0000"/>
                </a:solidFill>
              </a:rPr>
              <a:t>就可以構成二維陣列的效果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所以，對於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trades[][] = new trades[3][4];</a:t>
            </a:r>
            <a:br>
              <a:rPr lang="en-US" altLang="zh-TW" dirty="0" smtClean="0"/>
            </a:br>
            <a:r>
              <a:rPr lang="zh-TW" altLang="en-US" dirty="0" smtClean="0"/>
              <a:t>這樣的陣列來說，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 smtClean="0">
                <a:solidFill>
                  <a:srgbClr val="FF0000"/>
                </a:solidFill>
              </a:rPr>
              <a:t>trades.length</a:t>
            </a:r>
            <a:r>
              <a:rPr lang="zh-TW" altLang="en-US" b="1" dirty="0" smtClean="0">
                <a:solidFill>
                  <a:srgbClr val="FF0000"/>
                </a:solidFill>
              </a:rPr>
              <a:t>只會是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不會是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對於二維以上陣列，</a:t>
            </a:r>
            <a:r>
              <a:rPr lang="en-US" altLang="zh-TW" b="1" dirty="0">
                <a:solidFill>
                  <a:srgbClr val="FF0000"/>
                </a:solidFill>
              </a:rPr>
              <a:t>length</a:t>
            </a:r>
            <a:r>
              <a:rPr lang="zh-TW" altLang="en-US" b="1" dirty="0" smtClean="0">
                <a:solidFill>
                  <a:srgbClr val="FF0000"/>
                </a:solidFill>
              </a:rPr>
              <a:t>會</a:t>
            </a:r>
            <a:r>
              <a:rPr lang="zh-TW" altLang="en-US" b="1" dirty="0">
                <a:solidFill>
                  <a:srgbClr val="FF0000"/>
                </a:solidFill>
              </a:rPr>
              <a:t>不如預期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84450"/>
              </p:ext>
            </p:extLst>
          </p:nvPr>
        </p:nvGraphicFramePr>
        <p:xfrm>
          <a:off x="7015480" y="2551113"/>
          <a:ext cx="1323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8">
                  <a:extLst>
                    <a:ext uri="{9D8B030D-6E8A-4147-A177-3AD203B41FA5}">
                      <a16:colId xmlns:a16="http://schemas.microsoft.com/office/drawing/2014/main" val="3064012231"/>
                    </a:ext>
                  </a:extLst>
                </a:gridCol>
              </a:tblGrid>
              <a:tr h="291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3375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86720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597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8024"/>
              </p:ext>
            </p:extLst>
          </p:nvPr>
        </p:nvGraphicFramePr>
        <p:xfrm>
          <a:off x="9349186" y="1247458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7304"/>
              </p:ext>
            </p:extLst>
          </p:nvPr>
        </p:nvGraphicFramePr>
        <p:xfrm>
          <a:off x="9363262" y="2855913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08913"/>
              </p:ext>
            </p:extLst>
          </p:nvPr>
        </p:nvGraphicFramePr>
        <p:xfrm>
          <a:off x="9363262" y="4489450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flipV="1">
            <a:off x="8339328" y="1501775"/>
            <a:ext cx="1009858" cy="11512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8339328" y="3321876"/>
            <a:ext cx="1023934" cy="13317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8339328" y="3002916"/>
            <a:ext cx="1023934" cy="5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38266" y="1794054"/>
            <a:ext cx="1175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trades[][]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2"/>
          </p:cNvCxnSpPr>
          <p:nvPr/>
        </p:nvCxnSpPr>
        <p:spPr>
          <a:xfrm rot="16200000" flipH="1">
            <a:off x="6382068" y="2107244"/>
            <a:ext cx="560204" cy="6724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14873" y="2181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757596" y="908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11647" y="251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70067" y="412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Java</a:t>
            </a:r>
            <a:r>
              <a:rPr lang="zh-TW" altLang="en-US" dirty="0"/>
              <a:t>的二維陣列是由兩層的一維陣列所組成，但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常用資料型態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如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float,long</a:t>
            </a:r>
            <a:r>
              <a:rPr lang="en-US" altLang="zh-TW" b="1" dirty="0" smtClean="0"/>
              <a:t>....)</a:t>
            </a:r>
            <a:r>
              <a:rPr lang="zh-TW" altLang="en-US" dirty="0" smtClean="0"/>
              <a:t>仍</a:t>
            </a:r>
            <a:r>
              <a:rPr lang="zh-TW" altLang="en-US" dirty="0"/>
              <a:t>提供了快速宣告以及快速存取的語法以減少程式設計師撰寫程式的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合併宣告與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37" y="3101149"/>
            <a:ext cx="6888264" cy="9953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1" y="4326701"/>
            <a:ext cx="5133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370"/>
              </p:ext>
            </p:extLst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5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204794" cy="3880773"/>
          </a:xfrm>
        </p:spPr>
        <p:txBody>
          <a:bodyPr/>
          <a:lstStyle/>
          <a:p>
            <a:r>
              <a:rPr lang="zh-TW" altLang="en-US" sz="2400" b="1" u="sng" dirty="0" smtClean="0"/>
              <a:t>第二步：產生</a:t>
            </a:r>
            <a:r>
              <a:rPr lang="zh-TW" altLang="en-US" sz="2400" b="1" u="sng" dirty="0"/>
              <a:t>陣列</a:t>
            </a:r>
            <a:r>
              <a:rPr lang="zh-TW" altLang="en-US" sz="2400" b="1" u="sng" dirty="0" smtClean="0"/>
              <a:t>實體</a:t>
            </a:r>
            <a:endParaRPr lang="en-US" altLang="zh-TW" sz="2400" b="1" u="sng" dirty="0" smtClean="0"/>
          </a:p>
          <a:p>
            <a:r>
              <a:rPr lang="zh-TW" altLang="en-US" dirty="0" smtClean="0"/>
              <a:t>產生陣列語法：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我們有了陣列名稱後，應該要為該陣列</a:t>
            </a:r>
            <a:r>
              <a:rPr lang="zh-TW" altLang="en-US" u="sng" dirty="0">
                <a:solidFill>
                  <a:srgbClr val="C00000"/>
                </a:solidFill>
              </a:rPr>
              <a:t>配置陣列元素所需要的記憶體</a:t>
            </a:r>
            <a:r>
              <a:rPr lang="zh-TW" altLang="en-US" u="sng" dirty="0" smtClean="0">
                <a:solidFill>
                  <a:srgbClr val="C00000"/>
                </a:solidFill>
              </a:rPr>
              <a:t>空間</a:t>
            </a:r>
            <a:r>
              <a:rPr lang="en-US" altLang="zh-TW" dirty="0" smtClean="0"/>
              <a:t>!!!</a:t>
            </a:r>
            <a:endParaRPr lang="zh-TW" altLang="en-US" dirty="0"/>
          </a:p>
          <a:p>
            <a:r>
              <a:rPr lang="en-US" altLang="zh-TW" b="1" dirty="0">
                <a:solidFill>
                  <a:srgbClr val="C00000"/>
                </a:solidFill>
              </a:rPr>
              <a:t>(1)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：此處的資料型態必須與宣告陣列名稱時的資料型態相同。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元素個數</a:t>
            </a:r>
            <a:r>
              <a:rPr lang="zh-TW" altLang="en-US" dirty="0"/>
              <a:t>：所需要的陣列元素個數，它必須是一個整數變數或常數（一般為常數），並且不能是</a:t>
            </a:r>
            <a:r>
              <a:rPr lang="en-US" altLang="zh-TW" dirty="0"/>
              <a:t>long</a:t>
            </a:r>
            <a:r>
              <a:rPr lang="zh-TW" altLang="en-US" dirty="0"/>
              <a:t>型態。例如要</a:t>
            </a:r>
            <a:r>
              <a:rPr lang="zh-TW" altLang="en-US" dirty="0" smtClean="0"/>
              <a:t>記載全班成績，</a:t>
            </a:r>
            <a:r>
              <a:rPr lang="zh-TW" altLang="en-US" dirty="0"/>
              <a:t>則此處可宣告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79" y="2723056"/>
            <a:ext cx="4743450" cy="571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44" y="2723056"/>
            <a:ext cx="3657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2173"/>
              </p:ext>
            </p:extLst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6697757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47732" y="47890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無效的設定！沒指定小數位數，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8023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25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9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第一維產生五個，但是第二維產生時逐步遞增。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971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2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27354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584775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50398" y="3397972"/>
            <a:ext cx="7704505" cy="537097"/>
            <a:chOff x="1050398" y="3397972"/>
            <a:chExt cx="7704505" cy="537097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50398" y="339797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50398" y="3853608"/>
            <a:ext cx="7710115" cy="398799"/>
            <a:chOff x="1050398" y="3853608"/>
            <a:chExt cx="7710115" cy="398799"/>
          </a:xfrm>
        </p:grpSpPr>
        <p:sp>
          <p:nvSpPr>
            <p:cNvPr id="41" name="矩形 40"/>
            <p:cNvSpPr/>
            <p:nvPr/>
          </p:nvSpPr>
          <p:spPr>
            <a:xfrm>
              <a:off x="1050398" y="3853608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9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u="sng" dirty="0" smtClean="0"/>
              <a:t>合併兩步驟的方式</a:t>
            </a:r>
            <a:endParaRPr lang="en-US" altLang="zh-TW" sz="2400" b="1" u="sng" dirty="0" smtClean="0"/>
          </a:p>
          <a:p>
            <a:r>
              <a:rPr lang="zh-TW" altLang="en-US" dirty="0"/>
              <a:t>可以將步驟</a:t>
            </a:r>
            <a:r>
              <a:rPr lang="zh-TW" altLang="en-US" dirty="0" smtClean="0"/>
              <a:t>一與二</a:t>
            </a:r>
            <a:r>
              <a:rPr lang="zh-TW" altLang="en-US" dirty="0"/>
              <a:t>合併為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合併與分開各有適用場合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如果預先知道陣列的大小，適合用合併方式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如果程式執行到某階段才能確定陣列大小，適合分開方式。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56570" y="3067418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337560" y="2048864"/>
            <a:ext cx="6642164" cy="2058541"/>
            <a:chOff x="6038819" y="2016164"/>
            <a:chExt cx="3682611" cy="842547"/>
          </a:xfrm>
        </p:grpSpPr>
        <p:sp>
          <p:nvSpPr>
            <p:cNvPr id="28" name="弧形 27"/>
            <p:cNvSpPr/>
            <p:nvPr/>
          </p:nvSpPr>
          <p:spPr>
            <a:xfrm>
              <a:off x="6814483" y="2016164"/>
              <a:ext cx="2085148" cy="463074"/>
            </a:xfrm>
            <a:prstGeom prst="arc">
              <a:avLst>
                <a:gd name="adj1" fmla="val 16200000"/>
                <a:gd name="adj2" fmla="val 20857219"/>
              </a:avLst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/>
            <p:cNvSpPr/>
            <p:nvPr/>
          </p:nvSpPr>
          <p:spPr>
            <a:xfrm flipH="1">
              <a:off x="6038819" y="2016193"/>
              <a:ext cx="3682611" cy="842518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弧形 29"/>
          <p:cNvSpPr/>
          <p:nvPr/>
        </p:nvSpPr>
        <p:spPr>
          <a:xfrm>
            <a:off x="2356570" y="3228284"/>
            <a:ext cx="6051489" cy="613115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51408" y="5365959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66347" y="4980642"/>
            <a:ext cx="2371393" cy="1138773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145698" y="53813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40" y="2160589"/>
            <a:ext cx="3717928" cy="3406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6705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4433</TotalTime>
  <Words>4732</Words>
  <Application>Microsoft Office PowerPoint</Application>
  <PresentationFormat>寬螢幕</PresentationFormat>
  <Paragraphs>1011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Open Sans</vt:lpstr>
      <vt:lpstr>微軟正黑體</vt:lpstr>
      <vt:lpstr>新細明體</vt:lpstr>
      <vt:lpstr>標楷體</vt:lpstr>
      <vt:lpstr>Arial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Java的陣列使用方式--基本型(1)</vt:lpstr>
      <vt:lpstr>Java的陣列使用方式--基本型(2)</vt:lpstr>
      <vt:lpstr>Java的陣列使用方式--基本型(3)</vt:lpstr>
      <vt:lpstr>Java的陣列使用方式--基本型(4)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排列組合</vt:lpstr>
      <vt:lpstr>練習四思考提示</vt:lpstr>
      <vt:lpstr>練習四不完美參考程式碼 </vt:lpstr>
      <vt:lpstr>範例四(有點難度，思考方法訓練) Missing Number</vt:lpstr>
      <vt:lpstr>範例四思考方式一</vt:lpstr>
      <vt:lpstr>範例四參考程式碼(一)</vt:lpstr>
      <vt:lpstr>範例四思考方式二</vt:lpstr>
      <vt:lpstr>範例四參考程式碼(二)</vt:lpstr>
      <vt:lpstr>範例四參考程式碼(三)---再精簡一點</vt:lpstr>
      <vt:lpstr>陣列的初始化</vt:lpstr>
      <vt:lpstr>陣列初始化範例</vt:lpstr>
      <vt:lpstr>練習五 Two sum-----leetcode天字第一題改編</vt:lpstr>
      <vt:lpstr>練習五參考程式碼 不過不太理想，重複輸出了！再改進一下！(課後練習喔)</vt:lpstr>
      <vt:lpstr>泡泡排序法(Bubble sort)</vt:lpstr>
      <vt:lpstr>泡泡排序法參考程式碼</vt:lpstr>
      <vt:lpstr>陣列的一些好用功能</vt:lpstr>
      <vt:lpstr>陣列長度</vt:lpstr>
      <vt:lpstr>foreach迴圈</vt:lpstr>
      <vt:lpstr>陣列共用？複製？</vt:lpstr>
      <vt:lpstr>陣列複製方法</vt:lpstr>
      <vt:lpstr>多維陣列</vt:lpstr>
      <vt:lpstr>多維陣列(一)</vt:lpstr>
      <vt:lpstr>多維陣列(二)</vt:lpstr>
      <vt:lpstr>Java的二維陣列</vt:lpstr>
      <vt:lpstr>Java多維陣列的宣告 以二維陣列為例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臨兵鬥者皆”陣列”前行</dc:title>
  <dc:creator>oldinmo@gmail.com</dc:creator>
  <cp:lastModifiedBy>oldinmo@gmail.com</cp:lastModifiedBy>
  <cp:revision>92</cp:revision>
  <dcterms:created xsi:type="dcterms:W3CDTF">2020-11-25T03:26:27Z</dcterms:created>
  <dcterms:modified xsi:type="dcterms:W3CDTF">2022-02-20T07:18:07Z</dcterms:modified>
</cp:coreProperties>
</file>