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77" r:id="rId8"/>
    <p:sldId id="258" r:id="rId9"/>
    <p:sldId id="259" r:id="rId10"/>
    <p:sldId id="261" r:id="rId11"/>
    <p:sldId id="262" r:id="rId12"/>
    <p:sldId id="267" r:id="rId13"/>
    <p:sldId id="266" r:id="rId14"/>
    <p:sldId id="260" r:id="rId15"/>
    <p:sldId id="268" r:id="rId16"/>
    <p:sldId id="269" r:id="rId17"/>
    <p:sldId id="271" r:id="rId18"/>
    <p:sldId id="270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111年3月19日星期六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試用一下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Path </a:t>
            </a:r>
            <a:r>
              <a:rPr lang="zh-TW" altLang="en-US" dirty="0"/>
              <a:t>是</a:t>
            </a:r>
            <a:r>
              <a:rPr lang="en-US" altLang="zh-TW" dirty="0"/>
              <a:t>NIO.2 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</a:rPr>
              <a:t>描述檔案的方式</a:t>
            </a:r>
            <a:r>
              <a:rPr lang="zh-TW" altLang="en-US" dirty="0"/>
              <a:t>，主要是用來取得檔案資訊。</a:t>
            </a:r>
            <a:r>
              <a:rPr lang="zh-TW" altLang="en-US" b="1" dirty="0">
                <a:solidFill>
                  <a:srgbClr val="FF0000"/>
                </a:solidFill>
              </a:rPr>
              <a:t>不直接對檔案操作。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預先把</a:t>
            </a:r>
            <a:r>
              <a:rPr lang="zh-TW" altLang="en-US" dirty="0"/>
              <a:t>下載的</a:t>
            </a:r>
            <a:r>
              <a:rPr lang="en-US" altLang="zh-TW" b="1" dirty="0"/>
              <a:t>score.csv</a:t>
            </a:r>
            <a:r>
              <a:rPr lang="zh-TW" altLang="en-US" b="1" dirty="0"/>
              <a:t>放在</a:t>
            </a:r>
            <a:r>
              <a:rPr lang="en-US" altLang="zh-TW" b="1" dirty="0"/>
              <a:t>D:</a:t>
            </a:r>
            <a:r>
              <a:rPr lang="zh-TW" altLang="en-US" b="1" dirty="0" smtClean="0"/>
              <a:t>的根</a:t>
            </a:r>
            <a:r>
              <a:rPr lang="zh-TW" altLang="en-US" b="1" dirty="0" smtClean="0"/>
              <a:t>目錄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如果沒有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zh-TW" altLang="en-US" dirty="0" smtClean="0">
                <a:solidFill>
                  <a:srgbClr val="0070C0"/>
                </a:solidFill>
              </a:rPr>
              <a:t>碟也請注意不要用系統碟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/>
              <a:t>首先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nio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r>
              <a:rPr lang="zh-TW" altLang="en-US" dirty="0" smtClean="0"/>
              <a:t>再來</a:t>
            </a:r>
            <a:r>
              <a:rPr lang="zh-TW" altLang="en-US" dirty="0"/>
              <a:t>主程式中</a:t>
            </a:r>
            <a:r>
              <a:rPr lang="zh-TW" altLang="en-US" dirty="0" smtClean="0"/>
              <a:t>宣告變數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theCSVPath</a:t>
            </a:r>
            <a:r>
              <a:rPr lang="zh-TW" altLang="en-US" dirty="0" smtClean="0"/>
              <a:t>是一個檔案的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我們可以透過</a:t>
            </a:r>
            <a:r>
              <a:rPr lang="en-US" altLang="zh-TW" dirty="0" smtClean="0"/>
              <a:t>theCSVPath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D:\\score.csv</a:t>
            </a:r>
            <a:r>
              <a:rPr lang="zh-TW" altLang="en-US" dirty="0" smtClean="0"/>
              <a:t>檔案的各種資訊。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731643"/>
            <a:ext cx="66903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9472" y="449619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</a:t>
            </a:r>
            <a:r>
              <a:rPr lang="en-US" altLang="zh-TW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r>
              <a:rPr lang="zh-TW" altLang="en-US" dirty="0"/>
              <a:t>試用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742" y="2151445"/>
            <a:ext cx="3620346" cy="3880773"/>
          </a:xfrm>
        </p:spPr>
        <p:txBody>
          <a:bodyPr/>
          <a:lstStyle/>
          <a:p>
            <a:r>
              <a:rPr lang="zh-TW" altLang="en-US" dirty="0" smtClean="0"/>
              <a:t>再來主程式中輸入右邊程式碼。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段程式碼</a:t>
            </a:r>
            <a:r>
              <a:rPr lang="zh-TW" altLang="en-US" dirty="0" smtClean="0"/>
              <a:t>顯示如何取得一個檔案的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基本資訊。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沒有讀寫檔案的功能喔～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6" y="1270000"/>
            <a:ext cx="7800023" cy="2790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6" y="4091831"/>
            <a:ext cx="4166985" cy="24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的精華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Files</a:t>
            </a:r>
            <a:r>
              <a:rPr lang="zh-TW" altLang="en-US" sz="4400" dirty="0" smtClean="0"/>
              <a:t>的功用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 smtClean="0"/>
              <a:t>NIO2 </a:t>
            </a:r>
            <a:r>
              <a:rPr lang="zh-TW" altLang="en-US" sz="2200" dirty="0"/>
              <a:t>的精華在於 </a:t>
            </a:r>
            <a:r>
              <a:rPr lang="en-US" altLang="zh-TW" sz="2200" dirty="0" err="1"/>
              <a:t>java.nio.file.</a:t>
            </a:r>
            <a:r>
              <a:rPr lang="en-US" altLang="zh-TW" sz="2200" dirty="0" err="1">
                <a:solidFill>
                  <a:srgbClr val="FF0000"/>
                </a:solidFill>
              </a:rPr>
              <a:t>Files</a:t>
            </a:r>
            <a:r>
              <a:rPr lang="zh-TW" altLang="en-US" sz="2200" dirty="0"/>
              <a:t>這個 </a:t>
            </a:r>
            <a:r>
              <a:rPr lang="en-US" altLang="zh-TW" sz="2200" dirty="0">
                <a:solidFill>
                  <a:srgbClr val="FF0000"/>
                </a:solidFill>
              </a:rPr>
              <a:t>utility class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en-US" altLang="zh-TW" dirty="0"/>
              <a:t>(sourcePath, targetPath, copyOptions)</a:t>
            </a:r>
          </a:p>
          <a:p>
            <a:pPr lvl="1"/>
            <a:r>
              <a:rPr lang="en-US" altLang="zh-TW" dirty="0"/>
              <a:t>copyOptions </a:t>
            </a:r>
            <a:r>
              <a:rPr lang="zh-TW" altLang="en-US" dirty="0"/>
              <a:t>參閱 </a:t>
            </a:r>
            <a:r>
              <a:rPr lang="en-US" altLang="zh-TW" dirty="0"/>
              <a:t>java.nio.file.StandardCopyOption</a:t>
            </a:r>
          </a:p>
          <a:p>
            <a:r>
              <a:rPr lang="zh-TW" altLang="en-US" dirty="0"/>
              <a:t>刪除檔案或目錄：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(path)</a:t>
            </a:r>
          </a:p>
          <a:p>
            <a:r>
              <a:rPr lang="zh-TW" altLang="en-US" dirty="0"/>
              <a:t>移動檔案或目錄：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(sourcePath, targetPath, copyOptions)</a:t>
            </a:r>
          </a:p>
          <a:p>
            <a:r>
              <a:rPr lang="zh-TW" altLang="en-US" dirty="0"/>
              <a:t>取得檔案大小：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(path)</a:t>
            </a:r>
            <a:r>
              <a:rPr lang="zh-TW" altLang="en-US" dirty="0"/>
              <a:t>，單位是 </a:t>
            </a:r>
            <a:r>
              <a:rPr lang="en-US" altLang="zh-TW" dirty="0"/>
              <a:t>byte</a:t>
            </a:r>
          </a:p>
          <a:p>
            <a:r>
              <a:rPr lang="zh-TW" altLang="en-US" dirty="0"/>
              <a:t>讀取檔案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readAllBytes</a:t>
            </a:r>
            <a:r>
              <a:rPr lang="en-US" altLang="zh-TW" dirty="0" smtClean="0"/>
              <a:t>(path</a:t>
            </a:r>
            <a:r>
              <a:rPr lang="en-US" altLang="zh-TW" dirty="0"/>
              <a:t>) </a:t>
            </a:r>
            <a:r>
              <a:rPr lang="zh-TW" altLang="en-US" dirty="0"/>
              <a:t>會回傳 </a:t>
            </a:r>
            <a:r>
              <a:rPr lang="en-US" altLang="zh-TW" dirty="0"/>
              <a:t>byte</a:t>
            </a:r>
            <a:r>
              <a:rPr lang="en-US" altLang="zh-TW" dirty="0" smtClean="0"/>
              <a:t>[]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readAllLines</a:t>
            </a:r>
            <a:r>
              <a:rPr lang="en-US" altLang="zh-TW" dirty="0" smtClean="0"/>
              <a:t>(path</a:t>
            </a:r>
            <a:r>
              <a:rPr lang="en-US" altLang="zh-TW" dirty="0"/>
              <a:t>, charset) </a:t>
            </a:r>
            <a:r>
              <a:rPr lang="zh-TW" altLang="en-US" dirty="0"/>
              <a:t>會回傳 </a:t>
            </a:r>
            <a:r>
              <a:rPr lang="en-US" altLang="zh-TW" dirty="0"/>
              <a:t>List&lt;String&gt;</a:t>
            </a:r>
            <a:r>
              <a:rPr lang="zh-TW" altLang="en-US" dirty="0"/>
              <a:t>，</a:t>
            </a:r>
            <a:r>
              <a:rPr lang="en-US" altLang="zh-TW" dirty="0"/>
              <a:t>charset </a:t>
            </a:r>
            <a:r>
              <a:rPr lang="zh-TW" altLang="en-US" dirty="0"/>
              <a:t>參閱 </a:t>
            </a:r>
            <a:r>
              <a:rPr lang="en-US" altLang="zh-TW" dirty="0" err="1"/>
              <a:t>java.nio.charset.Charset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寫入檔案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bytes, openOptions)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lines, charset, openOptions)</a:t>
            </a:r>
            <a:r>
              <a:rPr lang="zh-TW" altLang="en-US" dirty="0"/>
              <a:t>。</a:t>
            </a:r>
            <a:r>
              <a:rPr lang="en-US" altLang="zh-TW" dirty="0"/>
              <a:t>openOptions </a:t>
            </a:r>
            <a:r>
              <a:rPr lang="zh-TW" altLang="en-US" dirty="0"/>
              <a:t>參閱 </a:t>
            </a:r>
            <a:r>
              <a:rPr lang="en-US" altLang="zh-TW" dirty="0" err="1"/>
              <a:t>java.nio.file.StandardOpenOption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2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不需要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物件！是直接用！</a:t>
            </a:r>
            <a:endParaRPr lang="en-US" altLang="zh-TW" dirty="0" smtClean="0"/>
          </a:p>
          <a:p>
            <a:r>
              <a:rPr lang="zh-TW" altLang="en-US" dirty="0"/>
              <a:t>也就是說直接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Files.exists(thePath);</a:t>
            </a:r>
            <a:r>
              <a:rPr lang="zh-TW" altLang="en-US" dirty="0" smtClean="0"/>
              <a:t> 像這樣的方法。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Files.copy(Path1, Path2, option)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3983962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複製為</a:t>
            </a:r>
            <a:r>
              <a:rPr lang="en-US" altLang="zh-TW" dirty="0" smtClean="0"/>
              <a:t>score_copy.csv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184" y="2032844"/>
            <a:ext cx="853744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存在，所以可以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copy"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不存在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Files.creatDirectory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建立新資料夾的簡單範例</a:t>
            </a:r>
            <a:endParaRPr lang="en-US" altLang="zh-TW" dirty="0" smtClean="0"/>
          </a:p>
          <a:p>
            <a:pPr lvl="1"/>
            <a:r>
              <a:rPr lang="zh-TW" altLang="en-US" dirty="0"/>
              <a:t>下面程式碼會在</a:t>
            </a:r>
            <a:r>
              <a:rPr lang="en-US" altLang="zh-TW" dirty="0"/>
              <a:t>D:\</a:t>
            </a:r>
            <a:r>
              <a:rPr lang="zh-TW" altLang="en-US" dirty="0"/>
              <a:t>建立</a:t>
            </a:r>
            <a:r>
              <a:rPr lang="zh-TW" altLang="en-US" dirty="0" smtClean="0"/>
              <a:t>一個新的</a:t>
            </a:r>
            <a:r>
              <a:rPr lang="en-US" altLang="zh-TW" dirty="0" err="1" smtClean="0"/>
              <a:t>TestDir</a:t>
            </a:r>
            <a:r>
              <a:rPr lang="zh-TW" altLang="en-US" dirty="0"/>
              <a:t>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1466088" y="3005019"/>
            <a:ext cx="66903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Files.move()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產生新的資料夾，並且把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移動到新資料夾中。程式碼如下：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9536" y="2530638"/>
            <a:ext cx="93726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0F6A7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createDirectories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move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endParaRPr lang="en-US" altLang="zh-TW" i="1" dirty="0">
              <a:solidFill>
                <a:srgbClr val="F3EC7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99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Files.delete(Path);</a:t>
            </a:r>
            <a:br>
              <a:rPr lang="en-US" altLang="zh-TW" dirty="0" smtClean="0"/>
            </a:br>
            <a:r>
              <a:rPr lang="en-US" altLang="zh-TW" dirty="0" err="1" smtClean="0"/>
              <a:t>Files.deleteIfExists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兩個方法，前者沒有回傳值，後者會回傳是否刪除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程式大同小異，就不再示範嘍！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寫一個檔案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/>
              <a:t>java.nio </a:t>
            </a:r>
            <a:r>
              <a:rPr lang="zh-TW" altLang="en-US" dirty="0"/>
              <a:t>下，一般來說，使用 </a:t>
            </a:r>
            <a:r>
              <a:rPr lang="en-US" altLang="zh-TW" dirty="0"/>
              <a:t>java.nio </a:t>
            </a:r>
            <a:r>
              <a:rPr lang="zh-TW" altLang="en-US" dirty="0"/>
              <a:t>類別操作檔案系統，會比使用 </a:t>
            </a:r>
            <a:r>
              <a:rPr lang="en-US" altLang="zh-TW" dirty="0"/>
              <a:t>java.io </a:t>
            </a:r>
            <a:r>
              <a:rPr lang="zh-TW" altLang="en-US" dirty="0"/>
              <a:t>效率來的高且方便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/>
          <a:lstStyle/>
          <a:p>
            <a:r>
              <a:rPr lang="zh-TW" altLang="en-US" dirty="0" smtClean="0"/>
              <a:t>讓我們來讀取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檔，並且顯示出來。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8304" y="2201455"/>
            <a:ext cx="8903208" cy="40318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</a:t>
            </a:r>
            <a:r>
              <a:rPr lang="en-US" altLang="zh-TW" sz="16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讀取後再寫出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</a:t>
            </a:r>
            <a:r>
              <a:rPr lang="zh-TW" altLang="en-US" dirty="0" smtClean="0"/>
              <a:t> 也就是複製的意思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864" y="1927352"/>
            <a:ext cx="8363712" cy="46474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OpenOption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28216" y="4408716"/>
            <a:ext cx="5989320" cy="105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把讀取的資料存到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Student</a:t>
            </a:r>
            <a:r>
              <a:rPr lang="zh-TW" altLang="en-US" dirty="0" smtClean="0"/>
              <a:t>類別的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這是一個綜合練習，把以前學過的</a:t>
            </a:r>
            <a:r>
              <a:rPr lang="en-US" altLang="zh-TW" b="1" dirty="0" smtClean="0"/>
              <a:t>Student</a:t>
            </a:r>
            <a:r>
              <a:rPr lang="zh-TW" altLang="en-US" b="1" dirty="0" smtClean="0"/>
              <a:t>類別</a:t>
            </a:r>
            <a:r>
              <a:rPr lang="zh-TW" altLang="en-US" dirty="0" smtClean="0"/>
              <a:t>找回來，與</a:t>
            </a:r>
            <a:r>
              <a:rPr lang="zh-TW" altLang="en-US" b="1" dirty="0" smtClean="0"/>
              <a:t>字串處理</a:t>
            </a:r>
            <a:r>
              <a:rPr lang="zh-TW" altLang="en-US" dirty="0" smtClean="0"/>
              <a:t>結合。</a:t>
            </a:r>
            <a:endParaRPr lang="en-US" altLang="zh-TW" dirty="0" smtClean="0"/>
          </a:p>
          <a:p>
            <a:r>
              <a:rPr lang="zh-TW" altLang="en-US" dirty="0"/>
              <a:t>把一行行文字的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zh-TW" altLang="en-US" dirty="0" smtClean="0"/>
              <a:t>，轉換成我們程式裏好應用的資料。</a:t>
            </a:r>
            <a:endParaRPr lang="en-US" altLang="zh-TW" dirty="0" smtClean="0"/>
          </a:p>
          <a:p>
            <a:r>
              <a:rPr lang="zh-TW" altLang="en-US" dirty="0"/>
              <a:t>程式碼太多</a:t>
            </a:r>
            <a:r>
              <a:rPr lang="zh-TW" altLang="en-US" dirty="0" smtClean="0"/>
              <a:t>，課堂上老師當場寫喔！同學要跟好！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謝謝收看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到這邊我們對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的入門語法介紹暫告一段落。</a:t>
            </a:r>
            <a:endParaRPr lang="en-US" altLang="zh-TW" dirty="0" smtClean="0"/>
          </a:p>
          <a:p>
            <a:r>
              <a:rPr lang="zh-TW" altLang="en-US" dirty="0"/>
              <a:t>後面的課程我們會帶領同學重複</a:t>
            </a:r>
            <a:r>
              <a:rPr lang="zh-TW" altLang="en-US" dirty="0" smtClean="0"/>
              <a:t>嚐試，從無到有寫出一個一個的程式。</a:t>
            </a:r>
            <a:endParaRPr lang="en-US" altLang="zh-TW" dirty="0" smtClean="0"/>
          </a:p>
          <a:p>
            <a:r>
              <a:rPr lang="zh-TW" altLang="en-US" dirty="0" smtClean="0"/>
              <a:t>請在下次上課前，把到目前為止的課程多看多練習幾次喔！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4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插播一下 </a:t>
            </a:r>
            <a:r>
              <a:rPr lang="en-US" altLang="zh-TW" dirty="0" smtClean="0"/>
              <a:t>try – catch - finally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例外處理的機制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try…….catch…..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當程式執行時，不可避免地總會發生某種錯誤，有些是程式自己邏輯出錯，另一種則是非正常運作的錯誤。</a:t>
            </a:r>
            <a:endParaRPr lang="en-US" altLang="zh-TW" dirty="0" smtClean="0"/>
          </a:p>
          <a:p>
            <a:r>
              <a:rPr lang="zh-TW" altLang="en-US" dirty="0"/>
              <a:t>當程式碼執行過程中，若發生「錯誤（</a:t>
            </a:r>
            <a:r>
              <a:rPr lang="en-US" altLang="zh-TW" dirty="0"/>
              <a:t>Error</a:t>
            </a:r>
            <a:r>
              <a:rPr lang="zh-TW" altLang="en-US" dirty="0"/>
              <a:t>）」時，將會中斷整個軟體的執行，造成程式無法繼續往下執行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現代語言以「</a:t>
            </a:r>
            <a:r>
              <a:rPr lang="zh-TW" altLang="en-US" b="1" dirty="0"/>
              <a:t>預先認定</a:t>
            </a:r>
            <a:r>
              <a:rPr lang="zh-TW" altLang="en-US" dirty="0"/>
              <a:t>」某些程式片段（或執行某特定方法）</a:t>
            </a:r>
            <a:r>
              <a:rPr lang="zh-TW" altLang="en-US" b="1" dirty="0">
                <a:solidFill>
                  <a:srgbClr val="FF0000"/>
                </a:solidFill>
              </a:rPr>
              <a:t>可能出現 </a:t>
            </a:r>
            <a:r>
              <a:rPr lang="en-US" altLang="zh-TW" b="1" dirty="0">
                <a:solidFill>
                  <a:srgbClr val="FF0000"/>
                </a:solidFill>
              </a:rPr>
              <a:t>Exception</a:t>
            </a:r>
            <a:r>
              <a:rPr lang="zh-TW" altLang="en-US" b="1" dirty="0">
                <a:solidFill>
                  <a:srgbClr val="FF0000"/>
                </a:solidFill>
              </a:rPr>
              <a:t>－例外</a:t>
            </a:r>
            <a:r>
              <a:rPr lang="zh-TW" altLang="en-US" dirty="0"/>
              <a:t>，若事先因為認定其會發生例外，就要求在設計過程中一定要將</a:t>
            </a:r>
            <a:r>
              <a:rPr lang="zh-TW" altLang="en-US" b="1" dirty="0"/>
              <a:t>處理例外情形的程式碼預先撰寫設計</a:t>
            </a:r>
            <a:r>
              <a:rPr lang="zh-TW" altLang="en-US" b="1" dirty="0" smtClean="0"/>
              <a:t>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如此一來，當</a:t>
            </a:r>
            <a:r>
              <a:rPr lang="zh-TW" altLang="en-US" dirty="0"/>
              <a:t>執行過程中真的產生例外時，會按照事先設計的程式碼來處理例外，程式也能正常的繼續執行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常見的預先認定會出現</a:t>
            </a:r>
            <a:r>
              <a:rPr lang="en-US" altLang="zh-TW" dirty="0"/>
              <a:t>Exception</a:t>
            </a:r>
            <a:r>
              <a:rPr lang="zh-TW" altLang="en-US" dirty="0"/>
              <a:t>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檔案讀寫、網路存取、使用者輸入</a:t>
            </a:r>
            <a:r>
              <a:rPr lang="zh-TW" altLang="en-US" b="1" dirty="0" smtClean="0">
                <a:solidFill>
                  <a:srgbClr val="FF0000"/>
                </a:solidFill>
              </a:rPr>
              <a:t>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Try-catch-finally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標準的語法如下：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常用簡易處理錯誤法</a:t>
            </a:r>
            <a:r>
              <a:rPr lang="zh-TW" altLang="en-US" dirty="0" smtClean="0"/>
              <a:t>：只顯示</a:t>
            </a:r>
            <a:r>
              <a:rPr lang="zh-TW" altLang="en-US" dirty="0"/>
              <a:t>錯誤的詳細資訊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e.printStackTrace();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2265694"/>
            <a:ext cx="42397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常用來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1072" y="2263676"/>
            <a:ext cx="468172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. . . . .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常用來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472506" cy="35361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Throwable</a:t>
            </a:r>
          </a:p>
          <a:p>
            <a:r>
              <a:rPr lang="en-US" altLang="zh-TW" sz="2600" b="1" u="sng" dirty="0" smtClean="0">
                <a:solidFill>
                  <a:srgbClr val="FF0000"/>
                </a:solidFill>
              </a:rPr>
              <a:t>Exception</a:t>
            </a:r>
            <a:r>
              <a:rPr lang="zh-TW" altLang="en-US" sz="2600" b="1" u="sng" dirty="0" smtClean="0">
                <a:solidFill>
                  <a:srgbClr val="FF0000"/>
                </a:solidFill>
              </a:rPr>
              <a:t>：</a:t>
            </a:r>
            <a:r>
              <a:rPr lang="zh-TW" altLang="en-US" sz="2600" dirty="0" smtClean="0">
                <a:solidFill>
                  <a:schemeClr val="tx1"/>
                </a:solidFill>
              </a:rPr>
              <a:t>萬用的始祖，不知道確實哪一種錯誤，就用先這個吧</a:t>
            </a:r>
            <a:r>
              <a:rPr lang="zh-TW" altLang="en-US" sz="2600" dirty="0" smtClean="0">
                <a:solidFill>
                  <a:schemeClr val="tx1"/>
                </a:solidFill>
              </a:rPr>
              <a:t>！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sz="2200" dirty="0"/>
              <a:t>但是他會攔下所有錯誤喔</a:t>
            </a:r>
            <a:r>
              <a:rPr lang="zh-TW" altLang="en-US" sz="2200" dirty="0" smtClean="0"/>
              <a:t>！不太容易讓我們針對狀況處理。</a:t>
            </a:r>
            <a:endParaRPr lang="en-US" altLang="zh-TW" sz="2200" dirty="0"/>
          </a:p>
          <a:p>
            <a:endParaRPr lang="en-US" altLang="zh-TW" dirty="0" smtClean="0"/>
          </a:p>
          <a:p>
            <a:r>
              <a:rPr lang="en-US" altLang="zh-TW" dirty="0" smtClean="0"/>
              <a:t>Error</a:t>
            </a:r>
            <a:endParaRPr lang="en-US" altLang="zh-TW" dirty="0"/>
          </a:p>
          <a:p>
            <a:r>
              <a:rPr lang="en-US" altLang="zh-TW" dirty="0"/>
              <a:t>RuntimeException</a:t>
            </a:r>
          </a:p>
          <a:p>
            <a:r>
              <a:rPr lang="en-US" altLang="zh-TW" dirty="0"/>
              <a:t>ClassNotFoundException</a:t>
            </a:r>
          </a:p>
          <a:p>
            <a:r>
              <a:rPr lang="en-US" altLang="zh-TW" dirty="0"/>
              <a:t>IOException</a:t>
            </a:r>
          </a:p>
          <a:p>
            <a:r>
              <a:rPr lang="en-US" altLang="zh-TW" dirty="0"/>
              <a:t>SQLException</a:t>
            </a:r>
          </a:p>
          <a:p>
            <a:r>
              <a:rPr lang="en-US" altLang="zh-TW" dirty="0" err="1" smtClean="0"/>
              <a:t>IndexOutOfBoundsException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5089968" y="3642134"/>
            <a:ext cx="4184034" cy="207286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ClassCastException</a:t>
            </a:r>
            <a:endParaRPr lang="en-US" altLang="zh-TW" dirty="0"/>
          </a:p>
          <a:p>
            <a:r>
              <a:rPr lang="en-US" altLang="zh-TW" dirty="0" err="1"/>
              <a:t>NullPointerException</a:t>
            </a:r>
            <a:endParaRPr lang="en-US" altLang="zh-TW" dirty="0"/>
          </a:p>
          <a:p>
            <a:r>
              <a:rPr lang="en-US" altLang="zh-TW" dirty="0" err="1"/>
              <a:t>OutOfMemoryError</a:t>
            </a:r>
            <a:endParaRPr lang="en-US" altLang="zh-TW" dirty="0"/>
          </a:p>
          <a:p>
            <a:r>
              <a:rPr lang="en-US" altLang="zh-TW" dirty="0" err="1"/>
              <a:t>StackOverflowError</a:t>
            </a:r>
            <a:endParaRPr lang="en-US" altLang="zh-TW" dirty="0"/>
          </a:p>
          <a:p>
            <a:r>
              <a:rPr lang="en-US" altLang="zh-TW" dirty="0" err="1"/>
              <a:t>NoClassDefFoundError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練習簡單輸入錯誤檢查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寫一個輸入</a:t>
            </a:r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的簡單程式，輸入後顯示該數字</a:t>
            </a:r>
            <a:r>
              <a:rPr lang="zh-TW" altLang="en-US" dirty="0" smtClean="0">
                <a:solidFill>
                  <a:srgbClr val="FF0000"/>
                </a:solidFill>
              </a:rPr>
              <a:t>乘以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/>
              <a:t>的結果。</a:t>
            </a:r>
            <a:endParaRPr lang="en-US" altLang="zh-TW" dirty="0" smtClean="0"/>
          </a:p>
          <a:p>
            <a:r>
              <a:rPr lang="zh-TW" altLang="en-US" dirty="0" smtClean="0"/>
              <a:t>當使用者輸入不是整數時，用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語法處理錯誤。</a:t>
            </a:r>
            <a:endParaRPr lang="en-US" altLang="zh-TW" dirty="0" smtClean="0"/>
          </a:p>
          <a:p>
            <a:pPr lvl="1"/>
            <a:r>
              <a:rPr lang="zh-TW" altLang="en-US" dirty="0"/>
              <a:t>錯誤處理單純</a:t>
            </a:r>
            <a:r>
              <a:rPr lang="zh-TW" altLang="en-US" dirty="0">
                <a:solidFill>
                  <a:srgbClr val="FF0000"/>
                </a:solidFill>
              </a:rPr>
              <a:t>顯示輸入錯誤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8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</a:t>
            </a:r>
            <a:r>
              <a:rPr lang="en-US" altLang="zh-TW" dirty="0" smtClean="0"/>
              <a:t>NIO2 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先從樹狀結構談起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directory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/>
              <a:t>directory 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即是用來表示這個路徑的所有訊息。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1729524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4426</TotalTime>
  <Words>1480</Words>
  <Application>Microsoft Office PowerPoint</Application>
  <PresentationFormat>寬螢幕</PresentationFormat>
  <Paragraphs>207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Consolas</vt:lpstr>
      <vt:lpstr>Trebuchet MS</vt:lpstr>
      <vt:lpstr>Wingdings 3</vt:lpstr>
      <vt:lpstr>多面向</vt:lpstr>
      <vt:lpstr>NIO2概要</vt:lpstr>
      <vt:lpstr>NIO2簡介</vt:lpstr>
      <vt:lpstr>在開始前 插播一下 try – catch - finally</vt:lpstr>
      <vt:lpstr>例外處理的機制  try…….catch…..</vt:lpstr>
      <vt:lpstr>Try-catch-finally語法</vt:lpstr>
      <vt:lpstr>Java常見的Exception種類</vt:lpstr>
      <vt:lpstr>練習簡單輸入錯誤檢查</vt:lpstr>
      <vt:lpstr>回歸主題 認識NIO2 先從Path開始</vt:lpstr>
      <vt:lpstr>先從樹狀結構談起</vt:lpstr>
      <vt:lpstr>Path試用一下(1/2)</vt:lpstr>
      <vt:lpstr>Path試用一下(2/2)</vt:lpstr>
      <vt:lpstr>NIO2的精華 Files類別</vt:lpstr>
      <vt:lpstr>Files的功用 NIO2 的精華在於 java.nio.file.Files這個 utility class </vt:lpstr>
      <vt:lpstr>試用Files這個utility類別</vt:lpstr>
      <vt:lpstr>Files.copy(Path1, Path2, option)</vt:lpstr>
      <vt:lpstr>Files.creatDirectory(Path);</vt:lpstr>
      <vt:lpstr>Files.move()</vt:lpstr>
      <vt:lpstr>Files.delete(Path); Files.deleteIfExists(Path);</vt:lpstr>
      <vt:lpstr>最重要的 -- 讀/寫一個檔案</vt:lpstr>
      <vt:lpstr>讀取score.csv檔</vt:lpstr>
      <vt:lpstr>讀取後再寫出   ---- 也就是複製的意思</vt:lpstr>
      <vt:lpstr>把讀取的資料存到    Student類別的ArrayList裏</vt:lpstr>
      <vt:lpstr>謝謝收看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128</cp:revision>
  <dcterms:created xsi:type="dcterms:W3CDTF">2020-12-09T08:06:07Z</dcterms:created>
  <dcterms:modified xsi:type="dcterms:W3CDTF">2022-03-19T16:35:21Z</dcterms:modified>
</cp:coreProperties>
</file>