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69"/>
  </p:notesMasterIdLst>
  <p:sldIdLst>
    <p:sldId id="256" r:id="rId2"/>
    <p:sldId id="279" r:id="rId3"/>
    <p:sldId id="257" r:id="rId4"/>
    <p:sldId id="317" r:id="rId5"/>
    <p:sldId id="258" r:id="rId6"/>
    <p:sldId id="318" r:id="rId7"/>
    <p:sldId id="259" r:id="rId8"/>
    <p:sldId id="260" r:id="rId9"/>
    <p:sldId id="315" r:id="rId10"/>
    <p:sldId id="319" r:id="rId11"/>
    <p:sldId id="276" r:id="rId12"/>
    <p:sldId id="261" r:id="rId13"/>
    <p:sldId id="262" r:id="rId14"/>
    <p:sldId id="263" r:id="rId15"/>
    <p:sldId id="264" r:id="rId16"/>
    <p:sldId id="312" r:id="rId17"/>
    <p:sldId id="275" r:id="rId18"/>
    <p:sldId id="266" r:id="rId19"/>
    <p:sldId id="316" r:id="rId20"/>
    <p:sldId id="320" r:id="rId21"/>
    <p:sldId id="265" r:id="rId22"/>
    <p:sldId id="267" r:id="rId23"/>
    <p:sldId id="321" r:id="rId24"/>
    <p:sldId id="270" r:id="rId25"/>
    <p:sldId id="269" r:id="rId26"/>
    <p:sldId id="271" r:id="rId27"/>
    <p:sldId id="268" r:id="rId28"/>
    <p:sldId id="272" r:id="rId29"/>
    <p:sldId id="273" r:id="rId30"/>
    <p:sldId id="274" r:id="rId31"/>
    <p:sldId id="311" r:id="rId32"/>
    <p:sldId id="277" r:id="rId33"/>
    <p:sldId id="278" r:id="rId34"/>
    <p:sldId id="281" r:id="rId35"/>
    <p:sldId id="282" r:id="rId36"/>
    <p:sldId id="308" r:id="rId37"/>
    <p:sldId id="283" r:id="rId38"/>
    <p:sldId id="309" r:id="rId39"/>
    <p:sldId id="284" r:id="rId40"/>
    <p:sldId id="310" r:id="rId41"/>
    <p:sldId id="285" r:id="rId42"/>
    <p:sldId id="286" r:id="rId43"/>
    <p:sldId id="287" r:id="rId44"/>
    <p:sldId id="289" r:id="rId45"/>
    <p:sldId id="290" r:id="rId46"/>
    <p:sldId id="291" r:id="rId47"/>
    <p:sldId id="292" r:id="rId48"/>
    <p:sldId id="293" r:id="rId49"/>
    <p:sldId id="300" r:id="rId50"/>
    <p:sldId id="303" r:id="rId51"/>
    <p:sldId id="304" r:id="rId52"/>
    <p:sldId id="305" r:id="rId53"/>
    <p:sldId id="306" r:id="rId54"/>
    <p:sldId id="313" r:id="rId55"/>
    <p:sldId id="288" r:id="rId56"/>
    <p:sldId id="294" r:id="rId57"/>
    <p:sldId id="295" r:id="rId58"/>
    <p:sldId id="296" r:id="rId59"/>
    <p:sldId id="297" r:id="rId60"/>
    <p:sldId id="280" r:id="rId61"/>
    <p:sldId id="298" r:id="rId62"/>
    <p:sldId id="299" r:id="rId63"/>
    <p:sldId id="301" r:id="rId64"/>
    <p:sldId id="302" r:id="rId65"/>
    <p:sldId id="314" r:id="rId66"/>
    <p:sldId id="307" r:id="rId67"/>
    <p:sldId id="322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041"/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5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56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6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6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0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616836" y="6271551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98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111年3月27日星期日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456090"/>
            <a:ext cx="1428750" cy="1428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3042" y="8675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歸納一下：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不管如何買都先借一瓶</a:t>
            </a:r>
            <a:r>
              <a:rPr lang="zh-TW" altLang="en-US" dirty="0" smtClean="0"/>
              <a:t>空瓶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把總瓶</a:t>
            </a:r>
            <a:r>
              <a:rPr lang="zh-TW" altLang="en-US" dirty="0">
                <a:solidFill>
                  <a:srgbClr val="C00000"/>
                </a:solidFill>
              </a:rPr>
              <a:t>數</a:t>
            </a:r>
            <a:r>
              <a:rPr lang="en-US" altLang="zh-TW" dirty="0">
                <a:solidFill>
                  <a:srgbClr val="C00000"/>
                </a:solidFill>
              </a:rPr>
              <a:t>+1</a:t>
            </a:r>
            <a:r>
              <a:rPr lang="zh-TW" altLang="en-US" dirty="0">
                <a:solidFill>
                  <a:srgbClr val="C00000"/>
                </a:solidFill>
              </a:rPr>
              <a:t>為初始瓶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接下來每次</a:t>
            </a:r>
            <a:r>
              <a:rPr lang="zh-TW" altLang="en-US" dirty="0" smtClean="0">
                <a:solidFill>
                  <a:schemeClr val="tx1"/>
                </a:solidFill>
              </a:rPr>
              <a:t>就是少三</a:t>
            </a:r>
            <a:r>
              <a:rPr lang="zh-TW" altLang="en-US" dirty="0">
                <a:solidFill>
                  <a:schemeClr val="tx1"/>
                </a:solidFill>
              </a:rPr>
              <a:t>瓶換多喝</a:t>
            </a:r>
            <a:r>
              <a:rPr lang="zh-TW" altLang="en-US" dirty="0" smtClean="0">
                <a:solidFill>
                  <a:schemeClr val="tx1"/>
                </a:solidFill>
              </a:rPr>
              <a:t>一瓶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也就是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重複</a:t>
            </a:r>
            <a:r>
              <a:rPr lang="zh-TW" altLang="en-US" dirty="0">
                <a:solidFill>
                  <a:schemeClr val="tx1"/>
                </a:solidFill>
              </a:rPr>
              <a:t>：只要瓶數大於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就減兩瓶，並記錄多喝</a:t>
            </a:r>
            <a:r>
              <a:rPr lang="zh-TW" altLang="en-US" dirty="0" smtClean="0">
                <a:solidFill>
                  <a:schemeClr val="tx1"/>
                </a:solidFill>
              </a:rPr>
              <a:t>一瓶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直到</a:t>
            </a:r>
            <a:r>
              <a:rPr lang="zh-TW" altLang="en-US" dirty="0">
                <a:solidFill>
                  <a:schemeClr val="tx1"/>
                </a:solidFill>
              </a:rPr>
              <a:t>瓶數小於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停止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例如</a:t>
            </a:r>
            <a:r>
              <a:rPr lang="zh-TW" altLang="en-US" dirty="0" smtClean="0">
                <a:solidFill>
                  <a:schemeClr val="tx1"/>
                </a:solidFill>
              </a:rPr>
              <a:t>買</a:t>
            </a: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瓶，初始瓶數為</a:t>
            </a:r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zh-TW" altLang="en-US" dirty="0" smtClean="0">
                <a:solidFill>
                  <a:schemeClr val="tx1"/>
                </a:solidFill>
              </a:rPr>
              <a:t>，喝到</a:t>
            </a:r>
            <a:r>
              <a:rPr lang="en-US" altLang="zh-TW" b="1" dirty="0" smtClean="0">
                <a:solidFill>
                  <a:srgbClr val="00B0F0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瓶後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en-US" altLang="zh-TW" dirty="0" smtClean="0">
                <a:solidFill>
                  <a:schemeClr val="tx1"/>
                </a:solidFill>
              </a:rPr>
              <a:t>&gt;2 </a:t>
            </a:r>
            <a:r>
              <a:rPr lang="zh-TW" altLang="en-US" dirty="0" smtClean="0">
                <a:solidFill>
                  <a:schemeClr val="tx1"/>
                </a:solidFill>
              </a:rPr>
              <a:t>，所以剩餘瓶數</a:t>
            </a:r>
            <a:r>
              <a:rPr lang="en-US" altLang="zh-TW" dirty="0" smtClean="0">
                <a:solidFill>
                  <a:schemeClr val="tx1"/>
                </a:solidFill>
              </a:rPr>
              <a:t>9-2=7, </a:t>
            </a:r>
            <a:r>
              <a:rPr lang="zh-TW" altLang="en-US" dirty="0" smtClean="0">
                <a:solidFill>
                  <a:schemeClr val="tx1"/>
                </a:solidFill>
              </a:rPr>
              <a:t>喝到</a:t>
            </a:r>
            <a:r>
              <a:rPr lang="en-US" altLang="zh-TW" b="1" dirty="0" smtClean="0">
                <a:solidFill>
                  <a:srgbClr val="00B0F0"/>
                </a:solidFill>
              </a:rPr>
              <a:t>8</a:t>
            </a:r>
            <a:r>
              <a:rPr lang="en-US" altLang="zh-TW" dirty="0" smtClean="0">
                <a:solidFill>
                  <a:schemeClr val="tx1"/>
                </a:solidFill>
              </a:rPr>
              <a:t>+1 = 9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27577"/>
              </p:ext>
            </p:extLst>
          </p:nvPr>
        </p:nvGraphicFramePr>
        <p:xfrm>
          <a:off x="6848116" y="2160589"/>
          <a:ext cx="16434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33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440876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  <a:gridCol w="374799">
                  <a:extLst>
                    <a:ext uri="{9D8B030D-6E8A-4147-A177-3AD203B41FA5}">
                      <a16:colId xmlns:a16="http://schemas.microsoft.com/office/drawing/2014/main" val="2510064329"/>
                    </a:ext>
                  </a:extLst>
                </a:gridCol>
              </a:tblGrid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848116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266447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14864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76090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剩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670180" y="4572000"/>
            <a:ext cx="1950098" cy="195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22711" y="4581331"/>
            <a:ext cx="9330" cy="186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59865" y="488880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7&gt;2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7-2=5, </a:t>
            </a:r>
            <a:r>
              <a:rPr lang="zh-TW" altLang="en-US" sz="1600" dirty="0"/>
              <a:t>喝到</a:t>
            </a:r>
            <a:r>
              <a:rPr lang="en-US" altLang="zh-TW" sz="1600" dirty="0"/>
              <a:t>9+1 = </a:t>
            </a:r>
            <a:r>
              <a:rPr lang="en-US" altLang="zh-TW" sz="1600" dirty="0" smtClean="0"/>
              <a:t>10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959865" y="510046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5&gt;2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5-2=3, </a:t>
            </a:r>
            <a:r>
              <a:rPr lang="zh-TW" altLang="en-US" sz="1600" dirty="0"/>
              <a:t>喝到</a:t>
            </a:r>
            <a:r>
              <a:rPr lang="en-US" altLang="zh-TW" sz="1600" dirty="0"/>
              <a:t>10+1 = </a:t>
            </a:r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59865" y="534822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3&gt;2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3-2=1, </a:t>
            </a:r>
            <a:r>
              <a:rPr lang="zh-TW" altLang="en-US" sz="1600" dirty="0"/>
              <a:t>喝到</a:t>
            </a:r>
            <a:r>
              <a:rPr lang="en-US" altLang="zh-TW" sz="1600" dirty="0"/>
              <a:t>11+1 = </a:t>
            </a:r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959865" y="5578418"/>
            <a:ext cx="4153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1600" dirty="0"/>
              <a:t>1</a:t>
            </a:r>
            <a:r>
              <a:rPr lang="zh-TW" altLang="en-US" sz="1600" dirty="0"/>
              <a:t>沒有大於</a:t>
            </a:r>
            <a:r>
              <a:rPr lang="en-US" altLang="zh-TW" sz="1600" dirty="0"/>
              <a:t>2</a:t>
            </a:r>
            <a:r>
              <a:rPr lang="zh-TW" altLang="en-US" sz="1600" dirty="0"/>
              <a:t>所以停止重複，共喝到</a:t>
            </a:r>
            <a:r>
              <a:rPr lang="en-US" altLang="zh-TW" sz="1600" dirty="0"/>
              <a:t>12</a:t>
            </a:r>
            <a:r>
              <a:rPr lang="zh-TW" altLang="en-US" sz="1600" dirty="0"/>
              <a:t>瓶</a:t>
            </a:r>
          </a:p>
        </p:txBody>
      </p:sp>
    </p:spTree>
    <p:extLst>
      <p:ext uri="{BB962C8B-B14F-4D97-AF65-F5344CB8AC3E}">
        <p14:creationId xmlns:p14="http://schemas.microsoft.com/office/powerpoint/2010/main" val="940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341" y="5672030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結論：台灣時間</a:t>
            </a:r>
            <a:r>
              <a:rPr lang="en-US" altLang="zh-TW" b="1" dirty="0" smtClean="0">
                <a:solidFill>
                  <a:srgbClr val="C00000"/>
                </a:solidFill>
              </a:rPr>
              <a:t>- 15</a:t>
            </a:r>
            <a:r>
              <a:rPr lang="zh-TW" altLang="en-US" b="1" dirty="0" smtClean="0">
                <a:solidFill>
                  <a:srgbClr val="C00000"/>
                </a:solidFill>
              </a:rPr>
              <a:t>後如果小於</a:t>
            </a:r>
            <a:r>
              <a:rPr lang="en-US" altLang="zh-TW" b="1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則再加</a:t>
            </a:r>
            <a:r>
              <a:rPr lang="en-US" altLang="zh-TW" b="1" dirty="0" smtClean="0">
                <a:solidFill>
                  <a:srgbClr val="C00000"/>
                </a:solidFill>
              </a:rPr>
              <a:t>24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8536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4364499"/>
            <a:ext cx="6096000" cy="10874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情況一：在黑點上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1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情況二：在黑點外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2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情況三：同一點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0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今年是閏年嗎？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公元年分非</a:t>
            </a:r>
            <a:r>
              <a:rPr lang="en-US" altLang="zh-TW" dirty="0"/>
              <a:t>4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</a:t>
            </a:r>
            <a:r>
              <a:rPr lang="zh-TW" altLang="en-US" dirty="0"/>
              <a:t>的倍數但非</a:t>
            </a:r>
            <a:r>
              <a:rPr lang="en-US" altLang="zh-TW" dirty="0"/>
              <a:t>100</a:t>
            </a:r>
            <a:r>
              <a:rPr lang="zh-TW" altLang="en-US" dirty="0"/>
              <a:t>的倍數，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100</a:t>
            </a:r>
            <a:r>
              <a:rPr lang="zh-TW" altLang="en-US" dirty="0"/>
              <a:t>的倍數但非</a:t>
            </a:r>
            <a:r>
              <a:rPr lang="en-US" altLang="zh-TW" dirty="0"/>
              <a:t>400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400</a:t>
            </a:r>
            <a:r>
              <a:rPr lang="zh-TW" altLang="en-US" dirty="0"/>
              <a:t>的倍數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1216491" y="126533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458408" y="3533865"/>
            <a:ext cx="6512767" cy="2929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621693" y="3741365"/>
            <a:ext cx="4310743" cy="25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807679" y="4789946"/>
            <a:ext cx="3629608" cy="13529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100</a:t>
            </a:r>
            <a:r>
              <a:rPr lang="zh-TW" altLang="en-US" dirty="0" smtClean="0">
                <a:solidFill>
                  <a:srgbClr val="C00000"/>
                </a:solidFill>
              </a:rPr>
              <a:t>的倍數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511143" y="4917023"/>
            <a:ext cx="1762859" cy="87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400</a:t>
            </a:r>
            <a:r>
              <a:rPr lang="zh-TW" altLang="en-US" dirty="0" smtClean="0"/>
              <a:t>的倍數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8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sp>
        <p:nvSpPr>
          <p:cNvPr id="11" name="五角星形 10"/>
          <p:cNvSpPr/>
          <p:nvPr/>
        </p:nvSpPr>
        <p:spPr>
          <a:xfrm>
            <a:off x="1242906" y="127551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61814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58429" y="886632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1x2x3x4x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/>
              <a:t> = 12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1x2x3x4x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/>
              <a:t>x6x7x8x9x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zh-TW" dirty="0" smtClean="0"/>
              <a:t> =36288</a:t>
            </a:r>
            <a:r>
              <a:rPr lang="en-US" altLang="zh-TW" dirty="0" smtClean="0">
                <a:solidFill>
                  <a:srgbClr val="FF0000"/>
                </a:solidFill>
              </a:rPr>
              <a:t>00</a:t>
            </a:r>
          </a:p>
          <a:p>
            <a:r>
              <a:rPr lang="en-US" altLang="zh-TW" dirty="0" smtClean="0"/>
              <a:t>1x2x3x4x…..x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</a:t>
            </a:r>
            <a:r>
              <a:rPr lang="en-US" altLang="zh-TW" dirty="0" smtClean="0"/>
              <a:t> = xxxxxxx</a:t>
            </a:r>
            <a:r>
              <a:rPr lang="en-US" altLang="zh-TW" dirty="0" smtClean="0">
                <a:solidFill>
                  <a:srgbClr val="FF0000"/>
                </a:solidFill>
              </a:rPr>
              <a:t>000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1x2x3x……x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25</a:t>
            </a:r>
            <a:r>
              <a:rPr lang="en-US" altLang="zh-TW" dirty="0" smtClean="0"/>
              <a:t> = xxxxxxx</a:t>
            </a:r>
            <a:r>
              <a:rPr lang="en-US" altLang="zh-TW" dirty="0" smtClean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續前題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42201" y="6099939"/>
            <a:ext cx="421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N/5 + N/25 + N/125 + … … …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63172"/>
              </p:ext>
            </p:extLst>
          </p:nvPr>
        </p:nvGraphicFramePr>
        <p:xfrm>
          <a:off x="677334" y="1466640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10399"/>
              </p:ext>
            </p:extLst>
          </p:nvPr>
        </p:nvGraphicFramePr>
        <p:xfrm>
          <a:off x="2576238" y="1466639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80460"/>
              </p:ext>
            </p:extLst>
          </p:nvPr>
        </p:nvGraphicFramePr>
        <p:xfrm>
          <a:off x="430445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62793"/>
              </p:ext>
            </p:extLst>
          </p:nvPr>
        </p:nvGraphicFramePr>
        <p:xfrm>
          <a:off x="603586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4972"/>
              </p:ext>
            </p:extLst>
          </p:nvPr>
        </p:nvGraphicFramePr>
        <p:xfrm>
          <a:off x="776727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41865"/>
              </p:ext>
            </p:extLst>
          </p:nvPr>
        </p:nvGraphicFramePr>
        <p:xfrm>
          <a:off x="958083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訓練思考，不一定寫程式喔！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50841" y="1630453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N0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N0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N0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個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0\n\n"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3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729133" y="1015520"/>
            <a:ext cx="7243665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最大公因數為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最大公因數為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"------------------------"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5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2960" y="40100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</a:rPr>
              <a:t>先從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方向切開成為 </a:t>
            </a:r>
            <a:r>
              <a:rPr lang="en-US" altLang="zh-TW" dirty="0">
                <a:solidFill>
                  <a:srgbClr val="FF0000"/>
                </a:solidFill>
              </a:rPr>
              <a:t>1xN</a:t>
            </a:r>
            <a:r>
              <a:rPr lang="zh-TW" altLang="en-US" dirty="0">
                <a:solidFill>
                  <a:srgbClr val="FF0000"/>
                </a:solidFill>
              </a:rPr>
              <a:t>的共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M-1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切開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N-1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一共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有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所以總共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(M-1) + 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=M-1+MxN-M</a:t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MxN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- 1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24658"/>
              </p:ext>
            </p:extLst>
          </p:nvPr>
        </p:nvGraphicFramePr>
        <p:xfrm>
          <a:off x="6411978" y="4032062"/>
          <a:ext cx="4295646" cy="116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1">
                  <a:extLst>
                    <a:ext uri="{9D8B030D-6E8A-4147-A177-3AD203B41FA5}">
                      <a16:colId xmlns:a16="http://schemas.microsoft.com/office/drawing/2014/main" val="2943470289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754214395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4102164148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623344024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557637133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313276100"/>
                    </a:ext>
                  </a:extLst>
                </a:gridCol>
              </a:tblGrid>
              <a:tr h="3890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56719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810866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97220"/>
                  </a:ext>
                </a:extLst>
              </a:tr>
            </a:tbl>
          </a:graphicData>
        </a:graphic>
      </p:graphicFrame>
      <p:sp>
        <p:nvSpPr>
          <p:cNvPr id="11" name="右大括弧 10"/>
          <p:cNvSpPr/>
          <p:nvPr/>
        </p:nvSpPr>
        <p:spPr>
          <a:xfrm rot="16200000">
            <a:off x="8362985" y="1849279"/>
            <a:ext cx="344296" cy="37414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357616" y="319996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 rot="10800000">
            <a:off x="5956225" y="4187950"/>
            <a:ext cx="326773" cy="886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661173" y="4430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7131558" y="3869306"/>
            <a:ext cx="2853690" cy="1683003"/>
            <a:chOff x="7131558" y="3869306"/>
            <a:chExt cx="2853690" cy="1683003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7131558" y="389216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832598" y="390740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8554974" y="3934839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9265620" y="3869306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9985248" y="4032504"/>
              <a:ext cx="0" cy="11612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6301488" y="4430924"/>
            <a:ext cx="808735" cy="371512"/>
            <a:chOff x="6301488" y="4430924"/>
            <a:chExt cx="4414056" cy="371512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7110223" y="4430924"/>
            <a:ext cx="721775" cy="371512"/>
            <a:chOff x="6301488" y="4430924"/>
            <a:chExt cx="4414056" cy="371512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7844653" y="4427392"/>
            <a:ext cx="721775" cy="371512"/>
            <a:chOff x="6301488" y="4430924"/>
            <a:chExt cx="4414056" cy="371512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8572800" y="4424852"/>
            <a:ext cx="678157" cy="371512"/>
            <a:chOff x="6301488" y="4430924"/>
            <a:chExt cx="4414056" cy="371512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9254029" y="4427392"/>
            <a:ext cx="721775" cy="371512"/>
            <a:chOff x="6301488" y="4430924"/>
            <a:chExt cx="4414056" cy="371512"/>
          </a:xfrm>
        </p:grpSpPr>
        <p:cxnSp>
          <p:nvCxnSpPr>
            <p:cNvPr id="38" name="直線接點 37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9989522" y="4424852"/>
            <a:ext cx="721775" cy="371512"/>
            <a:chOff x="6301488" y="4430924"/>
            <a:chExt cx="4414056" cy="371512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一個樓梯有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層，即爬</a:t>
            </a:r>
            <a:r>
              <a:rPr lang="en-US" altLang="zh-TW" dirty="0" smtClean="0"/>
              <a:t>N</a:t>
            </a:r>
            <a:r>
              <a:rPr lang="zh-TW" altLang="en-US" dirty="0" smtClean="0"/>
              <a:t>步可以到頂。</a:t>
            </a:r>
            <a:endParaRPr lang="en-US" altLang="zh-TW" dirty="0" smtClean="0"/>
          </a:p>
          <a:p>
            <a:r>
              <a:rPr lang="zh-TW" altLang="en-US" dirty="0"/>
              <a:t>今每次只能</a:t>
            </a:r>
            <a:r>
              <a:rPr lang="zh-TW" altLang="en-US" dirty="0" smtClean="0"/>
              <a:t>爬</a:t>
            </a:r>
            <a:r>
              <a:rPr lang="en-US" altLang="zh-TW" dirty="0" smtClean="0"/>
              <a:t>1</a:t>
            </a:r>
            <a:r>
              <a:rPr lang="zh-TW" altLang="en-US" dirty="0" smtClean="0"/>
              <a:t>階或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階，那麼</a:t>
            </a:r>
            <a:r>
              <a:rPr lang="en-US" altLang="zh-TW" dirty="0" smtClean="0"/>
              <a:t>N</a:t>
            </a:r>
            <a:r>
              <a:rPr lang="zh-TW" altLang="en-US" dirty="0" smtClean="0"/>
              <a:t>階樓梯有幾種手法？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</a:t>
            </a:r>
            <a:r>
              <a:rPr lang="zh-TW" altLang="en-US" dirty="0" smtClean="0"/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1+1, 2   2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 1+1+1, 1+2, 2+1   3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4</a:t>
            </a:r>
            <a:r>
              <a:rPr lang="zh-TW" altLang="en-US" dirty="0" smtClean="0">
                <a:sym typeface="Wingdings" panose="05000000000000000000" pitchFamily="2" charset="2"/>
              </a:rPr>
              <a:t>層</a:t>
            </a:r>
            <a:r>
              <a:rPr lang="zh-TW" altLang="en-US" dirty="0">
                <a:sym typeface="Wingdings" panose="05000000000000000000" pitchFamily="2" charset="2"/>
              </a:rPr>
              <a:t>樓梯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ym typeface="Wingdings" panose="05000000000000000000" pitchFamily="2" charset="2"/>
              </a:rPr>
              <a:t>1+1+1+1, 1+1+2, 1+2+1,  2+1+1, 2+2   5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提示</a:t>
            </a:r>
            <a:r>
              <a:rPr lang="zh-TW" altLang="en-US" dirty="0">
                <a:sym typeface="Wingdings" panose="05000000000000000000" pitchFamily="2" charset="2"/>
              </a:rPr>
              <a:t>：費氏級數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1133046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https://leetcode.com/problems/climbing-stairs/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30458"/>
              </p:ext>
            </p:extLst>
          </p:nvPr>
        </p:nvGraphicFramePr>
        <p:xfrm>
          <a:off x="6806138" y="2019360"/>
          <a:ext cx="4486699" cy="41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57">
                  <a:extLst>
                    <a:ext uri="{9D8B030D-6E8A-4147-A177-3AD203B41FA5}">
                      <a16:colId xmlns:a16="http://schemas.microsoft.com/office/drawing/2014/main" val="40804602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485179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475113609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63109074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816823576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195476462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717363651"/>
                    </a:ext>
                  </a:extLst>
                </a:gridCol>
              </a:tblGrid>
              <a:tr h="594747">
                <a:tc gridSpan="6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6337"/>
                  </a:ext>
                </a:extLst>
              </a:tr>
              <a:tr h="594747">
                <a:tc gridSpan="5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801"/>
                  </a:ext>
                </a:extLst>
              </a:tr>
              <a:tr h="594747">
                <a:tc gridSpan="4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84825"/>
                  </a:ext>
                </a:extLst>
              </a:tr>
              <a:tr h="594747">
                <a:tc gridSpan="3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85383"/>
                  </a:ext>
                </a:extLst>
              </a:tr>
              <a:tr h="594747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43508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48464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2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2510"/>
              </p:ext>
            </p:extLst>
          </p:nvPr>
        </p:nvGraphicFramePr>
        <p:xfrm>
          <a:off x="2132585" y="3107877"/>
          <a:ext cx="5776970" cy="162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7">
                  <a:extLst>
                    <a:ext uri="{9D8B030D-6E8A-4147-A177-3AD203B41FA5}">
                      <a16:colId xmlns:a16="http://schemas.microsoft.com/office/drawing/2014/main" val="172378096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011742991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23298945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65890297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717408425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607485099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51570002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8623168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403011027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84337354"/>
                    </a:ext>
                  </a:extLst>
                </a:gridCol>
              </a:tblGrid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6230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39036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91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9514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87240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938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91528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0557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32461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701" y="4246424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05192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2060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4308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4154" y="1930400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C00000"/>
                </a:solidFill>
              </a:rPr>
              <a:t>利用 </a:t>
            </a:r>
            <a:r>
              <a:rPr lang="en-US" altLang="zh-TW" dirty="0" smtClean="0">
                <a:solidFill>
                  <a:srgbClr val="C00000"/>
                </a:solidFill>
              </a:rPr>
              <a:t>%</a:t>
            </a:r>
            <a:r>
              <a:rPr lang="zh-TW" altLang="en-US" dirty="0" smtClean="0">
                <a:solidFill>
                  <a:srgbClr val="C00000"/>
                </a:solidFill>
              </a:rPr>
              <a:t> 運算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3598"/>
              </p:ext>
            </p:extLst>
          </p:nvPr>
        </p:nvGraphicFramePr>
        <p:xfrm>
          <a:off x="1849120" y="3353138"/>
          <a:ext cx="4222496" cy="4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">
                  <a:extLst>
                    <a:ext uri="{9D8B030D-6E8A-4147-A177-3AD203B41FA5}">
                      <a16:colId xmlns:a16="http://schemas.microsoft.com/office/drawing/2014/main" val="3833107267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250611486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804049813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172114181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1462635639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058283712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471180508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598538638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866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9120" y="24963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64792" y="3191256"/>
            <a:ext cx="1719072" cy="1162150"/>
            <a:chOff x="1764792" y="3191256"/>
            <a:chExt cx="1719072" cy="1162150"/>
          </a:xfrm>
        </p:grpSpPr>
        <p:sp>
          <p:nvSpPr>
            <p:cNvPr id="7" name="矩形 6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04249" y="463600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= 14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4687" y="4647240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44713" y="3191256"/>
            <a:ext cx="1719072" cy="1162150"/>
            <a:chOff x="1764792" y="3191256"/>
            <a:chExt cx="1719072" cy="1162150"/>
          </a:xfrm>
        </p:grpSpPr>
        <p:sp>
          <p:nvSpPr>
            <p:cNvPr id="16" name="矩形 15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09287" y="3184295"/>
            <a:ext cx="1719072" cy="1162150"/>
            <a:chOff x="1764792" y="3191256"/>
            <a:chExt cx="1719072" cy="1162150"/>
          </a:xfrm>
        </p:grpSpPr>
        <p:sp>
          <p:nvSpPr>
            <p:cNvPr id="19" name="矩形 18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55848" y="3184295"/>
            <a:ext cx="1719072" cy="1162150"/>
            <a:chOff x="1764792" y="3191256"/>
            <a:chExt cx="1719072" cy="1162150"/>
          </a:xfrm>
        </p:grpSpPr>
        <p:sp>
          <p:nvSpPr>
            <p:cNvPr id="22" name="矩形 21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02409" y="3191256"/>
            <a:ext cx="1719072" cy="1162150"/>
            <a:chOff x="1764792" y="3191256"/>
            <a:chExt cx="1719072" cy="1162150"/>
          </a:xfrm>
        </p:grpSpPr>
        <p:sp>
          <p:nvSpPr>
            <p:cNvPr id="25" name="矩形 24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70783" y="3184295"/>
            <a:ext cx="1719072" cy="1162150"/>
            <a:chOff x="1764792" y="3191256"/>
            <a:chExt cx="1719072" cy="1162150"/>
          </a:xfrm>
        </p:grpSpPr>
        <p:sp>
          <p:nvSpPr>
            <p:cNvPr id="28" name="矩形 27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83480" y="3184295"/>
            <a:ext cx="1247433" cy="1162150"/>
            <a:chOff x="1764792" y="3191256"/>
            <a:chExt cx="1247433" cy="1162150"/>
          </a:xfrm>
        </p:grpSpPr>
        <p:sp>
          <p:nvSpPr>
            <p:cNvPr id="31" name="矩形 30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83852" y="3204709"/>
            <a:ext cx="741801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5497158" y="3184295"/>
            <a:ext cx="873807" cy="1162150"/>
            <a:chOff x="1764792" y="3191256"/>
            <a:chExt cx="1247433" cy="1162150"/>
          </a:xfrm>
        </p:grpSpPr>
        <p:sp>
          <p:nvSpPr>
            <p:cNvPr id="35" name="矩形 34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395729" y="3984074"/>
              <a:ext cx="61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17322" y="3191022"/>
            <a:ext cx="1216287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761909" y="1854538"/>
            <a:ext cx="1840308" cy="237744"/>
            <a:chOff x="804672" y="1617472"/>
            <a:chExt cx="1840308" cy="237744"/>
          </a:xfrm>
        </p:grpSpPr>
        <p:sp>
          <p:nvSpPr>
            <p:cNvPr id="39" name="五角星形 3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五角星形 3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五角星形 4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五角星形 4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3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95090" y="13726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3  8  6  2  5  4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40716" y="167616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5  2  4  3  1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分析完之後，發現程式簡單到爆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運算： </a:t>
            </a:r>
            <a:r>
              <a:rPr lang="en-US" altLang="zh-TW" dirty="0" err="1"/>
              <a:t>MxN</a:t>
            </a:r>
            <a:r>
              <a:rPr lang="en-US" altLang="zh-TW" dirty="0"/>
              <a:t> </a:t>
            </a:r>
            <a:r>
              <a:rPr lang="en-US" altLang="zh-TW" dirty="0" smtClean="0"/>
              <a:t>- 1</a:t>
            </a:r>
          </a:p>
          <a:p>
            <a:r>
              <a:rPr lang="zh-TW" altLang="en-US" dirty="0"/>
              <a:t>輸出：就是</a:t>
            </a:r>
            <a:r>
              <a:rPr lang="en-US" altLang="zh-TW" dirty="0" err="1"/>
              <a:t>MxN</a:t>
            </a:r>
            <a:r>
              <a:rPr lang="en-US" altLang="zh-TW" dirty="0"/>
              <a:t> - 1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32632" y="3233619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一共要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b="1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9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7504"/>
              </p:ext>
            </p:extLst>
          </p:nvPr>
        </p:nvGraphicFramePr>
        <p:xfrm>
          <a:off x="911668" y="3369558"/>
          <a:ext cx="6067632" cy="8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54">
                  <a:extLst>
                    <a:ext uri="{9D8B030D-6E8A-4147-A177-3AD203B41FA5}">
                      <a16:colId xmlns:a16="http://schemas.microsoft.com/office/drawing/2014/main" val="260253337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264491977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84093826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418790972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827563258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68263262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828747190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682092260"/>
                    </a:ext>
                  </a:extLst>
                </a:gridCol>
              </a:tblGrid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21328"/>
                  </a:ext>
                </a:extLst>
              </a:tr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52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00145" y="2283618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3  8  6  2  5  4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00145" y="2283618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93636" y="293430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9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6883" y="2283616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02239" y="2934308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33850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93621" y="2283614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87112" y="2934306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7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4041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595715" y="2928790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15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2603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06427" y="2937203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07324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8" name="五角星形 2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角星形 3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五角星形 3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097280" y="4954555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兩兩相減得到的差當作</a:t>
            </a:r>
            <a:r>
              <a:rPr lang="en-US" altLang="zh-TW" dirty="0" smtClean="0">
                <a:solidFill>
                  <a:srgbClr val="C00000"/>
                </a:solidFill>
              </a:rPr>
              <a:t>index</a:t>
            </a:r>
            <a:r>
              <a:rPr lang="zh-TW" altLang="en-US" dirty="0" smtClean="0">
                <a:solidFill>
                  <a:srgbClr val="C00000"/>
                </a:solidFill>
              </a:rPr>
              <a:t>，把陣列中的數值加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1 2 4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=&gt;It </a:t>
            </a:r>
            <a:r>
              <a:rPr lang="en-US" altLang="zh-TW" dirty="0"/>
              <a:t>is a B2-Sequence.</a:t>
            </a:r>
          </a:p>
          <a:p>
            <a:pPr lvl="1"/>
            <a:r>
              <a:rPr lang="en-US" altLang="zh-TW" dirty="0"/>
              <a:t>13 14 15 16 </a:t>
            </a:r>
            <a:r>
              <a:rPr lang="en-US" altLang="zh-TW" dirty="0" smtClean="0"/>
              <a:t>17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=&gt;It </a:t>
            </a:r>
            <a:r>
              <a:rPr lang="en-US" altLang="zh-TW" dirty="0"/>
              <a:t>is not a B2-Sequence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/>
              <a:t>其他</a:t>
            </a:r>
            <a:r>
              <a:rPr lang="en-US" altLang="zh-TW" dirty="0"/>
              <a:t>B2-Sequence (3  5  7  17) (3   5   7   11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294273" y="4020293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Bi+bj</a:t>
            </a:r>
            <a:r>
              <a:rPr lang="en-US" altLang="zh-TW" sz="1400" dirty="0" smtClean="0"/>
              <a:t>=&gt; (3   5   7  9  6  10  12 )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751576" y="2779776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TW" dirty="0" smtClean="0">
                <a:solidFill>
                  <a:srgbClr val="FF0000"/>
                </a:solidFill>
              </a:rPr>
              <a:t>385241697  =&gt;</a:t>
            </a:r>
            <a:r>
              <a:rPr lang="zh-TW" altLang="en-US" dirty="0" smtClean="0">
                <a:solidFill>
                  <a:srgbClr val="FF0000"/>
                </a:solidFill>
              </a:rPr>
              <a:t>反轉表為 </a:t>
            </a:r>
            <a:r>
              <a:rPr lang="en-US" altLang="zh-TW" dirty="0" smtClean="0">
                <a:solidFill>
                  <a:srgbClr val="FF0000"/>
                </a:solidFill>
              </a:rPr>
              <a:t>530211200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590088" y="4939644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等同再問，二進制數字的右邊有幾個連續的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 smtClean="0"/>
              <a:t>S(k)-s(j-1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計算買了</a:t>
            </a:r>
            <a:r>
              <a:rPr lang="en-US" altLang="zh-TW" dirty="0">
                <a:solidFill>
                  <a:srgbClr val="C00000"/>
                </a:solidFill>
              </a:rPr>
              <a:t>3</a:t>
            </a:r>
            <a:r>
              <a:rPr lang="zh-TW" altLang="en-US" dirty="0">
                <a:solidFill>
                  <a:srgbClr val="C00000"/>
                </a:solidFill>
              </a:rPr>
              <a:t>塊蛋糕的幾</a:t>
            </a:r>
            <a:r>
              <a:rPr lang="zh-TW" altLang="en-US" dirty="0" smtClean="0">
                <a:solidFill>
                  <a:srgbClr val="C00000"/>
                </a:solidFill>
              </a:rPr>
              <a:t>倍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計算買了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zh-TW" altLang="en-US" dirty="0">
                <a:solidFill>
                  <a:srgbClr val="C00000"/>
                </a:solidFill>
              </a:rPr>
              <a:t>個蛋塔的幾</a:t>
            </a:r>
            <a:r>
              <a:rPr lang="zh-TW" altLang="en-US" dirty="0" smtClean="0">
                <a:solidFill>
                  <a:srgbClr val="C00000"/>
                </a:solidFill>
              </a:rPr>
              <a:t>倍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得知</a:t>
            </a:r>
            <a:r>
              <a:rPr lang="zh-TW" altLang="en-US" b="1" u="sng" dirty="0" smtClean="0">
                <a:solidFill>
                  <a:srgbClr val="C00000"/>
                </a:solidFill>
              </a:rPr>
              <a:t>較小者為滿足的套數</a:t>
            </a:r>
            <a:r>
              <a:rPr lang="zh-TW" altLang="en-US" dirty="0" smtClean="0">
                <a:solidFill>
                  <a:srgbClr val="C00000"/>
                </a:solidFill>
              </a:rPr>
              <a:t>，就知道該送幾塊巧克力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2726103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2826866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9122476" y="3072384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3477506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3578269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向右箭號 21"/>
          <p:cNvSpPr/>
          <p:nvPr/>
        </p:nvSpPr>
        <p:spPr>
          <a:xfrm>
            <a:off x="9122476" y="3823787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6099"/>
              </p:ext>
            </p:extLst>
          </p:nvPr>
        </p:nvGraphicFramePr>
        <p:xfrm>
          <a:off x="7298944" y="3094673"/>
          <a:ext cx="2997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987483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49803783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81909952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8293809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27914258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90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447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7542033" y="2771632"/>
            <a:ext cx="2511020" cy="646081"/>
            <a:chOff x="2313432" y="3862411"/>
            <a:chExt cx="2511020" cy="646081"/>
          </a:xfrm>
        </p:grpSpPr>
        <p:sp>
          <p:nvSpPr>
            <p:cNvPr id="29" name="弧形 28"/>
            <p:cNvSpPr/>
            <p:nvPr/>
          </p:nvSpPr>
          <p:spPr>
            <a:xfrm>
              <a:off x="2313432" y="3868475"/>
              <a:ext cx="457200" cy="640017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313432" y="3868475"/>
              <a:ext cx="971252" cy="575755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2313432" y="3868476"/>
              <a:ext cx="1569189" cy="607886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2332979" y="3862411"/>
              <a:ext cx="1987296" cy="5818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2332979" y="3862411"/>
              <a:ext cx="2491473" cy="61395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86897" y="3174603"/>
            <a:ext cx="1985703" cy="607886"/>
            <a:chOff x="4554061" y="4467274"/>
            <a:chExt cx="1985703" cy="607886"/>
          </a:xfrm>
        </p:grpSpPr>
        <p:sp>
          <p:nvSpPr>
            <p:cNvPr id="35" name="弧形 34"/>
            <p:cNvSpPr/>
            <p:nvPr/>
          </p:nvSpPr>
          <p:spPr>
            <a:xfrm flipV="1">
              <a:off x="4558102" y="4467274"/>
              <a:ext cx="449516" cy="5664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/>
            <p:cNvSpPr/>
            <p:nvPr/>
          </p:nvSpPr>
          <p:spPr>
            <a:xfrm flipV="1">
              <a:off x="4554061" y="4552840"/>
              <a:ext cx="962373" cy="522320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弧形 36"/>
            <p:cNvSpPr/>
            <p:nvPr/>
          </p:nvSpPr>
          <p:spPr>
            <a:xfrm flipV="1">
              <a:off x="4554061" y="4559674"/>
              <a:ext cx="1482985" cy="4740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V="1">
              <a:off x="4554061" y="4581248"/>
              <a:ext cx="1985703" cy="49391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508954" y="2496312"/>
            <a:ext cx="1569189" cy="1244066"/>
            <a:chOff x="8153035" y="2567658"/>
            <a:chExt cx="1569189" cy="1361738"/>
          </a:xfrm>
        </p:grpSpPr>
        <p:sp>
          <p:nvSpPr>
            <p:cNvPr id="40" name="弧形 39"/>
            <p:cNvSpPr/>
            <p:nvPr/>
          </p:nvSpPr>
          <p:spPr>
            <a:xfrm>
              <a:off x="8153035" y="2567658"/>
              <a:ext cx="457200" cy="1361738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8153035" y="2640124"/>
              <a:ext cx="971252" cy="1225010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8153035" y="2603891"/>
              <a:ext cx="1569189" cy="129337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077426" y="2982001"/>
            <a:ext cx="962373" cy="1044071"/>
            <a:chOff x="8690278" y="3134959"/>
            <a:chExt cx="962373" cy="1044071"/>
          </a:xfrm>
        </p:grpSpPr>
        <p:sp>
          <p:nvSpPr>
            <p:cNvPr id="44" name="弧形 43"/>
            <p:cNvSpPr/>
            <p:nvPr/>
          </p:nvSpPr>
          <p:spPr>
            <a:xfrm flipV="1">
              <a:off x="8694319" y="3134959"/>
              <a:ext cx="449516" cy="10395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弧形 44"/>
            <p:cNvSpPr/>
            <p:nvPr/>
          </p:nvSpPr>
          <p:spPr>
            <a:xfrm flipV="1">
              <a:off x="8690278" y="3220526"/>
              <a:ext cx="962373" cy="95850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弧形 45"/>
          <p:cNvSpPr/>
          <p:nvPr/>
        </p:nvSpPr>
        <p:spPr>
          <a:xfrm>
            <a:off x="9540844" y="2319931"/>
            <a:ext cx="457200" cy="1361738"/>
          </a:xfrm>
          <a:prstGeom prst="arc">
            <a:avLst>
              <a:gd name="adj1" fmla="val 1071081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最大水壩容量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11 </a:t>
            </a:r>
            <a:r>
              <a:rPr lang="en-US" altLang="zh-TW" b="1" dirty="0"/>
              <a:t>Container With Most Water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35" y="1930400"/>
            <a:ext cx="5986653" cy="450793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77334" y="1557356"/>
            <a:ext cx="1840308" cy="237744"/>
            <a:chOff x="677334" y="1557356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677334" y="1557356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097280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899240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243322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479294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三個變數存放蛋糕、蛋塔、巧克力數量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Cake, tart, chocolate</a:t>
            </a:r>
          </a:p>
          <a:p>
            <a:r>
              <a:rPr lang="zh-TW" altLang="en-US" dirty="0"/>
              <a:t>在兩個變數存放有幾套蛋糕跟蛋塔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c2</a:t>
            </a:r>
            <a:r>
              <a:rPr lang="zh-TW" altLang="en-US" dirty="0" smtClean="0"/>
              <a:t>與</a:t>
            </a:r>
            <a:r>
              <a:rPr lang="en-US" altLang="zh-TW" dirty="0" smtClean="0"/>
              <a:t>t2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是贈送</a:t>
            </a:r>
            <a:r>
              <a:rPr lang="zh-TW" altLang="en-US" dirty="0"/>
              <a:t>巧克力</a:t>
            </a:r>
            <a:r>
              <a:rPr lang="zh-TW" altLang="en-US" dirty="0" smtClean="0"/>
              <a:t>個數。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26024" y="445574"/>
            <a:ext cx="6096000" cy="61863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蛋糕幾個？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蛋塔幾個？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巧克力幾個？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蛋糕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蛋塔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巧克力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76088" y="3447288"/>
            <a:ext cx="4078224" cy="196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  <a:br>
              <a:rPr lang="en-US" altLang="zh-TW" dirty="0" smtClean="0"/>
            </a:br>
            <a:r>
              <a:rPr lang="en-US" altLang="zh-TW" dirty="0" smtClean="0"/>
              <a:t>S7=13112221</a:t>
            </a:r>
            <a:br>
              <a:rPr lang="en-US" altLang="zh-TW" dirty="0" smtClean="0"/>
            </a:br>
            <a:r>
              <a:rPr lang="en-US" altLang="zh-TW" dirty="0" smtClean="0"/>
              <a:t>S8=1113213211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677334" y="1142501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242 </a:t>
            </a:r>
            <a:r>
              <a:rPr lang="en-US" altLang="zh-TW" b="1" dirty="0"/>
              <a:t>Valid Anagram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機器寶寶回家嗎？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機器人接收一連串控制指令上</a:t>
            </a:r>
            <a:r>
              <a:rPr lang="en-US" altLang="zh-TW" dirty="0" smtClean="0"/>
              <a:t>(U)</a:t>
            </a:r>
            <a:r>
              <a:rPr lang="zh-TW" altLang="en-US" dirty="0" smtClean="0"/>
              <a:t>、下</a:t>
            </a:r>
            <a:r>
              <a:rPr lang="en-US" altLang="zh-TW" dirty="0" smtClean="0"/>
              <a:t>(D)</a:t>
            </a:r>
            <a:r>
              <a:rPr lang="zh-TW" altLang="en-US" dirty="0" smtClean="0"/>
              <a:t>、左</a:t>
            </a:r>
            <a:r>
              <a:rPr lang="en-US" altLang="zh-TW" dirty="0" smtClean="0"/>
              <a:t>(L)</a:t>
            </a:r>
            <a:r>
              <a:rPr lang="zh-TW" altLang="en-US" dirty="0" smtClean="0"/>
              <a:t>、右</a:t>
            </a:r>
            <a:r>
              <a:rPr lang="en-US" altLang="zh-TW" dirty="0" smtClean="0"/>
              <a:t>(R)</a:t>
            </a:r>
            <a:r>
              <a:rPr lang="zh-TW" altLang="en-US" dirty="0" smtClean="0"/>
              <a:t>，以字串形式輸入。</a:t>
            </a:r>
            <a:endParaRPr lang="en-US" altLang="zh-TW" dirty="0" smtClean="0"/>
          </a:p>
          <a:p>
            <a:r>
              <a:rPr lang="zh-TW" altLang="en-US" dirty="0"/>
              <a:t>判斷機器人會不會回到</a:t>
            </a:r>
            <a:r>
              <a:rPr lang="zh-TW" altLang="en-US" dirty="0" smtClean="0"/>
              <a:t>出發點？</a:t>
            </a:r>
            <a:endParaRPr lang="en-US" altLang="zh-TW" dirty="0" smtClean="0"/>
          </a:p>
          <a:p>
            <a:r>
              <a:rPr lang="zh-TW" altLang="en-US" dirty="0"/>
              <a:t>不考慮機器人面向哪邊</a:t>
            </a:r>
            <a:r>
              <a:rPr lang="zh-TW" altLang="en-US" dirty="0" smtClean="0"/>
              <a:t>，也就是上下左右是以我們旁觀人的角度去看。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zh-TW" altLang="en-US" dirty="0"/>
              <a:t>技巧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上與下是相對的</a:t>
            </a:r>
            <a:r>
              <a:rPr lang="zh-TW" altLang="en-US" dirty="0" smtClean="0"/>
              <a:t>，兩者次數要一樣多次。同理左右也是一樣。</a:t>
            </a:r>
            <a:endParaRPr lang="en-US" altLang="zh-TW" dirty="0" smtClean="0"/>
          </a:p>
          <a:p>
            <a:pPr lvl="1"/>
            <a:r>
              <a:rPr lang="zh-TW" altLang="en-US" dirty="0"/>
              <a:t>如果上下次數一樣</a:t>
            </a:r>
            <a:r>
              <a:rPr lang="zh-TW" altLang="en-US" dirty="0" smtClean="0"/>
              <a:t>，且左右次數一樣，那麼機器人就會回到原出發點。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677334" y="127000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12121"/>
                </a:solidFill>
                <a:latin typeface="-apple-system"/>
              </a:rPr>
              <a:t>657. Robot Return to Origin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7334" y="1631777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8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1+2+3+4+….+N=?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請用遞廻函式來寫。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類似的還可以練習</a:t>
            </a:r>
            <a:r>
              <a:rPr lang="en-US" altLang="zh-TW" dirty="0" smtClean="0"/>
              <a:t>1x2x3x….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2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14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86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33281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33281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11677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923314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961515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98629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72237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172237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150633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662270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700471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0037585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先舉例思考：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</a:t>
            </a:r>
            <a:r>
              <a:rPr lang="zh-TW" altLang="en-US" sz="2400" dirty="0" smtClean="0"/>
              <a:t>不管如何買都先借一瓶空瓶，簡化思考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710022" y="2094395"/>
            <a:ext cx="730996" cy="730996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1089687" y="2067356"/>
            <a:ext cx="1022919" cy="738724"/>
            <a:chOff x="677334" y="2189487"/>
            <a:chExt cx="1022919" cy="73872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77334" y="2189487"/>
              <a:ext cx="730996" cy="73099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69257" y="2197215"/>
              <a:ext cx="730996" cy="730996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883917" y="2128858"/>
            <a:ext cx="730996" cy="7309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365209" y="3221283"/>
            <a:ext cx="730996" cy="7309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68737" y="2105084"/>
            <a:ext cx="730996" cy="73099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75267" y="2106550"/>
            <a:ext cx="730996" cy="7309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81797" y="2104006"/>
            <a:ext cx="730996" cy="73099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19676" y="2128858"/>
            <a:ext cx="730996" cy="73099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26206" y="2128858"/>
            <a:ext cx="730996" cy="73099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599975" y="2128858"/>
            <a:ext cx="730996" cy="73099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19676" y="3295853"/>
            <a:ext cx="730996" cy="73099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02996" y="3292848"/>
            <a:ext cx="730996" cy="73099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09287" y="2128858"/>
            <a:ext cx="730996" cy="73099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49415" y="3293618"/>
            <a:ext cx="730996" cy="730996"/>
          </a:xfrm>
          <a:prstGeom prst="rect">
            <a:avLst/>
          </a:prstGeom>
        </p:spPr>
      </p:pic>
      <p:sp>
        <p:nvSpPr>
          <p:cNvPr id="26" name="右大括弧 25"/>
          <p:cNvSpPr/>
          <p:nvPr/>
        </p:nvSpPr>
        <p:spPr>
          <a:xfrm rot="5400000">
            <a:off x="1579885" y="2649493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大括弧 26"/>
          <p:cNvSpPr/>
          <p:nvPr/>
        </p:nvSpPr>
        <p:spPr>
          <a:xfrm rot="5400000">
            <a:off x="2977685" y="2705369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右大括弧 27"/>
          <p:cNvSpPr/>
          <p:nvPr/>
        </p:nvSpPr>
        <p:spPr>
          <a:xfrm rot="5400000">
            <a:off x="4517660" y="2733226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右大括弧 28"/>
          <p:cNvSpPr/>
          <p:nvPr/>
        </p:nvSpPr>
        <p:spPr>
          <a:xfrm rot="5400000">
            <a:off x="4971894" y="3813819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906653" y="2128858"/>
            <a:ext cx="730996" cy="730996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42412" y="2128858"/>
            <a:ext cx="730996" cy="730996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48942" y="2128858"/>
            <a:ext cx="730996" cy="730996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22711" y="2128858"/>
            <a:ext cx="730996" cy="730996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42412" y="3295853"/>
            <a:ext cx="730996" cy="730996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918165" y="3292848"/>
            <a:ext cx="730996" cy="730996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27474" y="3284264"/>
            <a:ext cx="730996" cy="730996"/>
          </a:xfrm>
          <a:prstGeom prst="rect">
            <a:avLst/>
          </a:prstGeom>
        </p:spPr>
      </p:pic>
      <p:sp>
        <p:nvSpPr>
          <p:cNvPr id="39" name="右大括弧 38"/>
          <p:cNvSpPr/>
          <p:nvPr/>
        </p:nvSpPr>
        <p:spPr>
          <a:xfrm rot="5400000">
            <a:off x="6540396" y="2733226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/>
          <p:cNvSpPr/>
          <p:nvPr/>
        </p:nvSpPr>
        <p:spPr>
          <a:xfrm rot="5400000">
            <a:off x="6994630" y="3813819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30166" y="2137442"/>
            <a:ext cx="730996" cy="730996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26599" y="2109551"/>
            <a:ext cx="730996" cy="730996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62358" y="2109551"/>
            <a:ext cx="730996" cy="730996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068888" y="2109551"/>
            <a:ext cx="730996" cy="73099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42657" y="2109551"/>
            <a:ext cx="730996" cy="730996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62358" y="3276546"/>
            <a:ext cx="730996" cy="7309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865519" y="2109551"/>
            <a:ext cx="730996" cy="730996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21188" y="3246100"/>
            <a:ext cx="730996" cy="730996"/>
          </a:xfrm>
          <a:prstGeom prst="rect">
            <a:avLst/>
          </a:prstGeom>
        </p:spPr>
      </p:pic>
      <p:sp>
        <p:nvSpPr>
          <p:cNvPr id="53" name="右大括弧 52"/>
          <p:cNvSpPr/>
          <p:nvPr/>
        </p:nvSpPr>
        <p:spPr>
          <a:xfrm rot="5400000">
            <a:off x="8560342" y="2713919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右大括弧 53"/>
          <p:cNvSpPr/>
          <p:nvPr/>
        </p:nvSpPr>
        <p:spPr>
          <a:xfrm rot="5400000">
            <a:off x="9372707" y="3436381"/>
            <a:ext cx="307400" cy="16137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21798" y="2099137"/>
            <a:ext cx="730996" cy="730996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573503" y="2094395"/>
            <a:ext cx="730996" cy="730996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45839" y="3255702"/>
            <a:ext cx="730996" cy="730996"/>
          </a:xfrm>
          <a:prstGeom prst="rect">
            <a:avLst/>
          </a:prstGeom>
        </p:spPr>
      </p:pic>
      <p:sp>
        <p:nvSpPr>
          <p:cNvPr id="60" name="右大括弧 59"/>
          <p:cNvSpPr/>
          <p:nvPr/>
        </p:nvSpPr>
        <p:spPr>
          <a:xfrm rot="5400000">
            <a:off x="9436503" y="2718143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792689" y="4642247"/>
            <a:ext cx="730996" cy="730996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751675" y="4653833"/>
            <a:ext cx="730996" cy="730996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63009" y="3308189"/>
            <a:ext cx="730996" cy="730996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181143" y="4479017"/>
            <a:ext cx="730996" cy="730996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0" y="2109259"/>
            <a:ext cx="1096494" cy="768930"/>
            <a:chOff x="542050" y="998429"/>
            <a:chExt cx="1096494" cy="768930"/>
          </a:xfrm>
        </p:grpSpPr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42050" y="998429"/>
              <a:ext cx="730996" cy="730996"/>
            </a:xfrm>
            <a:prstGeom prst="rect">
              <a:avLst/>
            </a:prstGeom>
          </p:spPr>
        </p:pic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444" x2="46667" y2="4444"/>
                          <a14:foregroundMark x1="60000" y1="40889" x2="60000" y2="40889"/>
                          <a14:foregroundMark x1="60889" y1="52444" x2="60889" y2="52444"/>
                          <a14:foregroundMark x1="60444" y1="54222" x2="60444" y2="54222"/>
                          <a14:foregroundMark x1="60444" y1="49333" x2="60444" y2="49333"/>
                          <a14:foregroundMark x1="60444" y1="46667" x2="60444" y2="46667"/>
                          <a14:foregroundMark x1="60000" y1="41778" x2="60000" y2="41778"/>
                          <a14:foregroundMark x1="60444" y1="44889" x2="60444" y2="44889"/>
                          <a14:foregroundMark x1="60444" y1="43556" x2="60444" y2="43556"/>
                          <a14:foregroundMark x1="34667" y1="54222" x2="34667" y2="54222"/>
                          <a14:foregroundMark x1="34222" y1="55111" x2="34222" y2="55111"/>
                          <a14:foregroundMark x1="34222" y1="52000" x2="34222" y2="52000"/>
                          <a14:foregroundMark x1="34222" y1="51111" x2="34222" y2="51111"/>
                          <a14:foregroundMark x1="34222" y1="50222" x2="34222" y2="49778"/>
                          <a14:foregroundMark x1="34667" y1="48000" x2="34667" y2="48000"/>
                          <a14:foregroundMark x1="35111" y1="47111" x2="35111" y2="47111"/>
                          <a14:foregroundMark x1="35111" y1="45333" x2="35111" y2="45333"/>
                          <a14:foregroundMark x1="35556" y1="44444" x2="35556" y2="44444"/>
                          <a14:foregroundMark x1="35556" y1="43556" x2="35556" y2="43556"/>
                          <a14:foregroundMark x1="35556" y1="42667" x2="35556" y2="42667"/>
                          <a14:foregroundMark x1="36000" y1="41333" x2="36000" y2="41333"/>
                          <a14:foregroundMark x1="35556" y1="39556" x2="35556" y2="39556"/>
                          <a14:foregroundMark x1="35111" y1="41333" x2="35111" y2="42222"/>
                          <a14:foregroundMark x1="35111" y1="42667" x2="35111" y2="42667"/>
                          <a14:foregroundMark x1="34667" y1="43111" x2="34667" y2="43111"/>
                          <a14:foregroundMark x1="35556" y1="39556" x2="35556" y2="39556"/>
                          <a14:foregroundMark x1="35556" y1="39111" x2="35556" y2="39111"/>
                          <a14:foregroundMark x1="32889" y1="52000" x2="32889" y2="52000"/>
                          <a14:foregroundMark x1="33333" y1="48444" x2="33333" y2="48444"/>
                          <a14:foregroundMark x1="42222" y1="18222" x2="42222" y2="18222"/>
                          <a14:foregroundMark x1="42222" y1="16444" x2="42667" y2="16000"/>
                          <a14:foregroundMark x1="42667" y1="14222" x2="42667" y2="14222"/>
                          <a14:foregroundMark x1="42667" y1="13333" x2="42667" y2="13333"/>
                          <a14:foregroundMark x1="53333" y1="15111" x2="53333" y2="16444"/>
                          <a14:foregroundMark x1="53333" y1="17778" x2="53333" y2="19556"/>
                          <a14:foregroundMark x1="54222" y1="22222" x2="54222" y2="22667"/>
                          <a14:foregroundMark x1="54667" y1="23556" x2="54667" y2="24444"/>
                          <a14:foregroundMark x1="56000" y1="29778" x2="56000" y2="29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07548" y="1036363"/>
              <a:ext cx="730996" cy="730996"/>
            </a:xfrm>
            <a:prstGeom prst="rect">
              <a:avLst/>
            </a:prstGeom>
          </p:spPr>
        </p:pic>
      </p:grpSp>
      <p:pic>
        <p:nvPicPr>
          <p:cNvPr id="67" name="圖片 6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08381" y="2128858"/>
            <a:ext cx="730996" cy="730996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481941" y="2153001"/>
            <a:ext cx="730996" cy="730996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09051" y="3284264"/>
            <a:ext cx="730996" cy="73099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22567" y="4653833"/>
            <a:ext cx="730996" cy="730996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275213" y="3321563"/>
            <a:ext cx="730996" cy="730996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422953" y="3176371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3534503" y="2106514"/>
            <a:ext cx="334946" cy="2086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7737842" y="2094395"/>
            <a:ext cx="334946" cy="3373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834607" y="4566212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9272756" y="4452936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9732" y="2067494"/>
            <a:ext cx="477622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60523" y="578413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紅框中的瓶子是最終要還的那瓶空瓶。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9059</TotalTime>
  <Words>6216</Words>
  <Application>Microsoft Office PowerPoint</Application>
  <PresentationFormat>寬螢幕</PresentationFormat>
  <Paragraphs>1302</Paragraphs>
  <Slides>67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8" baseType="lpstr">
      <vt:lpstr>-apple-system</vt:lpstr>
      <vt:lpstr>微軟正黑體</vt:lpstr>
      <vt:lpstr>新細明體</vt:lpstr>
      <vt:lpstr>Arial</vt:lpstr>
      <vt:lpstr>Calibri</vt:lpstr>
      <vt:lpstr>Cambria Math</vt:lpstr>
      <vt:lpstr>Consolas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分析完之後，發現程式簡單到爆！</vt:lpstr>
      <vt:lpstr>促銷大贈送</vt:lpstr>
      <vt:lpstr>參考解答</vt:lpstr>
      <vt:lpstr>至少比幾場？</vt:lpstr>
      <vt:lpstr>可樂盡量喝</vt:lpstr>
      <vt:lpstr>先舉例思考：    不管如何買都先借一瓶空瓶，簡化思考</vt:lpstr>
      <vt:lpstr>歸納一下：</vt:lpstr>
      <vt:lpstr>條件判斷練習題</vt:lpstr>
      <vt:lpstr>你的美國時間</vt:lpstr>
      <vt:lpstr>橫衝直撞的皇后</vt:lpstr>
      <vt:lpstr>時針分針差幾度？</vt:lpstr>
      <vt:lpstr>摺紙鶴</vt:lpstr>
      <vt:lpstr>今年是閏年嗎？</vt:lpstr>
      <vt:lpstr>迴圈練習題</vt:lpstr>
      <vt:lpstr>N!有幾個0?</vt:lpstr>
      <vt:lpstr>續前題</vt:lpstr>
      <vt:lpstr>參考解答</vt:lpstr>
      <vt:lpstr>完全數(Perfect number)</vt:lpstr>
      <vt:lpstr>求最大公因數</vt:lpstr>
      <vt:lpstr>參考解答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爬樓梯問題</vt:lpstr>
      <vt:lpstr>陣列練習題</vt:lpstr>
      <vt:lpstr>種樹問題？不，是砍樹問題</vt:lpstr>
      <vt:lpstr>小群體</vt:lpstr>
      <vt:lpstr>小群體(續)</vt:lpstr>
      <vt:lpstr>小群體(續) 解題思考</vt:lpstr>
      <vt:lpstr>最佳選擇</vt:lpstr>
      <vt:lpstr>最佳選擇 解題思考</vt:lpstr>
      <vt:lpstr>Jolly Jumper</vt:lpstr>
      <vt:lpstr>解題思考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最大水壩容量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機器寶寶回家嗎？</vt:lpstr>
      <vt:lpstr>遞迴函式(Recursive function)</vt:lpstr>
      <vt:lpstr>計算1+2+3+4+….+N=?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User</cp:lastModifiedBy>
  <cp:revision>252</cp:revision>
  <dcterms:created xsi:type="dcterms:W3CDTF">2020-12-10T02:28:12Z</dcterms:created>
  <dcterms:modified xsi:type="dcterms:W3CDTF">2022-03-26T16:40:18Z</dcterms:modified>
</cp:coreProperties>
</file>