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51" r:id="rId3"/>
    <p:sldId id="314" r:id="rId4"/>
    <p:sldId id="352" r:id="rId5"/>
    <p:sldId id="353" r:id="rId6"/>
    <p:sldId id="354" r:id="rId7"/>
    <p:sldId id="359" r:id="rId8"/>
    <p:sldId id="330" r:id="rId9"/>
    <p:sldId id="316" r:id="rId10"/>
    <p:sldId id="317" r:id="rId11"/>
    <p:sldId id="315" r:id="rId12"/>
    <p:sldId id="318" r:id="rId13"/>
    <p:sldId id="355" r:id="rId14"/>
    <p:sldId id="319" r:id="rId15"/>
    <p:sldId id="320" r:id="rId16"/>
    <p:sldId id="321" r:id="rId17"/>
    <p:sldId id="323" r:id="rId18"/>
    <p:sldId id="322" r:id="rId19"/>
    <p:sldId id="327" r:id="rId20"/>
    <p:sldId id="326" r:id="rId21"/>
    <p:sldId id="324" r:id="rId22"/>
    <p:sldId id="325" r:id="rId23"/>
    <p:sldId id="328" r:id="rId24"/>
    <p:sldId id="350" r:id="rId25"/>
    <p:sldId id="341" r:id="rId26"/>
    <p:sldId id="342" r:id="rId27"/>
    <p:sldId id="356" r:id="rId28"/>
    <p:sldId id="358" r:id="rId29"/>
    <p:sldId id="343" r:id="rId30"/>
    <p:sldId id="382" r:id="rId31"/>
    <p:sldId id="344" r:id="rId32"/>
    <p:sldId id="345" r:id="rId33"/>
    <p:sldId id="346" r:id="rId34"/>
    <p:sldId id="347" r:id="rId35"/>
    <p:sldId id="348" r:id="rId36"/>
    <p:sldId id="349" r:id="rId37"/>
    <p:sldId id="383" r:id="rId38"/>
    <p:sldId id="384" r:id="rId39"/>
    <p:sldId id="385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86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2563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https://reurl.cc/MbkNaK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users/20111390/ironman/1791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打造自己的</a:t>
            </a:r>
            <a:r>
              <a:rPr lang="en-US" altLang="zh-TW" dirty="0"/>
              <a:t>AI</a:t>
            </a:r>
            <a:r>
              <a:rPr lang="zh-TW" altLang="en-US" dirty="0"/>
              <a:t>股票理財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111年1月26日星期三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en-US" altLang="zh-TW" dirty="0" smtClean="0"/>
              <a:t>X=[2,0,2,1]</a:t>
            </a:r>
            <a:r>
              <a:rPr lang="zh-TW" altLang="en-US" dirty="0" smtClean="0"/>
              <a:t>與</a:t>
            </a:r>
            <a:r>
              <a:rPr lang="en-US" altLang="zh-TW" dirty="0" smtClean="0"/>
              <a:t>y=[7,11,11,6]</a:t>
            </a:r>
            <a:r>
              <a:rPr lang="zh-TW" altLang="en-US" dirty="0" smtClean="0"/>
              <a:t>是兩個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的資料，</a:t>
            </a:r>
            <a:r>
              <a:rPr lang="zh-TW" altLang="en-US" dirty="0"/>
              <a:t>後面</a:t>
            </a:r>
            <a:r>
              <a:rPr lang="zh-TW" altLang="en-US" dirty="0" smtClean="0"/>
              <a:t>用來配對成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這樣的座標。</a:t>
            </a:r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是把資料餵給系統，請系統畫圖。</a:t>
            </a:r>
            <a:endParaRPr lang="en-US" altLang="zh-TW" dirty="0" smtClean="0"/>
          </a:p>
          <a:p>
            <a:r>
              <a:rPr lang="zh-TW" altLang="en-US" dirty="0" smtClean="0"/>
              <a:t>系統會依照給的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座標，依序連接起來。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(2,7)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(0,11) </a:t>
            </a:r>
            <a:r>
              <a:rPr lang="en-US" altLang="zh-TW" dirty="0" smtClean="0">
                <a:sym typeface="Wingdings" panose="05000000000000000000" pitchFamily="2" charset="2"/>
              </a:rPr>
              <a:t> (2,11)  (1,6)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84014" y="1521525"/>
            <a:ext cx="4379975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import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matplotlib.pyplot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plt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x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y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7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6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plt.plot</a:t>
            </a:r>
            <a:r>
              <a:rPr lang="en-US" altLang="zh-TW" sz="2000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plt.show</a:t>
            </a:r>
            <a:r>
              <a:rPr lang="en-US" altLang="zh-TW" sz="2000" dirty="0">
                <a:solidFill>
                  <a:schemeClr val="bg1"/>
                </a:solidFill>
              </a:rPr>
              <a:t>()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14" y="3282544"/>
            <a:ext cx="4379975" cy="3177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02831" y="53291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(2,7)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4085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1003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(2,11)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8207" y="532916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(1,6)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三大元素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3386" cy="388077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Figure(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全圖就是一個畫布</a:t>
            </a:r>
            <a:endParaRPr lang="en-US" altLang="zh-TW" dirty="0" smtClean="0"/>
          </a:p>
          <a:p>
            <a:r>
              <a:rPr lang="en-US" altLang="zh-TW" dirty="0" smtClean="0"/>
              <a:t>Axes(</a:t>
            </a:r>
            <a:r>
              <a:rPr lang="zh-TW" altLang="en-US" dirty="0" smtClean="0"/>
              <a:t>坐標系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畫布上可以有多個坐標系。</a:t>
            </a:r>
            <a:endParaRPr lang="en-US" altLang="zh-TW" dirty="0" smtClean="0"/>
          </a:p>
          <a:p>
            <a:r>
              <a:rPr lang="en-US" altLang="zh-TW" dirty="0" smtClean="0"/>
              <a:t>Axis(</a:t>
            </a:r>
            <a:r>
              <a:rPr lang="zh-TW" altLang="en-US" dirty="0" smtClean="0"/>
              <a:t>坐標軸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每一個坐標系有自己的座標軸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前面程式碼</a:t>
            </a:r>
            <a:r>
              <a:rPr lang="zh-TW" altLang="en-US" dirty="0"/>
              <a:t>中沒有明確的建立</a:t>
            </a:r>
            <a:r>
              <a:rPr lang="en-US" altLang="zh-TW" dirty="0"/>
              <a:t>Figure</a:t>
            </a:r>
            <a:r>
              <a:rPr lang="zh-TW" altLang="en-US" dirty="0"/>
              <a:t>跟</a:t>
            </a:r>
            <a:r>
              <a:rPr lang="en-US" altLang="zh-TW" dirty="0"/>
              <a:t>Axes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當我們只是繪製</a:t>
            </a:r>
            <a:r>
              <a:rPr lang="zh-TW" altLang="en-US" b="1" dirty="0"/>
              <a:t>一個圖形</a:t>
            </a:r>
            <a:r>
              <a:rPr lang="zh-TW" altLang="en-US" dirty="0"/>
              <a:t>時，那麼直接</a:t>
            </a:r>
            <a:r>
              <a:rPr lang="en-US" altLang="zh-TW" dirty="0" err="1"/>
              <a:t>plt.xxx</a:t>
            </a:r>
            <a:r>
              <a:rPr lang="en-US" altLang="zh-TW" dirty="0"/>
              <a:t>(),</a:t>
            </a:r>
            <a:r>
              <a:rPr lang="zh-TW" altLang="en-US" dirty="0"/>
              <a:t>系統會自動幫我建立一個</a:t>
            </a:r>
            <a:r>
              <a:rPr lang="en-US" altLang="zh-TW" dirty="0"/>
              <a:t>figure</a:t>
            </a:r>
            <a:r>
              <a:rPr lang="zh-TW" altLang="en-US" dirty="0"/>
              <a:t>物件和一個</a:t>
            </a:r>
            <a:r>
              <a:rPr lang="en-US" altLang="zh-TW" dirty="0"/>
              <a:t>axes</a:t>
            </a:r>
            <a:r>
              <a:rPr lang="zh-TW" altLang="en-US" dirty="0"/>
              <a:t>座標系</a:t>
            </a:r>
            <a:r>
              <a:rPr lang="zh-TW" altLang="en-US" dirty="0" smtClean="0"/>
              <a:t>。</a:t>
            </a:r>
            <a:r>
              <a:rPr lang="zh-TW" altLang="en-US" b="1" dirty="0">
                <a:solidFill>
                  <a:srgbClr val="0070C0"/>
                </a:solidFill>
              </a:rPr>
              <a:t>真省事！</a:t>
            </a:r>
            <a:endParaRPr lang="en-US" altLang="zh-TW" b="1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0" y="2160589"/>
            <a:ext cx="5870448" cy="3024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Figure(</a:t>
            </a:r>
            <a:r>
              <a:rPr lang="zh-TW" altLang="en-US" dirty="0" smtClean="0">
                <a:solidFill>
                  <a:srgbClr val="FF0000"/>
                </a:solidFill>
              </a:rPr>
              <a:t>畫布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9048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3807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6003146" y="3003676"/>
            <a:ext cx="66452" cy="1810512"/>
            <a:chOff x="3716043" y="4965192"/>
            <a:chExt cx="71559" cy="1184148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8809022" y="2999232"/>
            <a:ext cx="66452" cy="1810512"/>
            <a:chOff x="3716043" y="4965192"/>
            <a:chExt cx="71559" cy="118414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16200000">
            <a:off x="7229033" y="3714686"/>
            <a:ext cx="101527" cy="2356812"/>
            <a:chOff x="3716043" y="4965192"/>
            <a:chExt cx="71559" cy="1184148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 rot="16200000">
            <a:off x="10003117" y="3714687"/>
            <a:ext cx="101527" cy="2356812"/>
            <a:chOff x="3716043" y="4965192"/>
            <a:chExt cx="71559" cy="1184148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5776770" y="46160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983017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729582" y="40320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715750" y="34224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705091" y="287172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637520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424053" y="492057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177818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9103622" y="489704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1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481707" y="4909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49124" y="49141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253599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4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0631290" y="49084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1015204" y="49079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6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470523" y="400609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470523" y="341392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449688" y="28791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7" name="矩形圖說文字 76"/>
          <p:cNvSpPr/>
          <p:nvPr/>
        </p:nvSpPr>
        <p:spPr>
          <a:xfrm>
            <a:off x="6250038" y="5407914"/>
            <a:ext cx="1296721" cy="685800"/>
          </a:xfrm>
          <a:prstGeom prst="wedgeRectCallout">
            <a:avLst>
              <a:gd name="adj1" fmla="val -59617"/>
              <a:gd name="adj2" fmla="val -176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8" name="矩形圖說文字 77"/>
          <p:cNvSpPr/>
          <p:nvPr/>
        </p:nvSpPr>
        <p:spPr>
          <a:xfrm>
            <a:off x="6247833" y="5388146"/>
            <a:ext cx="1296721" cy="685800"/>
          </a:xfrm>
          <a:prstGeom prst="wedgeRectCallout">
            <a:avLst>
              <a:gd name="adj1" fmla="val 36990"/>
              <a:gd name="adj2" fmla="val -124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繼續加料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一次兩個圖表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自己增加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77" y="2806480"/>
            <a:ext cx="5090351" cy="3465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06479"/>
            <a:ext cx="5388926" cy="34650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334" y="24068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m0_2.py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182963" y="5855048"/>
            <a:ext cx="2571150" cy="893507"/>
          </a:xfrm>
          <a:prstGeom prst="wedgeRectCallout">
            <a:avLst>
              <a:gd name="adj1" fmla="val -64012"/>
              <a:gd name="adj2" fmla="val -126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1x2</a:t>
            </a:r>
            <a:r>
              <a:rPr lang="zh-TW" altLang="en-US" dirty="0" smtClean="0">
                <a:solidFill>
                  <a:srgbClr val="FF0000"/>
                </a:solidFill>
              </a:rPr>
              <a:t>的表格布置中的第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與第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個位置的</a:t>
            </a:r>
            <a:r>
              <a:rPr lang="en-US" altLang="zh-TW" dirty="0" smtClean="0">
                <a:solidFill>
                  <a:srgbClr val="FF0000"/>
                </a:solidFill>
              </a:rPr>
              <a:t>axes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X2=[x for x in range(8)]</a:t>
            </a:r>
          </a:p>
          <a:p>
            <a:pPr lvl="1"/>
            <a:r>
              <a:rPr lang="zh-TW" altLang="en-US" dirty="0"/>
              <a:t>這是</a:t>
            </a:r>
            <a:r>
              <a:rPr lang="en-US" altLang="zh-TW" dirty="0"/>
              <a:t>Python</a:t>
            </a:r>
            <a:r>
              <a:rPr lang="zh-TW" altLang="en-US" dirty="0" smtClean="0"/>
              <a:t>的串列生成</a:t>
            </a:r>
            <a:r>
              <a:rPr lang="zh-TW" altLang="en-US" dirty="0"/>
              <a:t>式</a:t>
            </a:r>
            <a:r>
              <a:rPr lang="zh-TW" altLang="en-US" dirty="0" smtClean="0"/>
              <a:t>，產生一組</a:t>
            </a:r>
            <a:r>
              <a:rPr lang="en-US" altLang="zh-TW" dirty="0" smtClean="0"/>
              <a:t>0~7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pPr lvl="1"/>
            <a:r>
              <a:rPr lang="zh-TW" altLang="en-US" dirty="0"/>
              <a:t>也就是</a:t>
            </a:r>
            <a:r>
              <a:rPr lang="en-US" altLang="zh-TW" dirty="0"/>
              <a:t>[</a:t>
            </a:r>
            <a:r>
              <a:rPr lang="en-US" altLang="zh-TW" dirty="0" smtClean="0"/>
              <a:t>0,1,2,3,4,5,6,7]</a:t>
            </a:r>
          </a:p>
          <a:p>
            <a:r>
              <a:rPr lang="en-US" altLang="zh-TW" dirty="0" smtClean="0"/>
              <a:t>Y2=[y**2 for y in range(8)]</a:t>
            </a:r>
          </a:p>
          <a:p>
            <a:pPr lvl="1"/>
            <a:r>
              <a:rPr lang="zh-TW" altLang="en-US" dirty="0"/>
              <a:t>這是</a:t>
            </a:r>
            <a:r>
              <a:rPr lang="en-US" altLang="zh-TW" dirty="0"/>
              <a:t>Python</a:t>
            </a:r>
            <a:r>
              <a:rPr lang="zh-TW" altLang="en-US" dirty="0"/>
              <a:t>的串列生成式，產生一組</a:t>
            </a:r>
            <a:r>
              <a:rPr lang="en-US" altLang="zh-TW" dirty="0"/>
              <a:t>0~7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zh-TW" altLang="en-US" dirty="0" smtClean="0"/>
              <a:t>數字的平方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也就是</a:t>
            </a:r>
            <a:r>
              <a:rPr lang="en-US" altLang="zh-TW" dirty="0" smtClean="0"/>
              <a:t>[0,1,4,9,16,25,36,49]</a:t>
            </a:r>
            <a:endParaRPr lang="en-US" altLang="zh-TW" dirty="0"/>
          </a:p>
          <a:p>
            <a:r>
              <a:rPr lang="en-US" altLang="zh-TW" dirty="0"/>
              <a:t>axes1 = </a:t>
            </a:r>
            <a:r>
              <a:rPr lang="en-US" altLang="zh-TW" dirty="0" err="1"/>
              <a:t>figure.add_subplot</a:t>
            </a:r>
            <a:r>
              <a:rPr lang="en-US" altLang="zh-TW" dirty="0"/>
              <a:t>(1,2,1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指定在</a:t>
            </a:r>
            <a:r>
              <a:rPr lang="en-US" altLang="zh-TW" dirty="0" smtClean="0"/>
              <a:t>1x2</a:t>
            </a:r>
            <a:r>
              <a:rPr lang="zh-TW" altLang="en-US" dirty="0"/>
              <a:t>的布置</a:t>
            </a:r>
            <a:r>
              <a:rPr lang="zh-TW" altLang="en-US" dirty="0" smtClean="0"/>
              <a:t>中加入第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axes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4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換換顏色跟形狀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改兩行如下：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b</a:t>
            </a:r>
            <a:r>
              <a:rPr lang="zh-TW" altLang="en-US" dirty="0" smtClean="0"/>
              <a:t>藍色，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--</a:t>
            </a:r>
            <a:r>
              <a:rPr lang="zh-TW" altLang="en-US" dirty="0" smtClean="0"/>
              <a:t>虛線，</a:t>
            </a:r>
            <a:r>
              <a:rPr lang="en-US" altLang="zh-TW" dirty="0" smtClean="0"/>
              <a:t>o</a:t>
            </a:r>
            <a:r>
              <a:rPr lang="zh-TW" altLang="en-US" dirty="0" smtClean="0"/>
              <a:t>圓點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" y="2548509"/>
            <a:ext cx="3762375" cy="5905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93781"/>
              </p:ext>
            </p:extLst>
          </p:nvPr>
        </p:nvGraphicFramePr>
        <p:xfrm>
          <a:off x="8693188" y="1931416"/>
          <a:ext cx="2272838" cy="4348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形狀代號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虛線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－．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dash-dot line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圓點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十字點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星號點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鑽石型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v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三角形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4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04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7759"/>
              </p:ext>
            </p:extLst>
          </p:nvPr>
        </p:nvGraphicFramePr>
        <p:xfrm>
          <a:off x="5441650" y="1930400"/>
          <a:ext cx="2272838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49626" y="2313432"/>
            <a:ext cx="87723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4" y="4147420"/>
            <a:ext cx="3153856" cy="21324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97356" y="331829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m0_3.py(</a:t>
            </a:r>
            <a:r>
              <a:rPr lang="zh-TW" altLang="en-US" dirty="0" smtClean="0">
                <a:solidFill>
                  <a:srgbClr val="FF0000"/>
                </a:solidFill>
              </a:rPr>
              <a:t>部分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同一圖有多線條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只要在同一個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下去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，即可畫在同一個坐標系上。如下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657856"/>
            <a:ext cx="3981450" cy="60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7090" y="2578608"/>
            <a:ext cx="877238" cy="832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80" y="1511427"/>
            <a:ext cx="3390900" cy="443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566" y="60413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加上一些標籤註解等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Axes.title</a:t>
            </a:r>
            <a:r>
              <a:rPr lang="en-US" altLang="zh-TW" dirty="0" smtClean="0"/>
              <a:t>(“Title String”)</a:t>
            </a:r>
          </a:p>
          <a:p>
            <a:r>
              <a:rPr lang="en-US" altLang="zh-TW" dirty="0" err="1" smtClean="0"/>
              <a:t>Axes.ylabel</a:t>
            </a:r>
            <a:r>
              <a:rPr lang="en-US" altLang="zh-TW" dirty="0" smtClean="0"/>
              <a:t>(“Y-Axis Label”)</a:t>
            </a:r>
          </a:p>
          <a:p>
            <a:r>
              <a:rPr lang="en-US" altLang="zh-TW" dirty="0" err="1" smtClean="0"/>
              <a:t>Axes.xlabel</a:t>
            </a:r>
            <a:r>
              <a:rPr lang="en-US" altLang="zh-TW" dirty="0" smtClean="0"/>
              <a:t>(“X-Axis </a:t>
            </a:r>
            <a:r>
              <a:rPr lang="en-US" altLang="zh-TW" dirty="0"/>
              <a:t>Label”)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86748" y="600784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m0_4.py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8" y="3421760"/>
            <a:ext cx="6562725" cy="30194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3" y="1680353"/>
            <a:ext cx="4661535" cy="33547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15808" y="4977092"/>
            <a:ext cx="3694519" cy="1069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再多一條線然後</a:t>
            </a:r>
            <a:r>
              <a:rPr lang="en-US" altLang="zh-TW" dirty="0" smtClean="0"/>
              <a:t>……</a:t>
            </a:r>
            <a:r>
              <a:rPr lang="zh-TW" altLang="en-US" b="1" dirty="0" smtClean="0">
                <a:solidFill>
                  <a:srgbClr val="FF0000"/>
                </a:solidFill>
              </a:rPr>
              <a:t>圖例</a:t>
            </a:r>
            <a:r>
              <a:rPr lang="zh-TW" altLang="en-US" dirty="0" smtClean="0"/>
              <a:t>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1885810"/>
            <a:ext cx="6563606" cy="4541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9" y="1885810"/>
            <a:ext cx="5157739" cy="3717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2121409"/>
            <a:ext cx="5824050" cy="83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9278" y="4100975"/>
            <a:ext cx="2059770" cy="635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8406" y="4736593"/>
            <a:ext cx="2806042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2181427" y="747969"/>
            <a:ext cx="9047405" cy="3657600"/>
          </a:xfrm>
          <a:prstGeom prst="arc">
            <a:avLst>
              <a:gd name="adj1" fmla="val 94325"/>
              <a:gd name="adj2" fmla="val 6855676"/>
            </a:avLst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843818" y="1234440"/>
            <a:ext cx="2430183" cy="651370"/>
          </a:xfrm>
          <a:prstGeom prst="wedgeRectCallout">
            <a:avLst>
              <a:gd name="adj1" fmla="val -80775"/>
              <a:gd name="adj2" fmla="val 1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指定中文字形，方便顯示中文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新細明體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89385" y="60697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m0_5.py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4975668" y="4937598"/>
            <a:ext cx="2092290" cy="495922"/>
          </a:xfrm>
          <a:prstGeom prst="wedgeRectCallout">
            <a:avLst>
              <a:gd name="adj1" fmla="val -114875"/>
              <a:gd name="adj2" fmla="val -46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指定圖例用的字型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Title,ylabel,xlabel</a:t>
            </a:r>
            <a:r>
              <a:rPr lang="zh-TW" altLang="en-US" dirty="0" smtClean="0"/>
              <a:t>中文有問題？！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 err="1" smtClean="0"/>
              <a:t>Title,ylabel,xlabel</a:t>
            </a:r>
            <a:r>
              <a:rPr lang="zh-TW" altLang="en-US" dirty="0" smtClean="0"/>
              <a:t>改中文出現亂碼！</a:t>
            </a:r>
            <a:endParaRPr lang="en-US" altLang="zh-TW" dirty="0" smtClean="0"/>
          </a:p>
          <a:p>
            <a:r>
              <a:rPr lang="zh-TW" altLang="en-US" dirty="0"/>
              <a:t>修改程式碼如下：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2" y="3105531"/>
            <a:ext cx="6994889" cy="1018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285" y="3026664"/>
            <a:ext cx="3281937" cy="40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3" y="1689925"/>
            <a:ext cx="4336317" cy="3081528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2176272" y="4016662"/>
            <a:ext cx="329184" cy="5469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加上格子線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有時候需要格子線幫助觀看結果。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可以指定線寬。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0866" y="2677406"/>
            <a:ext cx="159050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grid(</a:t>
            </a:r>
            <a:r>
              <a:rPr lang="en-US" altLang="zh-TW" sz="2400" dirty="0" err="1">
                <a:solidFill>
                  <a:schemeClr val="bg1"/>
                </a:solidFill>
              </a:rPr>
              <a:t>lw</a:t>
            </a:r>
            <a:r>
              <a:rPr lang="en-US" altLang="zh-TW" sz="2400" dirty="0">
                <a:solidFill>
                  <a:schemeClr val="bg1"/>
                </a:solidFill>
              </a:rPr>
              <a:t>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8" y="1930400"/>
            <a:ext cx="6534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圖表顯示的好幫手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圖例</a:t>
            </a:r>
            <a:r>
              <a:rPr lang="en-US" altLang="zh-TW" dirty="0" smtClean="0"/>
              <a:t>Legend()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882091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legend(loc='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upper left</a:t>
            </a:r>
            <a:r>
              <a:rPr lang="zh-TW" altLang="en-US" sz="2400" dirty="0">
                <a:solidFill>
                  <a:schemeClr val="bg1"/>
                </a:solidFill>
              </a:rPr>
              <a:t>',bbox_to_anchor = (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), prop=myfont)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1411902" y="427010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79566"/>
              <a:gd name="adj4" fmla="val 91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4341030" y="4043772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錨點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7274" y="4850033"/>
            <a:ext cx="1691640" cy="103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Axes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47748" y="58058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1598" y="46198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55256" y="5672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21386" y="45581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7483518" y="402255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字型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98421" y="60868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整張圖的四個角落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8303" y="4891700"/>
            <a:ext cx="2820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圖表內的位置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best, center, upper,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lower, right,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left</a:t>
            </a:r>
            <a:r>
              <a:rPr lang="zh-TW" altLang="en-US" dirty="0" smtClean="0">
                <a:solidFill>
                  <a:srgbClr val="FF0000"/>
                </a:solidFill>
              </a:rPr>
              <a:t>等組合。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直線圖</a:t>
            </a:r>
            <a:r>
              <a:rPr lang="en-US" altLang="zh-TW" dirty="0" smtClean="0"/>
              <a:t>Plot()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5427" y="2160589"/>
            <a:ext cx="8154092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plt.plot(x, </a:t>
            </a:r>
            <a:r>
              <a:rPr lang="zh-TW" altLang="en-US" sz="2400" dirty="0" smtClean="0">
                <a:solidFill>
                  <a:schemeClr val="bg1"/>
                </a:solidFill>
              </a:rPr>
              <a:t> y,  </a:t>
            </a:r>
            <a:r>
              <a:rPr lang="zh-TW" altLang="en-US" sz="2400" dirty="0">
                <a:solidFill>
                  <a:schemeClr val="bg1"/>
                </a:solidFill>
              </a:rPr>
              <a:t>lw=3, </a:t>
            </a:r>
            <a:r>
              <a:rPr lang="zh-TW" altLang="en-US" sz="2400" dirty="0" smtClean="0">
                <a:solidFill>
                  <a:schemeClr val="bg1"/>
                </a:solidFill>
              </a:rPr>
              <a:t> ls=‘--’,  </a:t>
            </a:r>
            <a:r>
              <a:rPr lang="zh-TW" altLang="en-US" sz="2400" dirty="0">
                <a:solidFill>
                  <a:schemeClr val="bg1"/>
                </a:solidFill>
              </a:rPr>
              <a:t>label</a:t>
            </a:r>
            <a:r>
              <a:rPr lang="zh-TW" altLang="en-US" sz="2400" dirty="0" smtClean="0">
                <a:solidFill>
                  <a:schemeClr val="bg1"/>
                </a:solidFill>
              </a:rPr>
              <a:t>=“註解”, color</a:t>
            </a:r>
            <a:r>
              <a:rPr lang="zh-TW" altLang="en-US" sz="2400" dirty="0">
                <a:solidFill>
                  <a:schemeClr val="bg1"/>
                </a:solidFill>
              </a:rPr>
              <a:t>='r')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735246" y="4218497"/>
            <a:ext cx="1024128" cy="576072"/>
          </a:xfrm>
          <a:prstGeom prst="borderCallout1">
            <a:avLst>
              <a:gd name="adj1" fmla="val 4464"/>
              <a:gd name="adj2" fmla="val 97789"/>
              <a:gd name="adj3" fmla="val -277977"/>
              <a:gd name="adj4" fmla="val 1584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2023257" y="4506533"/>
            <a:ext cx="1024128" cy="576072"/>
          </a:xfrm>
          <a:prstGeom prst="borderCallout1">
            <a:avLst>
              <a:gd name="adj1" fmla="val -298"/>
              <a:gd name="adj2" fmla="val 50468"/>
              <a:gd name="adj3" fmla="val -324009"/>
              <a:gd name="adj4" fmla="val 781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3277836" y="4544633"/>
            <a:ext cx="1024128" cy="576072"/>
          </a:xfrm>
          <a:prstGeom prst="borderCallout1">
            <a:avLst>
              <a:gd name="adj1" fmla="val -8234"/>
              <a:gd name="adj2" fmla="val 50468"/>
              <a:gd name="adj3" fmla="val -346230"/>
              <a:gd name="adj4" fmla="val 37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27665" y="4506533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328770"/>
              <a:gd name="adj4" fmla="val 15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251064" y="4363212"/>
            <a:ext cx="1155576" cy="576072"/>
          </a:xfrm>
          <a:prstGeom prst="borderCallout1">
            <a:avLst>
              <a:gd name="adj1" fmla="val 4464"/>
              <a:gd name="adj2" fmla="val 49575"/>
              <a:gd name="adj3" fmla="val -304960"/>
              <a:gd name="adj4" fmla="val 197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註解文字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934406" y="4027932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235119"/>
              <a:gd name="adj4" fmla="val 40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7295" y="5548017"/>
            <a:ext cx="728917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</a:rPr>
              <a:t>簡略版：</a:t>
            </a:r>
            <a:r>
              <a:rPr lang="zh-TW" altLang="en-US" sz="2400" dirty="0" smtClean="0">
                <a:solidFill>
                  <a:schemeClr val="bg1"/>
                </a:solidFill>
              </a:rPr>
              <a:t>plot</a:t>
            </a:r>
            <a:r>
              <a:rPr lang="zh-TW" altLang="en-US" sz="2400" dirty="0">
                <a:solidFill>
                  <a:schemeClr val="bg1"/>
                </a:solidFill>
              </a:rPr>
              <a:t>(date1, count1, 'r</a:t>
            </a:r>
            <a:r>
              <a:rPr lang="zh-TW" altLang="en-US" sz="2400" dirty="0" smtClean="0">
                <a:solidFill>
                  <a:schemeClr val="bg1"/>
                </a:solidFill>
              </a:rPr>
              <a:t>-'</a:t>
            </a:r>
            <a:r>
              <a:rPr lang="zh-TW" altLang="en-US" sz="2400" dirty="0">
                <a:solidFill>
                  <a:schemeClr val="bg1"/>
                </a:solidFill>
              </a:rPr>
              <a:t>,lw=3, label="註解")</a:t>
            </a:r>
          </a:p>
        </p:txBody>
      </p:sp>
      <p:cxnSp>
        <p:nvCxnSpPr>
          <p:cNvPr id="14" name="直線接點 13"/>
          <p:cNvCxnSpPr>
            <a:stCxn id="8" idx="1"/>
          </p:cNvCxnSpPr>
          <p:nvPr/>
        </p:nvCxnSpPr>
        <p:spPr>
          <a:xfrm>
            <a:off x="5139729" y="5082605"/>
            <a:ext cx="209511" cy="55009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431536" y="4503189"/>
            <a:ext cx="2724912" cy="11295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221153" y="60413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線型跟顏色請參照前面投影片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</a:t>
            </a:r>
            <a:r>
              <a:rPr lang="zh-TW" altLang="en-US" dirty="0" smtClean="0"/>
              <a:t>儲存</a:t>
            </a:r>
            <a:r>
              <a:rPr lang="zh-TW" altLang="en-US" dirty="0"/>
              <a:t>成圖片</a:t>
            </a:r>
            <a:r>
              <a:rPr lang="zh-TW" altLang="en-US" dirty="0" smtClean="0"/>
              <a:t>喔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簡易範例：存</a:t>
            </a:r>
            <a:r>
              <a:rPr lang="zh-TW" altLang="en-US" dirty="0"/>
              <a:t>成</a:t>
            </a:r>
            <a:r>
              <a:rPr lang="zh-TW" altLang="en-US" dirty="0" smtClean="0"/>
              <a:t>一張 </a:t>
            </a:r>
            <a:r>
              <a:rPr lang="en-US" altLang="zh-TW" dirty="0" smtClean="0"/>
              <a:t>.jpg </a:t>
            </a:r>
            <a:r>
              <a:rPr lang="zh-TW" altLang="en-US" dirty="0" smtClean="0"/>
              <a:t>圖檔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104" y="2534888"/>
            <a:ext cx="91165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savefig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fname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dpi=None,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facecolor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=‘w’,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edgecolor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='w',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orientation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=‘portrait’,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papertype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=None,  format=None,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transparent=False,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bbox_inches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=None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pad_inches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=0.1,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frameon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=None)</a:t>
            </a:r>
          </a:p>
        </p:txBody>
      </p:sp>
      <p:sp>
        <p:nvSpPr>
          <p:cNvPr id="8" name="矩形 7"/>
          <p:cNvSpPr/>
          <p:nvPr/>
        </p:nvSpPr>
        <p:spPr>
          <a:xfrm>
            <a:off x="1113236" y="4195792"/>
            <a:ext cx="31806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plt.savefig("tourist2021.jpg")</a:t>
            </a:r>
          </a:p>
        </p:txBody>
      </p:sp>
    </p:spTree>
    <p:extLst>
      <p:ext uri="{BB962C8B-B14F-4D97-AF65-F5344CB8AC3E}">
        <p14:creationId xmlns:p14="http://schemas.microsoft.com/office/powerpoint/2010/main" val="3010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當然也要有</a:t>
            </a:r>
            <a:r>
              <a:rPr lang="zh-TW" altLang="en-US" b="1" dirty="0" smtClean="0"/>
              <a:t>載入</a:t>
            </a:r>
            <a:r>
              <a:rPr lang="zh-TW" altLang="en-US" dirty="0" smtClean="0"/>
              <a:t>及</a:t>
            </a:r>
            <a:r>
              <a:rPr lang="zh-TW" altLang="en-US" b="1" dirty="0" smtClean="0"/>
              <a:t>顯示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必須要： </a:t>
            </a:r>
            <a:r>
              <a:rPr lang="en-US" altLang="zh-TW" dirty="0"/>
              <a:t>import </a:t>
            </a:r>
            <a:r>
              <a:rPr lang="en-US" altLang="zh-TW" dirty="0" err="1" smtClean="0"/>
              <a:t>matplotlib.image</a:t>
            </a:r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71016" y="2858052"/>
            <a:ext cx="3950208" cy="17962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plt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matplotlib.image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img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</a:rPr>
              <a:t>ig = </a:t>
            </a:r>
            <a:r>
              <a:rPr lang="en-US" altLang="zh-TW" dirty="0" err="1" smtClean="0">
                <a:solidFill>
                  <a:schemeClr val="bg1"/>
                </a:solidFill>
              </a:rPr>
              <a:t>img.imread</a:t>
            </a:r>
            <a:r>
              <a:rPr lang="en-US" altLang="zh-TW" dirty="0" smtClean="0">
                <a:solidFill>
                  <a:schemeClr val="bg1"/>
                </a:solidFill>
              </a:rPr>
              <a:t>(‘tourist2021.jpg’)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lt.imshow</a:t>
            </a:r>
            <a:r>
              <a:rPr lang="en-US" altLang="zh-TW" dirty="0" smtClean="0">
                <a:solidFill>
                  <a:schemeClr val="bg1"/>
                </a:solidFill>
              </a:rPr>
              <a:t>(fig)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lt.show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圖中文字標籤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plt.text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</a:t>
            </a:r>
            <a:r>
              <a:rPr lang="zh-TW" altLang="en-US" dirty="0" smtClean="0"/>
              <a:t>在前面程式中加入下面程式碼：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得到右圖的箭頭所指文字。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009" y="2988302"/>
            <a:ext cx="52180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plt.text(</a:t>
            </a:r>
            <a:r>
              <a:rPr lang="zh-TW" altLang="en-US" dirty="0">
                <a:solidFill>
                  <a:srgbClr val="FFFF00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, </a:t>
            </a:r>
            <a:r>
              <a:rPr lang="zh-TW" altLang="en-US" dirty="0" smtClean="0">
                <a:solidFill>
                  <a:srgbClr val="FFFF00"/>
                </a:solidFill>
              </a:rPr>
              <a:t>299</a:t>
            </a:r>
            <a:r>
              <a:rPr lang="zh-TW" altLang="en-US" dirty="0" smtClean="0">
                <a:solidFill>
                  <a:schemeClr val="bg1"/>
                </a:solidFill>
              </a:rPr>
              <a:t>, "</a:t>
            </a:r>
            <a:r>
              <a:rPr lang="zh-TW" altLang="en-US" dirty="0">
                <a:solidFill>
                  <a:srgbClr val="92D050"/>
                </a:solidFill>
              </a:rPr>
              <a:t>最大值</a:t>
            </a:r>
            <a:r>
              <a:rPr lang="zh-TW" altLang="en-US" dirty="0">
                <a:solidFill>
                  <a:schemeClr val="bg1"/>
                </a:solidFill>
              </a:rPr>
              <a:t>",fontproperties=myfont)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629438"/>
            <a:ext cx="5084065" cy="3642113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915543">
            <a:off x="9602817" y="3090289"/>
            <a:ext cx="119435" cy="720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來個小專題！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台灣股票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先安裝兩個套件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方法一：用</a:t>
            </a:r>
            <a:r>
              <a:rPr lang="en-US" altLang="zh-TW" dirty="0" smtClean="0"/>
              <a:t>pip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在右邊的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輸入： </a:t>
            </a:r>
            <a:r>
              <a:rPr lang="en-US" altLang="zh-TW" dirty="0" smtClean="0"/>
              <a:t>pip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twstock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以及輸入： </a:t>
            </a:r>
            <a:r>
              <a:rPr lang="en-US" altLang="zh-TW" dirty="0"/>
              <a:t>pip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lxml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輸入完需要等一點時間，等系統安裝完成。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00" y="1930400"/>
            <a:ext cx="2771775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42" y="2879725"/>
            <a:ext cx="2428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先安裝兩個套件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方法二：用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7" y="2066544"/>
            <a:ext cx="9690552" cy="4304220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912302" y="3929591"/>
            <a:ext cx="564481" cy="625749"/>
            <a:chOff x="912302" y="3929591"/>
            <a:chExt cx="564481" cy="625749"/>
          </a:xfrm>
        </p:grpSpPr>
        <p:sp>
          <p:nvSpPr>
            <p:cNvPr id="7" name="向上箭號 6"/>
            <p:cNvSpPr/>
            <p:nvPr/>
          </p:nvSpPr>
          <p:spPr>
            <a:xfrm rot="2745581">
              <a:off x="1040654" y="3801239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3017" y="418600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27742" y="4254246"/>
            <a:ext cx="591807" cy="588774"/>
            <a:chOff x="2527742" y="4254246"/>
            <a:chExt cx="591807" cy="588774"/>
          </a:xfrm>
        </p:grpSpPr>
        <p:sp>
          <p:nvSpPr>
            <p:cNvPr id="8" name="向上箭號 7"/>
            <p:cNvSpPr/>
            <p:nvPr/>
          </p:nvSpPr>
          <p:spPr>
            <a:xfrm rot="2745581">
              <a:off x="2656094" y="4125894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800231" y="44736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10500" y="2617609"/>
            <a:ext cx="564481" cy="633775"/>
            <a:chOff x="5010500" y="2617609"/>
            <a:chExt cx="564481" cy="633775"/>
          </a:xfrm>
        </p:grpSpPr>
        <p:sp>
          <p:nvSpPr>
            <p:cNvPr id="9" name="向上箭號 8"/>
            <p:cNvSpPr/>
            <p:nvPr/>
          </p:nvSpPr>
          <p:spPr>
            <a:xfrm rot="7685117">
              <a:off x="5138852" y="2815255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130838" y="26176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674689" y="2666132"/>
            <a:ext cx="564481" cy="585253"/>
            <a:chOff x="8674689" y="2666132"/>
            <a:chExt cx="564481" cy="585253"/>
          </a:xfrm>
        </p:grpSpPr>
        <p:sp>
          <p:nvSpPr>
            <p:cNvPr id="10" name="向上箭號 9"/>
            <p:cNvSpPr/>
            <p:nvPr/>
          </p:nvSpPr>
          <p:spPr>
            <a:xfrm rot="7685117">
              <a:off x="8803041" y="2815256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874854" y="26661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4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420998" y="4072782"/>
            <a:ext cx="1685226" cy="630358"/>
            <a:chOff x="5420998" y="4072782"/>
            <a:chExt cx="1685226" cy="630358"/>
          </a:xfrm>
        </p:grpSpPr>
        <p:sp>
          <p:nvSpPr>
            <p:cNvPr id="11" name="向上箭號 10"/>
            <p:cNvSpPr/>
            <p:nvPr/>
          </p:nvSpPr>
          <p:spPr>
            <a:xfrm rot="19634205">
              <a:off x="5420998" y="4072782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778616" y="4333808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5.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勾選起來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409525" y="5699029"/>
            <a:ext cx="1880230" cy="984020"/>
            <a:chOff x="8409525" y="5699029"/>
            <a:chExt cx="1880230" cy="9840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3355" y="6321099"/>
              <a:ext cx="1676400" cy="361950"/>
            </a:xfrm>
            <a:prstGeom prst="rect">
              <a:avLst/>
            </a:prstGeom>
          </p:spPr>
        </p:pic>
        <p:sp>
          <p:nvSpPr>
            <p:cNvPr id="18" name="向上箭號 17"/>
            <p:cNvSpPr/>
            <p:nvPr/>
          </p:nvSpPr>
          <p:spPr>
            <a:xfrm rot="7685117">
              <a:off x="8537877" y="5958005"/>
              <a:ext cx="307777" cy="56448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426276" y="5699029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6.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點選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Apply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出現下面視窗後點選</a:t>
            </a:r>
            <a:r>
              <a:rPr lang="en-US" altLang="zh-TW" dirty="0" smtClean="0"/>
              <a:t>Apply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然後就等它安裝好了！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1886458"/>
            <a:ext cx="2923032" cy="290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76" y="1806268"/>
            <a:ext cx="3677709" cy="298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3729841" y="2626359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311735">
            <a:off x="7921655" y="4280773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0" y="5207776"/>
            <a:ext cx="710565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5400000">
            <a:off x="5948785" y="4632672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50738" y="5732744"/>
            <a:ext cx="5787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zh-TW" altLang="en-US" sz="2400" b="1" dirty="0">
                <a:solidFill>
                  <a:srgbClr val="FF0000"/>
                </a:solidFill>
              </a:rPr>
              <a:t>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安裝</a:t>
            </a:r>
            <a:r>
              <a:rPr lang="zh-TW" altLang="en-US" sz="2400" b="1" dirty="0">
                <a:solidFill>
                  <a:srgbClr val="FF0000"/>
                </a:solidFill>
              </a:rPr>
              <a:t>完畢記得要重開</a:t>
            </a:r>
            <a:r>
              <a:rPr lang="en-US" altLang="zh-TW" sz="2400" b="1" dirty="0" err="1">
                <a:solidFill>
                  <a:srgbClr val="FF0000"/>
                </a:solidFill>
              </a:rPr>
              <a:t>Spyder</a:t>
            </a:r>
            <a:r>
              <a:rPr lang="zh-TW" altLang="en-US" sz="2400" b="1" dirty="0">
                <a:solidFill>
                  <a:srgbClr val="FF0000"/>
                </a:solidFill>
              </a:rPr>
              <a:t>喔！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7900" y="1138152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安裝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lxml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流程同此步驟。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twstock</a:t>
            </a:r>
            <a:r>
              <a:rPr lang="zh-TW" altLang="en-US" dirty="0" smtClean="0"/>
              <a:t>套件的用法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超簡單語法：</a:t>
            </a:r>
            <a:endParaRPr lang="en-US" altLang="zh-TW" dirty="0" smtClean="0"/>
          </a:p>
          <a:p>
            <a:r>
              <a:rPr lang="zh-TW" altLang="en-US" dirty="0" smtClean="0"/>
              <a:t>傳回值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twstock.Stock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  即可抓回股票資訊。範例如下：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重要屬性如右表：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1" y="3015234"/>
            <a:ext cx="5255162" cy="147447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3700"/>
              </p:ext>
            </p:extLst>
          </p:nvPr>
        </p:nvGraphicFramePr>
        <p:xfrm>
          <a:off x="7999571" y="1631762"/>
          <a:ext cx="4039616" cy="47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32">
                  <a:extLst>
                    <a:ext uri="{9D8B030D-6E8A-4147-A177-3AD203B41FA5}">
                      <a16:colId xmlns:a16="http://schemas.microsoft.com/office/drawing/2014/main" val="1370917967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1616065617"/>
                    </a:ext>
                  </a:extLst>
                </a:gridCol>
              </a:tblGrid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41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股票代號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4540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日開盤價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8940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High/ low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日最高低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57642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日收盤價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5155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98833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日成交筆數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31661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日漲跌幅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665404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日交易日期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物件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擴充模組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最初由</a:t>
            </a:r>
            <a:r>
              <a:rPr lang="en-US" altLang="zh-TW" dirty="0"/>
              <a:t>John D. </a:t>
            </a:r>
            <a:r>
              <a:rPr lang="en-US" altLang="zh-TW" dirty="0" smtClean="0"/>
              <a:t>Hunter(2012</a:t>
            </a:r>
            <a:r>
              <a:rPr lang="zh-TW" altLang="en-US" dirty="0" smtClean="0"/>
              <a:t>去世</a:t>
            </a:r>
            <a:r>
              <a:rPr lang="en-US" altLang="zh-TW" dirty="0" smtClean="0"/>
              <a:t>)</a:t>
            </a:r>
            <a:r>
              <a:rPr lang="zh-TW" altLang="en-US" dirty="0" smtClean="0"/>
              <a:t>撰寫。版本上次看到最新版是</a:t>
            </a:r>
            <a:r>
              <a:rPr lang="en-US" altLang="zh-TW" dirty="0" smtClean="0"/>
              <a:t>3.4.2</a:t>
            </a:r>
          </a:p>
          <a:p>
            <a:pPr lvl="1"/>
            <a:r>
              <a:rPr lang="zh-TW" altLang="en-US" dirty="0"/>
              <a:t>不是安裝最新版就好</a:t>
            </a:r>
            <a:r>
              <a:rPr lang="zh-TW" altLang="en-US" dirty="0" smtClean="0"/>
              <a:t>！他有版本匹配問題，所以用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很方便！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程式語言及其數值數學擴展包 </a:t>
            </a:r>
            <a:r>
              <a:rPr lang="en-US" altLang="zh-TW" dirty="0" err="1"/>
              <a:t>NumPy</a:t>
            </a:r>
            <a:r>
              <a:rPr lang="zh-TW" altLang="en-US" dirty="0"/>
              <a:t>的可視化操作界面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SciPy</a:t>
            </a:r>
            <a:r>
              <a:rPr lang="zh-TW" altLang="en-US" dirty="0"/>
              <a:t>就是用</a:t>
            </a:r>
            <a:r>
              <a:rPr lang="en-US" altLang="zh-TW" dirty="0" err="1"/>
              <a:t>matplotlib</a:t>
            </a:r>
            <a:r>
              <a:rPr lang="zh-TW" altLang="en-US" dirty="0"/>
              <a:t>進行圖形繪製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完全支援二維影象，有限支援三維</a:t>
            </a:r>
            <a:r>
              <a:rPr lang="zh-TW" altLang="en-US" dirty="0" smtClean="0"/>
              <a:t>圖形。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似乎已經有安裝好的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，同學安裝前可以先試看看。</a:t>
            </a:r>
            <a:endParaRPr lang="en-US" altLang="zh-TW" dirty="0" smtClean="0"/>
          </a:p>
          <a:p>
            <a:pPr lvl="1"/>
            <a:r>
              <a:rPr lang="zh-TW" altLang="en-US" dirty="0"/>
              <a:t>新程式</a:t>
            </a:r>
            <a:r>
              <a:rPr lang="zh-TW" altLang="en-US" dirty="0" smtClean="0"/>
              <a:t>中輸入右方的程式碼，試看看能不能執行。</a:t>
            </a:r>
            <a:endParaRPr lang="en-US" altLang="zh-TW" dirty="0" smtClean="0"/>
          </a:p>
          <a:p>
            <a:pPr lvl="1"/>
            <a:r>
              <a:rPr lang="zh-TW" altLang="en-US" dirty="0"/>
              <a:t>可以執行</a:t>
            </a:r>
            <a:r>
              <a:rPr lang="zh-TW" altLang="en-US" dirty="0" smtClean="0"/>
              <a:t>，顯示出圖表即可不用再安裝。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18505" y="4956048"/>
            <a:ext cx="339868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import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matplotlib.pyplot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plt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x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y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7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plt.plot</a:t>
            </a:r>
            <a:r>
              <a:rPr lang="en-US" altLang="zh-TW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小玩一下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列出所有股票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列出單一股票資訊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近五日收盤</a:t>
            </a:r>
            <a:r>
              <a:rPr lang="zh-TW" altLang="en-US" dirty="0" smtClean="0"/>
              <a:t>價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會有點慢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真的慢</a:t>
            </a:r>
            <a:r>
              <a:rPr lang="en-US" altLang="zh-TW" dirty="0" smtClean="0"/>
              <a:t>….)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122" y="2494526"/>
            <a:ext cx="2630272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+mn-ea"/>
              </a:rPr>
              <a:t>import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 </a:t>
            </a:r>
            <a:r>
              <a:rPr lang="en-US" altLang="zh-TW" sz="2000" dirty="0" err="1">
                <a:solidFill>
                  <a:srgbClr val="E6E1DC"/>
                </a:solidFill>
                <a:latin typeface="+mn-ea"/>
              </a:rPr>
              <a:t>twstock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 </a:t>
            </a:r>
            <a:endParaRPr lang="en-US" altLang="zh-TW" sz="2000" dirty="0" smtClean="0">
              <a:solidFill>
                <a:srgbClr val="E6E1DC"/>
              </a:solidFill>
              <a:latin typeface="+mn-ea"/>
            </a:endParaRPr>
          </a:p>
          <a:p>
            <a:r>
              <a:rPr lang="en-US" altLang="zh-TW" sz="2000" dirty="0" smtClean="0">
                <a:solidFill>
                  <a:srgbClr val="6D9CBE"/>
                </a:solidFill>
                <a:latin typeface="+mn-ea"/>
              </a:rPr>
              <a:t>print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(</a:t>
            </a:r>
            <a:r>
              <a:rPr lang="en-US" altLang="zh-TW" sz="2000" dirty="0" err="1" smtClean="0">
                <a:solidFill>
                  <a:srgbClr val="E6E1DC"/>
                </a:solidFill>
                <a:latin typeface="+mn-ea"/>
              </a:rPr>
              <a:t>twstock.codes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)</a:t>
            </a:r>
            <a:endParaRPr lang="zh-TW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122" y="3823083"/>
            <a:ext cx="3515129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p</a:t>
            </a:r>
            <a:r>
              <a:rPr lang="en-US" altLang="zh-TW" sz="2000" dirty="0">
                <a:solidFill>
                  <a:srgbClr val="9B859D"/>
                </a:solidFill>
                <a:latin typeface="+mn-ea"/>
              </a:rPr>
              <a:t>rint(</a:t>
            </a:r>
            <a:r>
              <a:rPr lang="en-US" altLang="zh-TW" sz="2000" dirty="0" err="1">
                <a:solidFill>
                  <a:srgbClr val="E6E1DC"/>
                </a:solidFill>
                <a:latin typeface="+mn-ea"/>
              </a:rPr>
              <a:t>twstock.codes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[</a:t>
            </a:r>
            <a:r>
              <a:rPr lang="en-US" altLang="zh-TW" sz="2000" dirty="0" smtClean="0">
                <a:solidFill>
                  <a:srgbClr val="A5C261"/>
                </a:solidFill>
                <a:latin typeface="+mn-ea"/>
              </a:rPr>
              <a:t>'2330'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])</a:t>
            </a:r>
            <a:endParaRPr lang="zh-TW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2122" y="5026549"/>
            <a:ext cx="4684318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stock_2330 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= </a:t>
            </a:r>
            <a:r>
              <a:rPr lang="en-US" altLang="zh-TW" sz="2000" dirty="0" err="1">
                <a:solidFill>
                  <a:srgbClr val="E6E1DC"/>
                </a:solidFill>
                <a:latin typeface="+mn-ea"/>
              </a:rPr>
              <a:t>twstock.Stock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('2330') </a:t>
            </a:r>
          </a:p>
          <a:p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price_2330 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= 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stock_2330.price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[-5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:]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print(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'price_2330-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--&gt;', 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price_2330)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22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先弄個走勢圖吧！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抓最近</a:t>
            </a:r>
            <a:r>
              <a:rPr lang="en-US" altLang="zh-TW" dirty="0" smtClean="0"/>
              <a:t>31</a:t>
            </a:r>
            <a:r>
              <a:rPr lang="zh-TW" altLang="en-US" dirty="0" smtClean="0"/>
              <a:t>個交易日資料</a:t>
            </a:r>
            <a:r>
              <a:rPr lang="zh-TW" altLang="en-US" dirty="0"/>
              <a:t>並顯示在圖</a:t>
            </a:r>
            <a:r>
              <a:rPr lang="zh-TW" altLang="en-US" dirty="0" smtClean="0"/>
              <a:t>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2654653"/>
            <a:ext cx="7964756" cy="34682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68" y="1207008"/>
            <a:ext cx="4485622" cy="32369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70406" y="58350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twstock</a:t>
            </a:r>
            <a:r>
              <a:rPr lang="zh-TW" altLang="en-US" dirty="0"/>
              <a:t>套件的用法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----</a:t>
            </a:r>
            <a:r>
              <a:rPr lang="zh-TW" altLang="en-US" dirty="0" smtClean="0"/>
              <a:t>基本</a:t>
            </a:r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68254"/>
              </p:ext>
            </p:extLst>
          </p:nvPr>
        </p:nvGraphicFramePr>
        <p:xfrm>
          <a:off x="1756849" y="2581212"/>
          <a:ext cx="7826062" cy="26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75">
                  <a:extLst>
                    <a:ext uri="{9D8B030D-6E8A-4147-A177-3AD203B41FA5}">
                      <a16:colId xmlns:a16="http://schemas.microsoft.com/office/drawing/2014/main" val="1147740505"/>
                    </a:ext>
                  </a:extLst>
                </a:gridCol>
                <a:gridCol w="4361687">
                  <a:extLst>
                    <a:ext uri="{9D8B030D-6E8A-4147-A177-3AD203B41FA5}">
                      <a16:colId xmlns:a16="http://schemas.microsoft.com/office/drawing/2014/main" val="2316841937"/>
                    </a:ext>
                  </a:extLst>
                </a:gridCol>
              </a:tblGrid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0001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fetch(year,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取得指定年月的交易串列。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2031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fetch_from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至今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的交易串列。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1487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moving_average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(data, days)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串列數據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日平均值串列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2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走勢圖加強，從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年一月起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只要執行過</a:t>
            </a:r>
            <a:r>
              <a:rPr lang="en-US" altLang="zh-TW" dirty="0" err="1" smtClean="0"/>
              <a:t>stock.fetch_from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，後面的</a:t>
            </a:r>
            <a:r>
              <a:rPr lang="en-US" altLang="zh-TW" dirty="0" err="1" smtClean="0"/>
              <a:t>stock.price</a:t>
            </a:r>
            <a:r>
              <a:rPr lang="zh-TW" altLang="en-US" dirty="0" smtClean="0"/>
              <a:t>等等屬性就是從該年月起的資料。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693"/>
            <a:ext cx="7388942" cy="3435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50" y="2835692"/>
            <a:ext cx="3696994" cy="2659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9642" y="5056632"/>
            <a:ext cx="3569518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試試看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，畫月線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程式說明在下頁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8004"/>
            <a:ext cx="6711018" cy="4398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41" y="1988004"/>
            <a:ext cx="4511108" cy="32697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8352" y="60056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prices1 = list(filter(None, stock6547.price</a:t>
            </a:r>
            <a:r>
              <a:rPr lang="en-US" altLang="zh-TW" dirty="0" smtClean="0"/>
              <a:t>))</a:t>
            </a:r>
          </a:p>
          <a:p>
            <a:pPr lvl="1"/>
            <a:r>
              <a:rPr lang="zh-TW" altLang="en-US" dirty="0"/>
              <a:t>先濾掉</a:t>
            </a:r>
            <a:r>
              <a:rPr lang="en-US" altLang="zh-TW" dirty="0"/>
              <a:t>price</a:t>
            </a:r>
            <a:r>
              <a:rPr lang="zh-TW" altLang="en-US" dirty="0"/>
              <a:t>中的</a:t>
            </a:r>
            <a:r>
              <a:rPr lang="en-US" altLang="zh-TW" dirty="0"/>
              <a:t>None</a:t>
            </a:r>
            <a:r>
              <a:rPr lang="zh-TW" altLang="en-US" dirty="0" smtClean="0"/>
              <a:t>，因為會導致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出錯。</a:t>
            </a:r>
            <a:endParaRPr lang="en-US" altLang="zh-TW" dirty="0" smtClean="0"/>
          </a:p>
          <a:p>
            <a:r>
              <a:rPr lang="en-US" altLang="zh-TW" dirty="0" err="1"/>
              <a:t>avg</a:t>
            </a:r>
            <a:r>
              <a:rPr lang="en-US" altLang="zh-TW" dirty="0"/>
              <a:t> = stock6547.moving_average(prices1, 30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算出</a:t>
            </a:r>
            <a:r>
              <a:rPr lang="en-US" altLang="zh-TW" dirty="0"/>
              <a:t>30</a:t>
            </a:r>
            <a:r>
              <a:rPr lang="zh-TW" altLang="en-US" dirty="0"/>
              <a:t>日平均線</a:t>
            </a:r>
            <a:r>
              <a:rPr lang="zh-TW" altLang="en-US" dirty="0" smtClean="0"/>
              <a:t>，資料存在</a:t>
            </a:r>
            <a:r>
              <a:rPr lang="en-US" altLang="zh-TW" dirty="0" err="1" smtClean="0"/>
              <a:t>avg</a:t>
            </a:r>
            <a:endParaRPr lang="en-US" altLang="zh-TW" dirty="0" smtClean="0"/>
          </a:p>
          <a:p>
            <a:r>
              <a:rPr lang="en-US" altLang="zh-TW" dirty="0"/>
              <a:t>prices2 =prices1[</a:t>
            </a:r>
            <a:r>
              <a:rPr lang="en-US" altLang="zh-TW" dirty="0" err="1"/>
              <a:t>len</a:t>
            </a:r>
            <a:r>
              <a:rPr lang="en-US" altLang="zh-TW" dirty="0"/>
              <a:t>(prices1)-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 smtClean="0"/>
              <a:t>):]</a:t>
            </a:r>
          </a:p>
          <a:p>
            <a:pPr lvl="1"/>
            <a:r>
              <a:rPr lang="zh-TW" altLang="en-US" dirty="0"/>
              <a:t>因為計算</a:t>
            </a:r>
            <a:r>
              <a:rPr lang="en-US" altLang="zh-TW" dirty="0"/>
              <a:t>average</a:t>
            </a:r>
            <a:r>
              <a:rPr lang="zh-TW" altLang="en-US" dirty="0"/>
              <a:t>會導致資料筆數比</a:t>
            </a:r>
            <a:r>
              <a:rPr lang="en-US" altLang="zh-TW" dirty="0"/>
              <a:t>prices1</a:t>
            </a:r>
            <a:r>
              <a:rPr lang="zh-TW" altLang="en-US" dirty="0"/>
              <a:t>少</a:t>
            </a:r>
            <a:r>
              <a:rPr lang="zh-TW" altLang="en-US" dirty="0" smtClean="0"/>
              <a:t>，所以要扣掉前面的一些資料。</a:t>
            </a:r>
            <a:endParaRPr lang="en-US" altLang="zh-TW" dirty="0" smtClean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/>
              <a:t>, 'y-</a:t>
            </a:r>
            <a:r>
              <a:rPr lang="en-US" altLang="zh-TW" dirty="0" smtClean="0"/>
              <a:t>')</a:t>
            </a:r>
            <a:br>
              <a:rPr lang="en-US" altLang="zh-TW" dirty="0" smtClean="0"/>
            </a:br>
            <a:r>
              <a:rPr lang="en-US" altLang="zh-TW" dirty="0" err="1" smtClean="0"/>
              <a:t>plt.grid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畫出</a:t>
            </a:r>
            <a:r>
              <a:rPr lang="en-US" altLang="zh-TW" dirty="0"/>
              <a:t>30</a:t>
            </a:r>
            <a:r>
              <a:rPr lang="zh-TW" altLang="en-US" dirty="0"/>
              <a:t>日均</a:t>
            </a:r>
            <a:r>
              <a:rPr lang="zh-TW" altLang="en-US" dirty="0" smtClean="0"/>
              <a:t>線，黃色，並且畫上格子線。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小功課，小練習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日期縮短一點，改成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月以來。</a:t>
            </a:r>
            <a:endParaRPr lang="en-US" altLang="zh-TW" dirty="0" smtClean="0"/>
          </a:p>
          <a:p>
            <a:r>
              <a:rPr lang="zh-TW" altLang="en-US" dirty="0" smtClean="0"/>
              <a:t>請幫上面的程式加上</a:t>
            </a:r>
            <a:r>
              <a:rPr lang="en-US" altLang="zh-TW" dirty="0" smtClean="0"/>
              <a:t>5</a:t>
            </a:r>
            <a:r>
              <a:rPr lang="zh-TW" altLang="en-US" dirty="0" smtClean="0"/>
              <a:t>日均線，以及圖例。</a:t>
            </a:r>
            <a:endParaRPr lang="en-US" altLang="zh-TW" dirty="0" smtClean="0"/>
          </a:p>
          <a:p>
            <a:r>
              <a:rPr lang="zh-TW" altLang="en-US" dirty="0"/>
              <a:t>加上兩個軸的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：股價、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月以來交易天數</a:t>
            </a:r>
            <a:endParaRPr lang="en-US" altLang="zh-TW" dirty="0" smtClean="0"/>
          </a:p>
          <a:p>
            <a:r>
              <a:rPr lang="zh-TW" altLang="en-US" dirty="0" smtClean="0"/>
              <a:t>文字標示</a:t>
            </a:r>
            <a:r>
              <a:rPr lang="zh-TW" altLang="en-US" dirty="0"/>
              <a:t>最高股價</a:t>
            </a:r>
            <a:endParaRPr lang="en-US" altLang="zh-TW" dirty="0" smtClean="0"/>
          </a:p>
          <a:p>
            <a:r>
              <a:rPr lang="zh-TW" altLang="en-US" dirty="0"/>
              <a:t>把圖存下來</a:t>
            </a:r>
            <a:r>
              <a:rPr lang="zh-TW" altLang="en-US" dirty="0" smtClean="0"/>
              <a:t>，在桌面可以打開觀看。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56" y="2606040"/>
            <a:ext cx="5690291" cy="37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894134" y="603579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m1_final.py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另外一套讀股市資訊的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pandas-</a:t>
            </a:r>
            <a:r>
              <a:rPr lang="en-US" altLang="zh-TW" dirty="0" err="1"/>
              <a:t>datareader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5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/>
              <a:t>pandas-</a:t>
            </a:r>
            <a:r>
              <a:rPr lang="en-US" altLang="zh-TW" b="1" dirty="0" err="1"/>
              <a:t>datareader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同前面安裝其他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一樣步驟，安裝 </a:t>
            </a:r>
            <a:r>
              <a:rPr lang="en-US" altLang="zh-TW" b="1" dirty="0" smtClean="0">
                <a:solidFill>
                  <a:srgbClr val="FF0000"/>
                </a:solidFill>
              </a:rPr>
              <a:t>pandas-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datareader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安裝完成用以下程式碼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只要可以執行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本程式沒顯示結果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，沒錯誤訊息就是可以執行。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624" y="2968675"/>
            <a:ext cx="5364480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import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E6E1DC"/>
                </a:solidFill>
                <a:latin typeface="Menlo"/>
              </a:rPr>
              <a:t>pandas_datareader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as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 smtClean="0">
                <a:solidFill>
                  <a:srgbClr val="E6E1DC"/>
                </a:solidFill>
                <a:latin typeface="Menlo"/>
              </a:rPr>
              <a:t>pdr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df_2330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= </a:t>
            </a:r>
            <a:r>
              <a:rPr lang="en-US" altLang="zh-TW" sz="2000" dirty="0" err="1">
                <a:solidFill>
                  <a:srgbClr val="E6E1DC"/>
                </a:solidFill>
                <a:latin typeface="Menlo"/>
              </a:rPr>
              <a:t>pdr.DataReader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'2330.TW'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, 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'yahoo'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95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df_2330[‘</a:t>
            </a:r>
            <a:r>
              <a:rPr lang="zh-TW" altLang="en-US" dirty="0">
                <a:solidFill>
                  <a:srgbClr val="FF0000"/>
                </a:solidFill>
              </a:rPr>
              <a:t>參數名稱</a:t>
            </a:r>
            <a:r>
              <a:rPr lang="en-US" altLang="zh-TW" dirty="0"/>
              <a:t>’]</a:t>
            </a:r>
            <a:r>
              <a:rPr lang="zh-TW" altLang="en-US" dirty="0"/>
              <a:t>，即可取出相對應資料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取得資料範例程式碼：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35610"/>
              </p:ext>
            </p:extLst>
          </p:nvPr>
        </p:nvGraphicFramePr>
        <p:xfrm>
          <a:off x="7273666" y="2010057"/>
          <a:ext cx="3802697" cy="2773680"/>
        </p:xfrm>
        <a:graphic>
          <a:graphicData uri="http://schemas.openxmlformats.org/drawingml/2006/table">
            <a:tbl>
              <a:tblPr/>
              <a:tblGrid>
                <a:gridCol w="1386395">
                  <a:extLst>
                    <a:ext uri="{9D8B030D-6E8A-4147-A177-3AD203B41FA5}">
                      <a16:colId xmlns:a16="http://schemas.microsoft.com/office/drawing/2014/main" val="2716502570"/>
                    </a:ext>
                  </a:extLst>
                </a:gridCol>
                <a:gridCol w="2416302">
                  <a:extLst>
                    <a:ext uri="{9D8B030D-6E8A-4147-A177-3AD203B41FA5}">
                      <a16:colId xmlns:a16="http://schemas.microsoft.com/office/drawing/2014/main" val="365440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/>
                        </a:rPr>
                        <a:t>參數名稱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44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開盤價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4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最高價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1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最低價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96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收盤價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5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Volume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交易量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70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Adj</a:t>
                      </a:r>
                      <a:r>
                        <a:rPr lang="en-US" dirty="0">
                          <a:effectLst/>
                        </a:rPr>
                        <a:t> Close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經過調整的收盤價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4838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3784" y="3396897"/>
            <a:ext cx="5999080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26230"/>
                </a:solidFill>
                <a:latin typeface="+mn-ea"/>
              </a:rPr>
              <a:t>import </a:t>
            </a:r>
            <a:r>
              <a:rPr lang="en-US" altLang="zh-TW" sz="2000" dirty="0" err="1">
                <a:solidFill>
                  <a:srgbClr val="E6E1DC"/>
                </a:solidFill>
                <a:latin typeface="+mn-ea"/>
              </a:rPr>
              <a:t>pandas_datareader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 </a:t>
            </a:r>
            <a:r>
              <a:rPr lang="en-US" altLang="zh-TW" sz="2000" b="1" dirty="0">
                <a:solidFill>
                  <a:srgbClr val="C26230"/>
                </a:solidFill>
                <a:latin typeface="+mn-ea"/>
              </a:rPr>
              <a:t>as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 </a:t>
            </a:r>
            <a:r>
              <a:rPr lang="en-US" altLang="zh-TW" sz="2000" dirty="0" err="1" smtClean="0">
                <a:solidFill>
                  <a:srgbClr val="E6E1DC"/>
                </a:solidFill>
                <a:latin typeface="+mn-ea"/>
              </a:rPr>
              <a:t>pdr</a:t>
            </a:r>
            <a:endParaRPr lang="en-US" altLang="zh-TW" sz="2000" dirty="0" smtClean="0">
              <a:solidFill>
                <a:srgbClr val="E6E1DC"/>
              </a:solidFill>
              <a:latin typeface="+mn-ea"/>
            </a:endParaRPr>
          </a:p>
          <a:p>
            <a:endParaRPr lang="en-US" altLang="zh-TW" sz="2000" dirty="0" smtClean="0">
              <a:solidFill>
                <a:srgbClr val="E6E1DC"/>
              </a:solidFill>
              <a:latin typeface="+mn-ea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df_2330 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= </a:t>
            </a:r>
            <a:r>
              <a:rPr lang="en-US" altLang="zh-TW" sz="2000" dirty="0" err="1">
                <a:solidFill>
                  <a:srgbClr val="E6E1DC"/>
                </a:solidFill>
                <a:latin typeface="+mn-ea"/>
              </a:rPr>
              <a:t>pdr.DataReader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(</a:t>
            </a:r>
            <a:r>
              <a:rPr lang="en-US" altLang="zh-TW" sz="2000" dirty="0">
                <a:solidFill>
                  <a:srgbClr val="A5C261"/>
                </a:solidFill>
                <a:latin typeface="+mn-ea"/>
              </a:rPr>
              <a:t>'2330.TW'</a:t>
            </a:r>
            <a:r>
              <a:rPr lang="en-US" altLang="zh-TW" sz="2000" dirty="0">
                <a:solidFill>
                  <a:srgbClr val="E6E1DC"/>
                </a:solidFill>
                <a:latin typeface="+mn-ea"/>
              </a:rPr>
              <a:t>, </a:t>
            </a:r>
            <a:r>
              <a:rPr lang="en-US" altLang="zh-TW" sz="2000" dirty="0">
                <a:solidFill>
                  <a:srgbClr val="A5C261"/>
                </a:solidFill>
                <a:latin typeface="+mn-ea"/>
              </a:rPr>
              <a:t>'yahoo</a:t>
            </a:r>
            <a:r>
              <a:rPr lang="en-US" altLang="zh-TW" sz="2000" dirty="0" smtClean="0">
                <a:solidFill>
                  <a:srgbClr val="A5C261"/>
                </a:solidFill>
                <a:latin typeface="+mn-ea"/>
              </a:rPr>
              <a:t>'</a:t>
            </a:r>
            <a:r>
              <a:rPr lang="en-US" altLang="zh-TW" sz="2000" dirty="0" smtClean="0">
                <a:solidFill>
                  <a:srgbClr val="E6E1DC"/>
                </a:solidFill>
                <a:latin typeface="+mn-ea"/>
              </a:rPr>
              <a:t>)</a:t>
            </a:r>
          </a:p>
          <a:p>
            <a:r>
              <a:rPr lang="en-US" altLang="zh-TW" sz="2000" b="1" dirty="0">
                <a:solidFill>
                  <a:srgbClr val="C26230"/>
                </a:solidFill>
                <a:latin typeface="+mn-ea"/>
              </a:rPr>
              <a:t>print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(df_2330[</a:t>
            </a:r>
            <a:r>
              <a:rPr lang="en-US" altLang="zh-TW" sz="2000" dirty="0">
                <a:solidFill>
                  <a:srgbClr val="A5C261"/>
                </a:solidFill>
                <a:latin typeface="+mn-ea"/>
              </a:rPr>
              <a:t>'Close'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])</a:t>
            </a:r>
            <a:endParaRPr lang="zh-TW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81912" y="49505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投影片後面有較完整示範。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順序如下所示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67" y="2091024"/>
            <a:ext cx="9488234" cy="39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443823" y="3314591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287863" y="374435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6976" y="30390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9350" y="3474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055447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96934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447560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489047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878352" y="4999610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19839" y="47299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874750" y="540451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916237" y="51348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65" y="5894404"/>
            <a:ext cx="1285875" cy="342900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19954051">
            <a:off x="8336189" y="6252857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329388" y="6052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體驗過後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有沒想好好學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的衝動呢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推薦網址：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ithelp.ithome.com.tw/users/20111390/ironman/1791</a:t>
            </a:r>
            <a:endParaRPr lang="en-US" altLang="zh-TW" dirty="0" smtClean="0"/>
          </a:p>
          <a:p>
            <a:r>
              <a:rPr lang="en-US" altLang="zh-TW" dirty="0" smtClean="0"/>
              <a:t>(python </a:t>
            </a:r>
            <a:r>
              <a:rPr lang="zh-TW" altLang="en-US" dirty="0"/>
              <a:t>入門到分析股市 </a:t>
            </a:r>
            <a:r>
              <a:rPr lang="zh-TW" altLang="en-US" dirty="0" smtClean="0"/>
              <a:t>系列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3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34534" y="18037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import matplotlib.pyplot as plt</a:t>
            </a:r>
          </a:p>
          <a:p>
            <a:endParaRPr lang="zh-TW" altLang="en-US" dirty="0"/>
          </a:p>
          <a:p>
            <a:r>
              <a:rPr lang="zh-TW" altLang="en-US" dirty="0"/>
              <a:t>x = [2,0,2,1]</a:t>
            </a:r>
          </a:p>
          <a:p>
            <a:r>
              <a:rPr lang="zh-TW" altLang="en-US" dirty="0"/>
              <a:t>y = [7,11,11,6]</a:t>
            </a:r>
          </a:p>
          <a:p>
            <a:endParaRPr lang="zh-TW" altLang="en-US" dirty="0"/>
          </a:p>
          <a:p>
            <a:r>
              <a:rPr lang="zh-TW" altLang="en-US" dirty="0"/>
              <a:t>plt.plot(x,y)</a:t>
            </a:r>
          </a:p>
          <a:p>
            <a:r>
              <a:rPr lang="zh-TW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33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m0_2.py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9784" y="13620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import twstock</a:t>
            </a:r>
          </a:p>
          <a:p>
            <a:r>
              <a:rPr lang="zh-TW" altLang="en-US" dirty="0"/>
              <a:t>import matplotlib.pyplot as plt</a:t>
            </a:r>
          </a:p>
          <a:p>
            <a:endParaRPr lang="zh-TW" altLang="en-US" dirty="0"/>
          </a:p>
          <a:p>
            <a:r>
              <a:rPr lang="zh-TW" altLang="en-US" dirty="0"/>
              <a:t>x = [2,0,2,1]</a:t>
            </a:r>
          </a:p>
          <a:p>
            <a:r>
              <a:rPr lang="zh-TW" altLang="en-US" dirty="0"/>
              <a:t>y = [7,11,11,6]</a:t>
            </a:r>
          </a:p>
          <a:p>
            <a:r>
              <a:rPr lang="zh-TW" altLang="en-US" dirty="0"/>
              <a:t>x2 = [x for x in range(8)]</a:t>
            </a:r>
          </a:p>
          <a:p>
            <a:r>
              <a:rPr lang="zh-TW" altLang="en-US" dirty="0"/>
              <a:t>y2 = [y**2 for y in range(8)]</a:t>
            </a:r>
          </a:p>
          <a:p>
            <a:endParaRPr lang="zh-TW" altLang="en-US" dirty="0"/>
          </a:p>
          <a:p>
            <a:r>
              <a:rPr lang="zh-TW" altLang="en-US" dirty="0"/>
              <a:t>figure = plt.figure()</a:t>
            </a:r>
          </a:p>
          <a:p>
            <a:r>
              <a:rPr lang="zh-TW" altLang="en-US" dirty="0"/>
              <a:t>axes1 = figure.add_subplot(1,2,1) #在1x2的布置中的第1個axes</a:t>
            </a:r>
          </a:p>
          <a:p>
            <a:r>
              <a:rPr lang="zh-TW" altLang="en-US" dirty="0"/>
              <a:t>axes2 = figure.add_subplot(1,2,2) #在1x2的布置中的第2個axes</a:t>
            </a:r>
          </a:p>
          <a:p>
            <a:endParaRPr lang="zh-TW" altLang="en-US" dirty="0"/>
          </a:p>
          <a:p>
            <a:r>
              <a:rPr lang="zh-TW" altLang="en-US" dirty="0"/>
              <a:t>axes1.plot(x, y, 'r--')</a:t>
            </a:r>
          </a:p>
          <a:p>
            <a:r>
              <a:rPr lang="zh-TW" altLang="en-US" dirty="0"/>
              <a:t>axes2.plot(x2, y2, 'bo')</a:t>
            </a:r>
          </a:p>
          <a:p>
            <a:endParaRPr lang="zh-TW" altLang="en-US" dirty="0"/>
          </a:p>
          <a:p>
            <a:r>
              <a:rPr lang="zh-TW" altLang="en-US" dirty="0"/>
              <a:t>figure.show()</a:t>
            </a:r>
          </a:p>
        </p:txBody>
      </p:sp>
    </p:spTree>
    <p:extLst>
      <p:ext uri="{BB962C8B-B14F-4D97-AF65-F5344CB8AC3E}">
        <p14:creationId xmlns:p14="http://schemas.microsoft.com/office/powerpoint/2010/main" val="297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484" y="16482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import matplotlib.pyplot as plt</a:t>
            </a:r>
          </a:p>
          <a:p>
            <a:endParaRPr lang="zh-TW" altLang="en-US" dirty="0"/>
          </a:p>
          <a:p>
            <a:r>
              <a:rPr lang="zh-TW" altLang="en-US" dirty="0"/>
              <a:t>x = [2,0,2,1]</a:t>
            </a:r>
          </a:p>
          <a:p>
            <a:r>
              <a:rPr lang="zh-TW" altLang="en-US" dirty="0"/>
              <a:t>y = [7,11,11,6]</a:t>
            </a:r>
          </a:p>
          <a:p>
            <a:r>
              <a:rPr lang="zh-TW" altLang="en-US" dirty="0"/>
              <a:t>x2 = [x for x in range(8)]</a:t>
            </a:r>
          </a:p>
          <a:p>
            <a:r>
              <a:rPr lang="zh-TW" altLang="en-US" dirty="0"/>
              <a:t>y2 = [y**2 for y in range(8)]</a:t>
            </a:r>
          </a:p>
          <a:p>
            <a:endParaRPr lang="zh-TW" altLang="en-US" dirty="0"/>
          </a:p>
          <a:p>
            <a:r>
              <a:rPr lang="zh-TW" altLang="en-US" dirty="0"/>
              <a:t>figure = plt.figure()</a:t>
            </a:r>
          </a:p>
          <a:p>
            <a:r>
              <a:rPr lang="zh-TW" altLang="en-US" dirty="0"/>
              <a:t>axes1 = figure.add_subplot(1,2,1)</a:t>
            </a:r>
          </a:p>
          <a:p>
            <a:r>
              <a:rPr lang="zh-TW" altLang="en-US" dirty="0"/>
              <a:t>axes2 = figure.add_subplot(1,2,2)</a:t>
            </a:r>
          </a:p>
          <a:p>
            <a:endParaRPr lang="zh-TW" altLang="en-US" dirty="0"/>
          </a:p>
          <a:p>
            <a:r>
              <a:rPr lang="zh-TW" altLang="en-US" dirty="0"/>
              <a:t>axes1.plot(x, y, 'r--')</a:t>
            </a:r>
          </a:p>
          <a:p>
            <a:r>
              <a:rPr lang="zh-TW" altLang="en-US" dirty="0"/>
              <a:t>axes2.plot(x2, y2, 'bo')</a:t>
            </a:r>
          </a:p>
          <a:p>
            <a:endParaRPr lang="zh-TW" altLang="en-US" dirty="0"/>
          </a:p>
          <a:p>
            <a:r>
              <a:rPr lang="zh-TW" altLang="en-US" dirty="0"/>
              <a:t>figure.show()</a:t>
            </a:r>
          </a:p>
        </p:txBody>
      </p:sp>
    </p:spTree>
    <p:extLst>
      <p:ext uri="{BB962C8B-B14F-4D97-AF65-F5344CB8AC3E}">
        <p14:creationId xmlns:p14="http://schemas.microsoft.com/office/powerpoint/2010/main" val="3997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m0_4.py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0150" y="162121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import matplotlib.pyplot as plt</a:t>
            </a:r>
          </a:p>
          <a:p>
            <a:endParaRPr lang="zh-TW" altLang="en-US" dirty="0"/>
          </a:p>
          <a:p>
            <a:r>
              <a:rPr lang="zh-TW" altLang="en-US" dirty="0"/>
              <a:t>count1 = [100, 204, 288, 199, 189, 166, 190, 170]</a:t>
            </a:r>
          </a:p>
          <a:p>
            <a:r>
              <a:rPr lang="zh-TW" altLang="en-US" dirty="0"/>
              <a:t>date1 = [1, 2, 3, 4, 5, 6, 7, 8]</a:t>
            </a:r>
          </a:p>
          <a:p>
            <a:endParaRPr lang="zh-TW" altLang="en-US" dirty="0"/>
          </a:p>
          <a:p>
            <a:r>
              <a:rPr lang="zh-TW" altLang="en-US" dirty="0"/>
              <a:t>plt.plot(date1, count1, 'r-')</a:t>
            </a:r>
          </a:p>
          <a:p>
            <a:endParaRPr lang="zh-TW" altLang="en-US" dirty="0"/>
          </a:p>
          <a:p>
            <a:r>
              <a:rPr lang="zh-TW" altLang="en-US" dirty="0"/>
              <a:t>plt.title("Tourist 2020")</a:t>
            </a:r>
          </a:p>
          <a:p>
            <a:r>
              <a:rPr lang="zh-TW" altLang="en-US" dirty="0"/>
              <a:t>plt.ylabel("Tourist") # y label</a:t>
            </a:r>
          </a:p>
          <a:p>
            <a:r>
              <a:rPr lang="zh-TW" altLang="en-US" dirty="0"/>
              <a:t>plt.xlabel("Month") # x label</a:t>
            </a:r>
          </a:p>
          <a:p>
            <a:r>
              <a:rPr lang="zh-TW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40981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m0_5.py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7599" y="609600"/>
            <a:ext cx="66198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/>
              <a:t>import matplotlib</a:t>
            </a:r>
          </a:p>
          <a:p>
            <a:r>
              <a:rPr lang="zh-TW" altLang="en-US" dirty="0"/>
              <a:t>myfont = matplotlib.font_manager.FontProperties(</a:t>
            </a:r>
          </a:p>
          <a:p>
            <a:r>
              <a:rPr lang="zh-TW" altLang="en-US" dirty="0"/>
              <a:t>            fname='C:\Windows\Fonts\mingliu.ttc')</a:t>
            </a:r>
          </a:p>
          <a:p>
            <a:endParaRPr lang="zh-TW" altLang="en-US" dirty="0"/>
          </a:p>
          <a:p>
            <a:r>
              <a:rPr lang="zh-TW" altLang="en-US" dirty="0"/>
              <a:t>count1 = [100, 204, 288, 199, 189, 166, 190, 170]</a:t>
            </a:r>
          </a:p>
          <a:p>
            <a:r>
              <a:rPr lang="zh-TW" altLang="en-US" dirty="0"/>
              <a:t>date1 = [1, 2, 3, 4, 5, 6, 7, 8]</a:t>
            </a:r>
          </a:p>
          <a:p>
            <a:r>
              <a:rPr lang="zh-TW" altLang="en-US" dirty="0"/>
              <a:t>count2 = [90, 210, 228, 299, 169, 176, 194, 172]</a:t>
            </a:r>
          </a:p>
          <a:p>
            <a:r>
              <a:rPr lang="zh-TW" altLang="en-US" dirty="0"/>
              <a:t>date2 = [1, 2, 3, 4, 5, 6, 7, 8]</a:t>
            </a:r>
          </a:p>
          <a:p>
            <a:endParaRPr lang="zh-TW" altLang="en-US" dirty="0"/>
          </a:p>
          <a:p>
            <a:r>
              <a:rPr lang="zh-TW" altLang="en-US" dirty="0"/>
              <a:t>plt.plot(date1, count1, 'r-', label="2020年")</a:t>
            </a:r>
          </a:p>
          <a:p>
            <a:r>
              <a:rPr lang="zh-TW" altLang="en-US" dirty="0"/>
              <a:t>plt.plot(date2, count2, 'b--', label="2021年")</a:t>
            </a:r>
          </a:p>
          <a:p>
            <a:r>
              <a:rPr lang="zh-TW" altLang="en-US" dirty="0"/>
              <a:t>plt.legend(prop=myfont)</a:t>
            </a:r>
          </a:p>
          <a:p>
            <a:r>
              <a:rPr lang="zh-TW" altLang="en-US" dirty="0"/>
              <a:t>plt.grid()</a:t>
            </a:r>
          </a:p>
          <a:p>
            <a:r>
              <a:rPr lang="zh-TW" altLang="en-US" dirty="0"/>
              <a:t>plt.title("遊客數 2020 vs 2021",fontproperties=myfont)</a:t>
            </a:r>
          </a:p>
          <a:p>
            <a:r>
              <a:rPr lang="zh-TW" altLang="en-US" dirty="0"/>
              <a:t>plt.ylabel("人數",fontproperties=myfont) # y label</a:t>
            </a:r>
          </a:p>
          <a:p>
            <a:r>
              <a:rPr lang="zh-TW" altLang="en-US" dirty="0"/>
              <a:t>plt.xlabel("月份",fontproperties=myfont) # x label</a:t>
            </a:r>
          </a:p>
          <a:p>
            <a:r>
              <a:rPr lang="zh-TW" altLang="en-US" dirty="0"/>
              <a:t>plt.text(4,299,"最大值",fontproperties=myfont)</a:t>
            </a:r>
          </a:p>
          <a:p>
            <a:r>
              <a:rPr lang="zh-TW" altLang="en-US" dirty="0"/>
              <a:t>plt.savefig("tourist2021.jpg")</a:t>
            </a:r>
          </a:p>
          <a:p>
            <a:r>
              <a:rPr lang="zh-TW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3047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m1_1.py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19224" y="2082016"/>
            <a:ext cx="67280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import twstock</a:t>
            </a:r>
          </a:p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/>
              <a:t>import matplotlib</a:t>
            </a:r>
          </a:p>
          <a:p>
            <a:r>
              <a:rPr lang="zh-TW" altLang="en-US" dirty="0"/>
              <a:t>myFont = matplotlib.font_manager.FontProperties(</a:t>
            </a:r>
          </a:p>
          <a:p>
            <a:r>
              <a:rPr lang="zh-TW" altLang="en-US" dirty="0"/>
              <a:t>            fname='C:\Windows\Fonts\mingliu.ttc')</a:t>
            </a:r>
          </a:p>
          <a:p>
            <a:endParaRPr lang="zh-TW" altLang="en-US" dirty="0"/>
          </a:p>
          <a:p>
            <a:r>
              <a:rPr lang="zh-TW" altLang="en-US" dirty="0"/>
              <a:t>stock6547 = twstock.Stock("6547")</a:t>
            </a:r>
          </a:p>
          <a:p>
            <a:r>
              <a:rPr lang="zh-TW" altLang="en-US" dirty="0"/>
              <a:t>print("股票代號：", stock6547.sid)</a:t>
            </a:r>
          </a:p>
          <a:p>
            <a:r>
              <a:rPr lang="zh-TW" altLang="en-US" dirty="0"/>
              <a:t>print("收盤價：",stock6547.price)</a:t>
            </a:r>
          </a:p>
          <a:p>
            <a:endParaRPr lang="zh-TW" altLang="en-US" dirty="0"/>
          </a:p>
          <a:p>
            <a:r>
              <a:rPr lang="zh-TW" altLang="en-US" dirty="0"/>
              <a:t>plt.title("高端疫苗", fontproperties=myFont, fontsize = 20)</a:t>
            </a:r>
          </a:p>
          <a:p>
            <a:r>
              <a:rPr lang="zh-TW" altLang="en-US" dirty="0"/>
              <a:t>plt.plot(stock6547.price, 'r-')</a:t>
            </a:r>
          </a:p>
          <a:p>
            <a:r>
              <a:rPr lang="zh-TW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269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m1_2.py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2425" y="60960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import twstock</a:t>
            </a:r>
          </a:p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/>
              <a:t>import matplotlib</a:t>
            </a:r>
          </a:p>
          <a:p>
            <a:r>
              <a:rPr lang="zh-TW" altLang="en-US" dirty="0"/>
              <a:t>myFont = matplotlib.font_manager.FontProperties(</a:t>
            </a:r>
          </a:p>
          <a:p>
            <a:r>
              <a:rPr lang="zh-TW" altLang="en-US" dirty="0"/>
              <a:t>            fname='C:\Windows\Fonts\mingliu.ttc')</a:t>
            </a:r>
          </a:p>
          <a:p>
            <a:endParaRPr lang="zh-TW" altLang="en-US" dirty="0"/>
          </a:p>
          <a:p>
            <a:r>
              <a:rPr lang="zh-TW" altLang="en-US" dirty="0"/>
              <a:t>plt.title("高端疫苗", fontproperties=myFont, fontsize = 20)</a:t>
            </a:r>
          </a:p>
          <a:p>
            <a:endParaRPr lang="zh-TW" altLang="en-US" dirty="0"/>
          </a:p>
          <a:p>
            <a:r>
              <a:rPr lang="zh-TW" altLang="en-US" dirty="0"/>
              <a:t>stock6547 = twstock.Stock("6547")</a:t>
            </a:r>
          </a:p>
          <a:p>
            <a:r>
              <a:rPr lang="zh-TW" altLang="en-US" dirty="0"/>
              <a:t>stock6547.fetch_from(2020, 1)</a:t>
            </a:r>
          </a:p>
          <a:p>
            <a:endParaRPr lang="zh-TW" altLang="en-US" dirty="0"/>
          </a:p>
          <a:p>
            <a:r>
              <a:rPr lang="zh-TW" altLang="en-US" dirty="0"/>
              <a:t>prices1 = list(filter(None, stock6547.price))</a:t>
            </a:r>
          </a:p>
          <a:p>
            <a:r>
              <a:rPr lang="zh-TW" altLang="en-US" dirty="0"/>
              <a:t>avg = stock6547.moving_average(prices1, 30)</a:t>
            </a:r>
          </a:p>
          <a:p>
            <a:r>
              <a:rPr lang="zh-TW" altLang="en-US" dirty="0"/>
              <a:t>prices2 =prices1[len(prices1)-len(avg):]</a:t>
            </a:r>
          </a:p>
          <a:p>
            <a:endParaRPr lang="zh-TW" altLang="en-US" dirty="0"/>
          </a:p>
          <a:p>
            <a:r>
              <a:rPr lang="zh-TW" altLang="en-US" dirty="0"/>
              <a:t>plt.plot(prices2, 'r-', label="收盤價")</a:t>
            </a:r>
          </a:p>
          <a:p>
            <a:r>
              <a:rPr lang="zh-TW" altLang="en-US" dirty="0"/>
              <a:t>plt.plot(avg, 'y-',label="30日線")</a:t>
            </a:r>
          </a:p>
          <a:p>
            <a:r>
              <a:rPr lang="zh-TW" altLang="en-US" dirty="0"/>
              <a:t>plt.grid()</a:t>
            </a:r>
          </a:p>
          <a:p>
            <a:endParaRPr lang="zh-TW" altLang="en-US" dirty="0"/>
          </a:p>
          <a:p>
            <a:r>
              <a:rPr lang="zh-TW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4604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m1_final.py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750" y="1603375"/>
            <a:ext cx="5581650" cy="44012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/>
              <a:t>import twstock</a:t>
            </a:r>
          </a:p>
          <a:p>
            <a:r>
              <a:rPr lang="zh-TW" altLang="en-US" sz="1600" dirty="0"/>
              <a:t>import matplotlib.pyplot as plt</a:t>
            </a:r>
          </a:p>
          <a:p>
            <a:r>
              <a:rPr lang="zh-TW" altLang="en-US" sz="1600" dirty="0"/>
              <a:t>import matplotlib</a:t>
            </a:r>
          </a:p>
          <a:p>
            <a:r>
              <a:rPr lang="zh-TW" altLang="en-US" sz="1600" dirty="0"/>
              <a:t>myFont = matplotlib.font_manager.FontProperties(</a:t>
            </a:r>
          </a:p>
          <a:p>
            <a:r>
              <a:rPr lang="zh-TW" altLang="en-US" sz="1600" dirty="0"/>
              <a:t>            fname='C:\Windows\Fonts\mingliu.ttc')</a:t>
            </a:r>
          </a:p>
          <a:p>
            <a:endParaRPr lang="zh-TW" altLang="en-US" sz="1600" dirty="0"/>
          </a:p>
          <a:p>
            <a:r>
              <a:rPr lang="zh-TW" altLang="en-US" sz="1600" dirty="0"/>
              <a:t>plt.title("高端疫苗", fontproperties=myFont, fontsize = 20)</a:t>
            </a:r>
          </a:p>
          <a:p>
            <a:endParaRPr lang="zh-TW" altLang="en-US" sz="1600" dirty="0"/>
          </a:p>
          <a:p>
            <a:r>
              <a:rPr lang="zh-TW" altLang="en-US" sz="1600" dirty="0"/>
              <a:t>stock6547 = twstock.Stock("6547")</a:t>
            </a:r>
          </a:p>
          <a:p>
            <a:r>
              <a:rPr lang="zh-TW" altLang="en-US" sz="1600" dirty="0"/>
              <a:t>stock6547.fetch_from(2020, 8)</a:t>
            </a:r>
          </a:p>
          <a:p>
            <a:endParaRPr lang="zh-TW" altLang="en-US" sz="1600" dirty="0"/>
          </a:p>
          <a:p>
            <a:r>
              <a:rPr lang="zh-TW" altLang="en-US" sz="1600" dirty="0"/>
              <a:t>prices1 = list(filter(None, stock6547.price))</a:t>
            </a:r>
          </a:p>
          <a:p>
            <a:r>
              <a:rPr lang="zh-TW" altLang="en-US" sz="1600" dirty="0"/>
              <a:t>avg30 = stock6547.moving_average(prices1, 30)</a:t>
            </a:r>
          </a:p>
          <a:p>
            <a:r>
              <a:rPr lang="zh-TW" altLang="en-US" sz="1600" dirty="0"/>
              <a:t>avg5 = stock6547.moving_average(prices1, 5)</a:t>
            </a:r>
          </a:p>
          <a:p>
            <a:r>
              <a:rPr lang="zh-TW" altLang="en-US" sz="1600" dirty="0"/>
              <a:t>prices2 =prices1[len(prices1)-len(avg30):]</a:t>
            </a:r>
          </a:p>
          <a:p>
            <a:r>
              <a:rPr lang="zh-TW" altLang="en-US" sz="1600" dirty="0"/>
              <a:t>avg5 = avg5[len(avg5)-len(avg30):]</a:t>
            </a:r>
          </a:p>
          <a:p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867400" y="1603375"/>
            <a:ext cx="5743575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stockMax </a:t>
            </a:r>
            <a:r>
              <a:rPr lang="zh-TW" altLang="en-US" sz="1600" dirty="0"/>
              <a:t>= max(prices2)</a:t>
            </a:r>
          </a:p>
          <a:p>
            <a:r>
              <a:rPr lang="zh-TW" altLang="en-US" sz="1600" dirty="0"/>
              <a:t>maxidx = prices2.index(stockMax)</a:t>
            </a:r>
          </a:p>
          <a:p>
            <a:endParaRPr lang="zh-TW" altLang="en-US" sz="1600" dirty="0"/>
          </a:p>
          <a:p>
            <a:r>
              <a:rPr lang="zh-TW" altLang="en-US" sz="1600" dirty="0"/>
              <a:t>plt.plot(prices2, 'r-', label="收盤價")</a:t>
            </a:r>
          </a:p>
          <a:p>
            <a:r>
              <a:rPr lang="zh-TW" altLang="en-US" sz="1600" dirty="0"/>
              <a:t>plt.plot(avg30, 'y-',label="30日線")</a:t>
            </a:r>
          </a:p>
          <a:p>
            <a:r>
              <a:rPr lang="zh-TW" altLang="en-US" sz="1600" dirty="0"/>
              <a:t>plt.plot(avg5, 'c-',label="5日線")</a:t>
            </a:r>
          </a:p>
          <a:p>
            <a:endParaRPr lang="zh-TW" altLang="en-US" sz="1600" dirty="0"/>
          </a:p>
          <a:p>
            <a:r>
              <a:rPr lang="zh-TW" altLang="en-US" sz="1600" dirty="0"/>
              <a:t>plt.text(maxidx-80, stockMax, "最高價："+ str(stockMax), fontproperties=myFont)</a:t>
            </a:r>
          </a:p>
          <a:p>
            <a:r>
              <a:rPr lang="zh-TW" altLang="en-US" sz="1600" dirty="0"/>
              <a:t>plt.legend(prop=myFont, loc='lower right')</a:t>
            </a:r>
          </a:p>
          <a:p>
            <a:r>
              <a:rPr lang="zh-TW" altLang="en-US" sz="1600" dirty="0"/>
              <a:t>plt.xlabel("2020年8月以來交易天數", fontproperties=myFont)</a:t>
            </a:r>
          </a:p>
          <a:p>
            <a:r>
              <a:rPr lang="zh-TW" altLang="en-US" sz="1600" dirty="0"/>
              <a:t>plt.ylabel("股價", fontproperties=myFont)</a:t>
            </a:r>
          </a:p>
          <a:p>
            <a:r>
              <a:rPr lang="zh-TW" altLang="en-US" sz="1600" dirty="0"/>
              <a:t>plt.grid()</a:t>
            </a:r>
          </a:p>
          <a:p>
            <a:r>
              <a:rPr lang="zh-TW" altLang="en-US" sz="1600" dirty="0"/>
              <a:t>plt.savefig("D:\\1.backup\Desktop\\高端股價.jpg", dpi=300)</a:t>
            </a:r>
          </a:p>
          <a:p>
            <a:r>
              <a:rPr lang="zh-TW" altLang="en-US" sz="1600" dirty="0"/>
              <a:t>plt.show(</a:t>
            </a:r>
            <a:r>
              <a:rPr lang="zh-TW" altLang="en-US" sz="1600" dirty="0" smtClean="0"/>
              <a:t>)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8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出現下面視窗後點選</a:t>
            </a:r>
            <a:r>
              <a:rPr lang="en-US" altLang="zh-TW" dirty="0" smtClean="0"/>
              <a:t>Apply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然後就等它安裝好了！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1886458"/>
            <a:ext cx="2923032" cy="290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51" y="1886458"/>
            <a:ext cx="3677709" cy="298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3729841" y="2626359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311735">
            <a:off x="7921655" y="4280773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0" y="5207776"/>
            <a:ext cx="710565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5400000">
            <a:off x="5948785" y="4632672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50738" y="5732744"/>
            <a:ext cx="5787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zh-TW" altLang="en-US" sz="2400" b="1" dirty="0">
                <a:solidFill>
                  <a:srgbClr val="FF0000"/>
                </a:solidFill>
              </a:rPr>
              <a:t>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安裝</a:t>
            </a:r>
            <a:r>
              <a:rPr lang="zh-TW" altLang="en-US" sz="2400" b="1" dirty="0">
                <a:solidFill>
                  <a:srgbClr val="FF0000"/>
                </a:solidFill>
              </a:rPr>
              <a:t>完畢記得要重開</a:t>
            </a:r>
            <a:r>
              <a:rPr lang="en-US" altLang="zh-TW" sz="2400" b="1" dirty="0" err="1">
                <a:solidFill>
                  <a:srgbClr val="FF0000"/>
                </a:solidFill>
              </a:rPr>
              <a:t>Spyder</a:t>
            </a:r>
            <a:r>
              <a:rPr lang="zh-TW" altLang="en-US" sz="2400" b="1" dirty="0">
                <a:solidFill>
                  <a:srgbClr val="FF0000"/>
                </a:solidFill>
              </a:rPr>
              <a:t>喔！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pandas-</a:t>
            </a:r>
            <a:r>
              <a:rPr lang="en-US" altLang="zh-TW" dirty="0" err="1" smtClean="0"/>
              <a:t>datareader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的範例程式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1184" y="213878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mport </a:t>
            </a:r>
            <a:r>
              <a:rPr lang="zh-TW" altLang="en-US" dirty="0"/>
              <a:t>pandas_datareader as pdr</a:t>
            </a:r>
          </a:p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/>
              <a:t>import matplotlib</a:t>
            </a:r>
          </a:p>
          <a:p>
            <a:endParaRPr lang="zh-TW" altLang="en-US" dirty="0"/>
          </a:p>
          <a:p>
            <a:r>
              <a:rPr lang="zh-TW" altLang="en-US" dirty="0"/>
              <a:t>startTime = '2018-01-01'</a:t>
            </a:r>
          </a:p>
          <a:p>
            <a:r>
              <a:rPr lang="zh-TW" altLang="en-US" dirty="0"/>
              <a:t>endTime = '2021-12-31'</a:t>
            </a:r>
          </a:p>
          <a:p>
            <a:r>
              <a:rPr lang="zh-TW" altLang="en-US" dirty="0"/>
              <a:t>df_2330 = pdr.DataReader('2330.TW', 'yahoo', startTime, endTime)</a:t>
            </a:r>
          </a:p>
          <a:p>
            <a:endParaRPr lang="zh-TW" altLang="en-US" dirty="0"/>
          </a:p>
          <a:p>
            <a:r>
              <a:rPr lang="zh-TW" altLang="en-US" dirty="0"/>
              <a:t>prices1 = list(filter(None, df_2330['Close']))</a:t>
            </a:r>
          </a:p>
          <a:p>
            <a:r>
              <a:rPr lang="zh-TW" altLang="en-US" dirty="0"/>
              <a:t>plt.plot(prices1, 'r-', label="收盤價")</a:t>
            </a:r>
          </a:p>
          <a:p>
            <a:r>
              <a:rPr lang="zh-TW" altLang="en-US" dirty="0"/>
              <a:t>plt.show()</a:t>
            </a:r>
          </a:p>
          <a:p>
            <a:endParaRPr lang="zh-TW" altLang="en-US" dirty="0"/>
          </a:p>
          <a:p>
            <a:r>
              <a:rPr lang="zh-TW" altLang="en-US" dirty="0"/>
              <a:t>print(df_2330['Close'])</a:t>
            </a:r>
          </a:p>
        </p:txBody>
      </p:sp>
    </p:spTree>
    <p:extLst>
      <p:ext uri="{BB962C8B-B14F-4D97-AF65-F5344CB8AC3E}">
        <p14:creationId xmlns:p14="http://schemas.microsoft.com/office/powerpoint/2010/main" val="3693453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繪製散點</a:t>
            </a:r>
            <a:r>
              <a:rPr lang="en-US" altLang="zh-TW" dirty="0" smtClean="0"/>
              <a:t>(Scatter)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8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Scatter()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</a:t>
            </a:r>
            <a:r>
              <a:rPr lang="zh-TW" altLang="en-US" dirty="0" smtClean="0"/>
              <a:t>畫單一點：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畫一系列點：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8945" y="2322214"/>
            <a:ext cx="273183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scatter(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rgbClr val="FFFF00"/>
                </a:solidFill>
              </a:rPr>
              <a:t>20</a:t>
            </a:r>
            <a:r>
              <a:rPr lang="en-US" altLang="zh-TW" dirty="0">
                <a:solidFill>
                  <a:schemeClr val="bg1"/>
                </a:solidFill>
              </a:rPr>
              <a:t>, 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  <p:sp>
        <p:nvSpPr>
          <p:cNvPr id="7" name="矩形 6"/>
          <p:cNvSpPr/>
          <p:nvPr/>
        </p:nvSpPr>
        <p:spPr>
          <a:xfrm>
            <a:off x="2322161" y="3334150"/>
            <a:ext cx="2514535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x=[1,2,3,4,5]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Y=[1,4,9,16,25]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scatter(x, y, </a:t>
            </a:r>
            <a:r>
              <a:rPr lang="en-US" altLang="zh-TW" dirty="0">
                <a:solidFill>
                  <a:schemeClr val="bg1"/>
                </a:solidFill>
              </a:rPr>
              <a:t>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5567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玩玩直方圖</a:t>
            </a:r>
            <a:r>
              <a:rPr lang="en-US" altLang="zh-TW" dirty="0" smtClean="0"/>
              <a:t>(bar)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8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簡單直方圖指令</a:t>
            </a:r>
            <a:r>
              <a:rPr lang="en-US" altLang="zh-TW" dirty="0" smtClean="0"/>
              <a:t>bar()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Bar()</a:t>
            </a:r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8" y="3774411"/>
            <a:ext cx="6950468" cy="24838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5144" y="2377440"/>
            <a:ext cx="60676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bar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height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width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0.8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bottom</a:t>
            </a:r>
            <a:r>
              <a:rPr lang="en-US" altLang="zh-TW" b="1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None</a:t>
            </a:r>
            <a:r>
              <a:rPr lang="en-US" altLang="zh-TW" b="1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align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'center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72584" y="3025399"/>
            <a:ext cx="2348400" cy="576072"/>
          </a:xfrm>
          <a:prstGeom prst="borderCallout1">
            <a:avLst>
              <a:gd name="adj1" fmla="val -3472"/>
              <a:gd name="adj2" fmla="val 60075"/>
              <a:gd name="adj3" fmla="val -62104"/>
              <a:gd name="adj4" fmla="val 610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</a:t>
            </a:r>
            <a:r>
              <a:rPr lang="zh-TW" altLang="en-US" dirty="0">
                <a:solidFill>
                  <a:schemeClr val="tx1"/>
                </a:solidFill>
              </a:rPr>
              <a:t>起始</a:t>
            </a:r>
            <a:r>
              <a:rPr lang="zh-TW" altLang="en-US" dirty="0" smtClean="0">
                <a:solidFill>
                  <a:schemeClr val="tx1"/>
                </a:solidFill>
              </a:rPr>
              <a:t>高度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也就是偏移</a:t>
            </a:r>
            <a:r>
              <a:rPr lang="zh-TW" altLang="en-US" dirty="0">
                <a:solidFill>
                  <a:schemeClr val="tx1"/>
                </a:solidFill>
              </a:rPr>
              <a:t>兩量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預設為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641336" y="3289659"/>
            <a:ext cx="2348400" cy="576072"/>
          </a:xfrm>
          <a:prstGeom prst="borderCallout1">
            <a:avLst>
              <a:gd name="adj1" fmla="val -5059"/>
              <a:gd name="adj2" fmla="val 21527"/>
              <a:gd name="adj3" fmla="val -101787"/>
              <a:gd name="adj4" fmla="val -78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‘center’ 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'edge'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84804" y="33595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m0_6.py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1" y="3966888"/>
            <a:ext cx="3008242" cy="20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兩列資料並排比較之直方圖範例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01" y="2357900"/>
            <a:ext cx="6391275" cy="3486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1856" y="3623781"/>
            <a:ext cx="5505032" cy="55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64920" y="4819232"/>
            <a:ext cx="488024" cy="57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6" y="1715352"/>
            <a:ext cx="4889048" cy="32593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63428" y="195853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m0_7.py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zh-TW" altLang="en-US" dirty="0" smtClean="0"/>
              <a:t>統計直方圖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統計分佈數據繪圖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7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統計分佈數據的直方圖繪製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直接試試以下程式。結果如右。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1" y="2558974"/>
            <a:ext cx="7442538" cy="28438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00" y="2693951"/>
            <a:ext cx="4248237" cy="290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00" y="2048256"/>
            <a:ext cx="2662388" cy="5516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525512" y="3794760"/>
            <a:ext cx="475488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4319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m0_8.py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Bins = [1,2,3,4,5,6]</a:t>
            </a:r>
            <a:r>
              <a:rPr lang="zh-TW" altLang="en-US" dirty="0" smtClean="0"/>
              <a:t>指的是將資料分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[1,2)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不含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 , [2,3), [3,4), [4,5), [5,6]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也含</a:t>
            </a:r>
            <a:r>
              <a:rPr lang="en-US" altLang="zh-TW" dirty="0" smtClean="0">
                <a:sym typeface="Wingdings" panose="05000000000000000000" pitchFamily="2" charset="2"/>
              </a:rPr>
              <a:t>6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也可以直接給一個數字</a:t>
            </a:r>
            <a:r>
              <a:rPr lang="zh-TW" altLang="en-US" dirty="0" smtClean="0">
                <a:sym typeface="Wingdings" panose="05000000000000000000" pitchFamily="2" charset="2"/>
              </a:rPr>
              <a:t>，分幾組，讓</a:t>
            </a:r>
            <a:r>
              <a:rPr lang="en-US" altLang="zh-TW" dirty="0" err="1" smtClean="0">
                <a:sym typeface="Wingdings" panose="05000000000000000000" pitchFamily="2" charset="2"/>
              </a:rPr>
              <a:t>hist</a:t>
            </a:r>
            <a:r>
              <a:rPr lang="zh-TW" altLang="en-US" dirty="0" smtClean="0">
                <a:sym typeface="Wingdings" panose="05000000000000000000" pitchFamily="2" charset="2"/>
              </a:rPr>
              <a:t>自己計算去分。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但是有時候反而有點麻煩。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Axis([x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,x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])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hist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bins,rwidth</a:t>
            </a:r>
            <a:r>
              <a:rPr lang="en-US" altLang="zh-TW" dirty="0">
                <a:sym typeface="Wingdings" panose="05000000000000000000" pitchFamily="2" charset="2"/>
              </a:rPr>
              <a:t>=0.7,align='left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統計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zh-TW" altLang="en-US" dirty="0">
                <a:sym typeface="Wingdings" panose="05000000000000000000" pitchFamily="2" charset="2"/>
              </a:rPr>
              <a:t>依照</a:t>
            </a:r>
            <a:r>
              <a:rPr lang="en-US" altLang="zh-TW" dirty="0">
                <a:sym typeface="Wingdings" panose="05000000000000000000" pitchFamily="2" charset="2"/>
              </a:rPr>
              <a:t>bins</a:t>
            </a:r>
            <a:r>
              <a:rPr lang="zh-TW" altLang="en-US" dirty="0">
                <a:sym typeface="Wingdings" panose="05000000000000000000" pitchFamily="2" charset="2"/>
              </a:rPr>
              <a:t>分組原則</a:t>
            </a:r>
            <a:r>
              <a:rPr lang="zh-TW" altLang="en-US" dirty="0" smtClean="0">
                <a:sym typeface="Wingdings" panose="05000000000000000000" pitchFamily="2" charset="2"/>
              </a:rPr>
              <a:t>， </a:t>
            </a:r>
            <a:r>
              <a:rPr lang="en-US" altLang="zh-TW" dirty="0" smtClean="0">
                <a:sym typeface="Wingdings" panose="05000000000000000000" pitchFamily="2" charset="2"/>
              </a:rPr>
              <a:t>bar</a:t>
            </a:r>
            <a:r>
              <a:rPr lang="zh-TW" altLang="en-US" dirty="0" smtClean="0">
                <a:sym typeface="Wingdings" panose="05000000000000000000" pitchFamily="2" charset="2"/>
              </a:rPr>
              <a:t>寬為</a:t>
            </a:r>
            <a:r>
              <a:rPr lang="en-US" altLang="zh-TW" dirty="0" smtClean="0">
                <a:sym typeface="Wingdings" panose="05000000000000000000" pitchFamily="2" charset="2"/>
              </a:rPr>
              <a:t>0.7</a:t>
            </a:r>
            <a:r>
              <a:rPr lang="zh-TW" altLang="en-US" dirty="0" smtClean="0">
                <a:sym typeface="Wingdings" panose="05000000000000000000" pitchFamily="2" charset="2"/>
              </a:rPr>
              <a:t>個區間</a:t>
            </a:r>
            <a:r>
              <a:rPr lang="en-US" altLang="zh-TW" dirty="0" smtClean="0">
                <a:sym typeface="Wingdings" panose="05000000000000000000" pitchFamily="2" charset="2"/>
              </a:rPr>
              <a:t>, bar</a:t>
            </a:r>
            <a:r>
              <a:rPr lang="zh-TW" altLang="en-US" dirty="0" smtClean="0">
                <a:sym typeface="Wingdings" panose="05000000000000000000" pitchFamily="2" charset="2"/>
              </a:rPr>
              <a:t>中心對著區間左邊。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傳回值的</a:t>
            </a:r>
            <a:r>
              <a:rPr lang="en-US" altLang="zh-TW" dirty="0">
                <a:sym typeface="Wingdings" panose="05000000000000000000" pitchFamily="2" charset="2"/>
              </a:rPr>
              <a:t>h</a:t>
            </a: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>
                <a:sym typeface="Wingdings" panose="05000000000000000000" pitchFamily="2" charset="2"/>
              </a:rPr>
              <a:t>h[0]</a:t>
            </a:r>
            <a:r>
              <a:rPr lang="zh-TW" altLang="en-US" dirty="0">
                <a:sym typeface="Wingdings" panose="05000000000000000000" pitchFamily="2" charset="2"/>
              </a:rPr>
              <a:t>與</a:t>
            </a:r>
            <a:r>
              <a:rPr lang="en-US" altLang="zh-TW" dirty="0">
                <a:sym typeface="Wingdings" panose="05000000000000000000" pitchFamily="2" charset="2"/>
              </a:rPr>
              <a:t>h[1]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h[0]: </a:t>
            </a:r>
            <a:r>
              <a:rPr lang="zh-TW" altLang="en-US" dirty="0" smtClean="0">
                <a:sym typeface="Wingdings" panose="05000000000000000000" pitchFamily="2" charset="2"/>
              </a:rPr>
              <a:t>各組資料數量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即</a:t>
            </a:r>
            <a:r>
              <a:rPr lang="en-US" altLang="zh-TW" dirty="0" smtClean="0">
                <a:sym typeface="Wingdings" panose="05000000000000000000" pitchFamily="2" charset="2"/>
              </a:rPr>
              <a:t>y</a:t>
            </a:r>
            <a:r>
              <a:rPr lang="zh-TW" altLang="en-US" dirty="0" smtClean="0">
                <a:sym typeface="Wingdings" panose="05000000000000000000" pitchFamily="2" charset="2"/>
              </a:rPr>
              <a:t>軸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h[1]:</a:t>
            </a:r>
            <a:r>
              <a:rPr lang="zh-TW" altLang="en-US" dirty="0" smtClean="0">
                <a:sym typeface="Wingdings" panose="05000000000000000000" pitchFamily="2" charset="2"/>
              </a:rPr>
              <a:t>分組的左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界線。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圓餅圖</a:t>
            </a:r>
            <a:r>
              <a:rPr lang="en-US" altLang="zh-TW" dirty="0" smtClean="0"/>
              <a:t>pie()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3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小提醒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安裝完畢記得要重開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6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圓餅圖不囉唆，直接上程式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/>
              <a:t>程式解說在下頁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057870" y="16648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m0_9.py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" y="1972120"/>
            <a:ext cx="7619133" cy="38617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1" y="2156786"/>
            <a:ext cx="3886627" cy="30827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6346" y="3822192"/>
            <a:ext cx="1045774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核心指令只有一個</a:t>
            </a:r>
            <a:r>
              <a:rPr lang="en-US" altLang="zh-TW" dirty="0" smtClean="0"/>
              <a:t>pie()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Labels=sorts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  </a:t>
            </a:r>
            <a:r>
              <a:rPr lang="en-US" altLang="zh-TW" dirty="0">
                <a:sym typeface="Wingdings" panose="05000000000000000000" pitchFamily="2" charset="2"/>
              </a:rPr>
              <a:t>sorts</a:t>
            </a:r>
            <a:r>
              <a:rPr lang="en-US" altLang="zh-TW" dirty="0" smtClean="0">
                <a:sym typeface="Wingdings" panose="05000000000000000000" pitchFamily="2" charset="2"/>
              </a:rPr>
              <a:t>=["</a:t>
            </a:r>
            <a:r>
              <a:rPr lang="zh-TW" altLang="en-US" dirty="0">
                <a:sym typeface="Wingdings" panose="05000000000000000000" pitchFamily="2" charset="2"/>
              </a:rPr>
              <a:t>教育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飲食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旅遊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交通</a:t>
            </a:r>
            <a:r>
              <a:rPr lang="en-US" altLang="zh-TW" dirty="0">
                <a:sym typeface="Wingdings" panose="05000000000000000000" pitchFamily="2" charset="2"/>
              </a:rPr>
              <a:t>"]</a:t>
            </a:r>
            <a:endParaRPr lang="en-US" altLang="zh-TW" dirty="0" smtClean="0"/>
          </a:p>
          <a:p>
            <a:pPr lvl="1"/>
            <a:r>
              <a:rPr lang="zh-TW" altLang="en-US" dirty="0"/>
              <a:t>各個項目的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en-US" altLang="zh-TW" dirty="0" smtClean="0"/>
              <a:t>Explode = [0, 0, 0, 0.1]</a:t>
            </a:r>
          </a:p>
          <a:p>
            <a:pPr lvl="1"/>
            <a:r>
              <a:rPr lang="zh-TW" altLang="en-US" dirty="0"/>
              <a:t>意思是第</a:t>
            </a:r>
            <a:r>
              <a:rPr lang="en-US" altLang="zh-TW" dirty="0"/>
              <a:t>4</a:t>
            </a:r>
            <a:r>
              <a:rPr lang="zh-TW" altLang="en-US" dirty="0"/>
              <a:t>個項目要拉開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個單位，用來強調。</a:t>
            </a:r>
            <a:endParaRPr lang="en-US" altLang="zh-TW" dirty="0" smtClean="0"/>
          </a:p>
          <a:p>
            <a:r>
              <a:rPr lang="en-US" altLang="zh-TW" dirty="0" err="1"/>
              <a:t>autopct</a:t>
            </a:r>
            <a:r>
              <a:rPr lang="en-US" altLang="zh-TW" dirty="0"/>
              <a:t>="%2.1f</a:t>
            </a:r>
            <a:r>
              <a:rPr lang="en-US" altLang="zh-TW" dirty="0" smtClean="0"/>
              <a:t>%%“</a:t>
            </a:r>
          </a:p>
          <a:p>
            <a:pPr lvl="1"/>
            <a:r>
              <a:rPr lang="zh-TW" altLang="en-US" dirty="0"/>
              <a:t>表示用百分比表示</a:t>
            </a:r>
            <a:r>
              <a:rPr lang="zh-TW" altLang="en-US" dirty="0" smtClean="0"/>
              <a:t>，兩位整數一位小數。</a:t>
            </a:r>
            <a:endParaRPr lang="en-US" altLang="zh-TW" dirty="0" smtClean="0"/>
          </a:p>
          <a:p>
            <a:r>
              <a:rPr lang="en-US" altLang="zh-TW" dirty="0"/>
              <a:t>shadow = </a:t>
            </a:r>
            <a:r>
              <a:rPr lang="en-US" altLang="zh-TW" dirty="0" smtClean="0"/>
              <a:t>'true‘</a:t>
            </a:r>
          </a:p>
          <a:p>
            <a:pPr lvl="1"/>
            <a:r>
              <a:rPr lang="zh-TW" altLang="en-US" dirty="0"/>
              <a:t>表示有立體陰影</a:t>
            </a:r>
            <a:r>
              <a:rPr lang="zh-TW" altLang="en-US" dirty="0" smtClean="0"/>
              <a:t>，預設是</a:t>
            </a:r>
            <a:r>
              <a:rPr lang="en-US" altLang="zh-TW" dirty="0" smtClean="0"/>
              <a:t>'false‘</a:t>
            </a:r>
          </a:p>
          <a:p>
            <a:r>
              <a:rPr lang="zh-TW" altLang="en-US" dirty="0" smtClean="0"/>
              <a:t>傳回值</a:t>
            </a:r>
            <a:r>
              <a:rPr lang="en-US" altLang="zh-TW" dirty="0" err="1" smtClean="0"/>
              <a:t>category_text</a:t>
            </a:r>
            <a:r>
              <a:rPr lang="zh-TW" altLang="en-US" dirty="0" smtClean="0"/>
              <a:t>是每一個項目的標籤，在後面特別用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設定中文字型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一張好的圖表 勝過千言萬語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體驗一下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很厲害的畫圖表功能。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1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從折線圖開始</a:t>
            </a:r>
            <a:r>
              <a:rPr lang="en-US" altLang="zh-TW" dirty="0" smtClean="0"/>
              <a:t>(plot)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嘗鮮一下來個簡單折線圖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0296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簡單程式碼如下：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程式碼存檔</a:t>
            </a:r>
            <a:r>
              <a:rPr lang="zh-TW" altLang="en-US" dirty="0" smtClean="0"/>
              <a:t>，然後點開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的右上角處的</a:t>
            </a:r>
            <a:r>
              <a:rPr lang="en-US" altLang="zh-TW" dirty="0" smtClean="0"/>
              <a:t>Plots</a:t>
            </a:r>
            <a:br>
              <a:rPr lang="en-US" altLang="zh-TW" dirty="0" smtClean="0"/>
            </a:br>
            <a:r>
              <a:rPr lang="zh-TW" altLang="en-US" dirty="0" smtClean="0"/>
              <a:t>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執行，看到圖表。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569" y="2359152"/>
            <a:ext cx="339868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import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matplotlib.pyplot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plt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x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y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7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plt.plot</a:t>
            </a:r>
            <a:r>
              <a:rPr lang="en-US" altLang="zh-TW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4363007"/>
            <a:ext cx="2788920" cy="986849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205874">
            <a:off x="3115990" y="5136125"/>
            <a:ext cx="157689" cy="427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79" y="1733756"/>
            <a:ext cx="5279796" cy="383063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5975</TotalTime>
  <Words>3694</Words>
  <Application>Microsoft Office PowerPoint</Application>
  <PresentationFormat>寬螢幕</PresentationFormat>
  <Paragraphs>564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Menlo</vt:lpstr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打造自己的AI股票理財</vt:lpstr>
      <vt:lpstr>先安裝matplotlib</vt:lpstr>
      <vt:lpstr>關於matplotlib擴充模組</vt:lpstr>
      <vt:lpstr>用Anaconda安裝      順序如下所示</vt:lpstr>
      <vt:lpstr>出現下面視窗後點選Apply   然後就等它安裝好了！</vt:lpstr>
      <vt:lpstr>小提醒</vt:lpstr>
      <vt:lpstr>一張好的圖表 勝過千言萬語</vt:lpstr>
      <vt:lpstr>從折線圖開始(plot)</vt:lpstr>
      <vt:lpstr>嘗鮮一下來個簡單折線圖</vt:lpstr>
      <vt:lpstr>程式碼解說</vt:lpstr>
      <vt:lpstr>matplotlib三大元素</vt:lpstr>
      <vt:lpstr>繼續加料 一次兩個圖表</vt:lpstr>
      <vt:lpstr>程式碼解說</vt:lpstr>
      <vt:lpstr>換換顏色跟形狀</vt:lpstr>
      <vt:lpstr>同一圖有多線條</vt:lpstr>
      <vt:lpstr>加上一些標籤註解等</vt:lpstr>
      <vt:lpstr>再多一條線然後……圖例呢？</vt:lpstr>
      <vt:lpstr>Title,ylabel,xlabel中文有問題？！</vt:lpstr>
      <vt:lpstr>加上格子線</vt:lpstr>
      <vt:lpstr>圖例Legend()完整語法</vt:lpstr>
      <vt:lpstr>直線圖Plot()完整語法</vt:lpstr>
      <vt:lpstr>可以儲存成圖片喔！</vt:lpstr>
      <vt:lpstr>當然也要有載入及顯示圖片</vt:lpstr>
      <vt:lpstr>圖中文字標籤</vt:lpstr>
      <vt:lpstr>來個小專題！ 台灣股票</vt:lpstr>
      <vt:lpstr>先安裝兩個套件   方法一：用pip安裝</vt:lpstr>
      <vt:lpstr>先安裝兩個套件   方法二：用anaconda安裝</vt:lpstr>
      <vt:lpstr>出現下面視窗後點選Apply   然後就等它安裝好了！</vt:lpstr>
      <vt:lpstr>twstock套件的用法 ----基本屬性</vt:lpstr>
      <vt:lpstr>小玩一下</vt:lpstr>
      <vt:lpstr>先弄個走勢圖吧！</vt:lpstr>
      <vt:lpstr>twstock套件的用法 ----基本方法</vt:lpstr>
      <vt:lpstr>走勢圖加強，從2020年一月起</vt:lpstr>
      <vt:lpstr>試試看moving_average()，畫月線 ----程式說明在下頁</vt:lpstr>
      <vt:lpstr>程式碼說明</vt:lpstr>
      <vt:lpstr>小功課，小練習</vt:lpstr>
      <vt:lpstr>另外一套讀股市資訊的 pandas-datareader</vt:lpstr>
      <vt:lpstr>安裝pandas-datareader </vt:lpstr>
      <vt:lpstr>常用資料</vt:lpstr>
      <vt:lpstr>體驗過後 有沒想好好學Python的衝動呢?</vt:lpstr>
      <vt:lpstr>附錄</vt:lpstr>
      <vt:lpstr>m0_1.py</vt:lpstr>
      <vt:lpstr>m0_2.py</vt:lpstr>
      <vt:lpstr>m0_3.py</vt:lpstr>
      <vt:lpstr>m0_4.py</vt:lpstr>
      <vt:lpstr>m0_5.py</vt:lpstr>
      <vt:lpstr>m1_1.py</vt:lpstr>
      <vt:lpstr>m1_2.py</vt:lpstr>
      <vt:lpstr>m1_final.py</vt:lpstr>
      <vt:lpstr>用 pandas-datareader 的範例程式</vt:lpstr>
      <vt:lpstr>繪製散點(Scatter)</vt:lpstr>
      <vt:lpstr>Scatter()語法</vt:lpstr>
      <vt:lpstr>玩玩直方圖(bar)</vt:lpstr>
      <vt:lpstr>簡單直方圖指令bar()</vt:lpstr>
      <vt:lpstr>兩列資料並排比較之直方圖範例</vt:lpstr>
      <vt:lpstr>hist統計直方圖</vt:lpstr>
      <vt:lpstr>Hist()統計分佈數據的直方圖繪製</vt:lpstr>
      <vt:lpstr>程式解說</vt:lpstr>
      <vt:lpstr>圓餅圖pie()</vt:lpstr>
      <vt:lpstr>圓餅圖不囉唆，直接上程式    程式解說在下頁。</vt:lpstr>
      <vt:lpstr>程式碼解說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214</cp:revision>
  <dcterms:created xsi:type="dcterms:W3CDTF">2020-11-15T08:32:50Z</dcterms:created>
  <dcterms:modified xsi:type="dcterms:W3CDTF">2022-01-26T13:19:27Z</dcterms:modified>
</cp:coreProperties>
</file>