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81" r:id="rId2"/>
    <p:sldId id="282" r:id="rId3"/>
    <p:sldId id="283" r:id="rId4"/>
    <p:sldId id="284" r:id="rId5"/>
    <p:sldId id="313" r:id="rId6"/>
    <p:sldId id="314" r:id="rId7"/>
    <p:sldId id="285" r:id="rId8"/>
    <p:sldId id="286" r:id="rId9"/>
    <p:sldId id="287" r:id="rId10"/>
    <p:sldId id="315" r:id="rId11"/>
    <p:sldId id="288" r:id="rId12"/>
    <p:sldId id="329" r:id="rId13"/>
    <p:sldId id="289" r:id="rId14"/>
    <p:sldId id="330" r:id="rId15"/>
    <p:sldId id="291" r:id="rId16"/>
    <p:sldId id="290" r:id="rId17"/>
    <p:sldId id="292" r:id="rId18"/>
    <p:sldId id="331" r:id="rId19"/>
    <p:sldId id="293" r:id="rId20"/>
    <p:sldId id="294" r:id="rId21"/>
    <p:sldId id="295" r:id="rId22"/>
    <p:sldId id="332" r:id="rId23"/>
    <p:sldId id="296" r:id="rId24"/>
    <p:sldId id="297" r:id="rId25"/>
    <p:sldId id="316" r:id="rId26"/>
    <p:sldId id="298" r:id="rId27"/>
    <p:sldId id="317" r:id="rId28"/>
    <p:sldId id="299" r:id="rId29"/>
    <p:sldId id="300" r:id="rId30"/>
    <p:sldId id="301" r:id="rId31"/>
    <p:sldId id="302" r:id="rId32"/>
    <p:sldId id="303" r:id="rId33"/>
    <p:sldId id="320" r:id="rId34"/>
    <p:sldId id="304" r:id="rId35"/>
    <p:sldId id="318" r:id="rId36"/>
    <p:sldId id="305" r:id="rId37"/>
    <p:sldId id="306" r:id="rId38"/>
    <p:sldId id="307" r:id="rId39"/>
    <p:sldId id="308" r:id="rId40"/>
    <p:sldId id="311" r:id="rId41"/>
    <p:sldId id="327" r:id="rId42"/>
    <p:sldId id="328" r:id="rId43"/>
    <p:sldId id="319" r:id="rId44"/>
    <p:sldId id="312" r:id="rId45"/>
    <p:sldId id="321" r:id="rId46"/>
    <p:sldId id="322" r:id="rId47"/>
    <p:sldId id="323" r:id="rId48"/>
    <p:sldId id="324" r:id="rId49"/>
    <p:sldId id="325" r:id="rId50"/>
    <p:sldId id="32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A365D1"/>
    <a:srgbClr val="F8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368797" y="6406487"/>
            <a:ext cx="4326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講義網址：</a:t>
            </a:r>
            <a:r>
              <a:rPr lang="en-US" altLang="zh-TW" sz="2000" dirty="0"/>
              <a:t>https://reurl.cc/OkNRey</a:t>
            </a:r>
            <a:endParaRPr lang="zh-TW" altLang="en-US" sz="2000" dirty="0"/>
          </a:p>
        </p:txBody>
      </p:sp>
      <p:pic>
        <p:nvPicPr>
          <p:cNvPr id="30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111年1月12日星期三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8866" y="341708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https://reurl.cc/MbkNaK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2" y="71104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兩個版本效果一樣喔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160590"/>
            <a:ext cx="4927938" cy="3431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47" y="2160588"/>
            <a:ext cx="4903089" cy="344076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871854">
            <a:off x="2987034" y="5287564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2233874">
            <a:off x="9843571" y="4846146"/>
            <a:ext cx="614524" cy="248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兩種版本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09" y="2160589"/>
            <a:ext cx="5703582" cy="22865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2160589"/>
            <a:ext cx="5396075" cy="24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zh-TW" altLang="en-US" b="1" i="1" dirty="0">
                <a:solidFill>
                  <a:srgbClr val="FF0000"/>
                </a:solidFill>
              </a:rPr>
              <a:t>電腦是怎麼算的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？快記下老師的話！</a:t>
            </a:r>
            <a:endParaRPr lang="zh-TW" altLang="en-US" b="1" i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5649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參考程式碼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9721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7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弧形 13"/>
          <p:cNvSpPr/>
          <p:nvPr/>
        </p:nvSpPr>
        <p:spPr>
          <a:xfrm>
            <a:off x="9116231" y="2384123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0070C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會重複的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9293" y="12964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一般的高階語言說法</a:t>
            </a:r>
          </a:p>
        </p:txBody>
      </p:sp>
    </p:spTree>
    <p:extLst>
      <p:ext uri="{BB962C8B-B14F-4D97-AF65-F5344CB8AC3E}">
        <p14:creationId xmlns:p14="http://schemas.microsoft.com/office/powerpoint/2010/main" val="24341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中的各自可迭代的條件不會</a:t>
            </a:r>
            <a:r>
              <a:rPr lang="zh-TW" altLang="en-US" dirty="0"/>
              <a:t>一樣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</a:t>
            </a:r>
            <a:r>
              <a:rPr lang="zh-TW" altLang="en-US" dirty="0"/>
              <a:t>獨立</a:t>
            </a:r>
            <a:r>
              <a:rPr lang="zh-TW" altLang="en-US" dirty="0" smtClean="0"/>
              <a:t>思考，該</a:t>
            </a:r>
            <a:r>
              <a:rPr lang="zh-TW" altLang="en-US" dirty="0"/>
              <a:t>怎麼寫。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95" y="2220857"/>
            <a:ext cx="3508408" cy="1685925"/>
          </a:xfrm>
          <a:prstGeom prst="rect">
            <a:avLst/>
          </a:prstGeom>
        </p:spPr>
      </p:pic>
      <p:grpSp>
        <p:nvGrpSpPr>
          <p:cNvPr id="71" name="群組 70"/>
          <p:cNvGrpSpPr/>
          <p:nvPr/>
        </p:nvGrpSpPr>
        <p:grpSpPr>
          <a:xfrm>
            <a:off x="5420482" y="746760"/>
            <a:ext cx="6232378" cy="5719290"/>
            <a:chOff x="5815320" y="635056"/>
            <a:chExt cx="6232378" cy="5719290"/>
          </a:xfrm>
        </p:grpSpPr>
        <p:sp>
          <p:nvSpPr>
            <p:cNvPr id="70" name="弧形 69"/>
            <p:cNvSpPr/>
            <p:nvPr/>
          </p:nvSpPr>
          <p:spPr>
            <a:xfrm>
              <a:off x="7356342" y="1734356"/>
              <a:ext cx="3128944" cy="3140815"/>
            </a:xfrm>
            <a:prstGeom prst="arc">
              <a:avLst>
                <a:gd name="adj1" fmla="val 2199369"/>
                <a:gd name="adj2" fmla="val 839816"/>
              </a:avLst>
            </a:prstGeom>
            <a:ln w="219075">
              <a:solidFill>
                <a:srgbClr val="FFCCFF"/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>
              <a:off x="8846296" y="2952116"/>
              <a:ext cx="1296338" cy="791040"/>
            </a:xfrm>
            <a:prstGeom prst="arc">
              <a:avLst>
                <a:gd name="adj1" fmla="val 1605766"/>
                <a:gd name="adj2" fmla="val 311641"/>
              </a:avLst>
            </a:prstGeom>
            <a:ln w="219075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865901" y="635056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002986" y="3517369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2"/>
              <a:endCxn id="38" idx="0"/>
            </p:cNvCxnSpPr>
            <p:nvPr/>
          </p:nvCxnSpPr>
          <p:spPr>
            <a:xfrm>
              <a:off x="7437401" y="1027232"/>
              <a:ext cx="0" cy="334655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38" idx="2"/>
              <a:endCxn id="12" idx="0"/>
            </p:cNvCxnSpPr>
            <p:nvPr/>
          </p:nvCxnSpPr>
          <p:spPr>
            <a:xfrm>
              <a:off x="7437401" y="5535583"/>
              <a:ext cx="0" cy="426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8" idx="3"/>
            </p:cNvCxnSpPr>
            <p:nvPr/>
          </p:nvCxnSpPr>
          <p:spPr>
            <a:xfrm>
              <a:off x="9274002" y="3896748"/>
              <a:ext cx="1139785" cy="1985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圓角矩形 11"/>
            <p:cNvSpPr/>
            <p:nvPr/>
          </p:nvSpPr>
          <p:spPr>
            <a:xfrm>
              <a:off x="6865901" y="5962170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  <p:cxnSp>
          <p:nvCxnSpPr>
            <p:cNvPr id="14" name="肘形接點 13"/>
            <p:cNvCxnSpPr>
              <a:stCxn id="49" idx="1"/>
              <a:endCxn id="8" idx="0"/>
            </p:cNvCxnSpPr>
            <p:nvPr/>
          </p:nvCxnSpPr>
          <p:spPr>
            <a:xfrm rot="10800000" flipV="1">
              <a:off x="8638494" y="2533185"/>
              <a:ext cx="165042" cy="98418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8924531" y="4589356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43844" y="548798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790109" y="4595464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38" idx="3"/>
              <a:endCxn id="20" idx="1"/>
            </p:cNvCxnSpPr>
            <p:nvPr/>
          </p:nvCxnSpPr>
          <p:spPr>
            <a:xfrm>
              <a:off x="9059482" y="4954685"/>
              <a:ext cx="730627" cy="2015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0"/>
              <a:endCxn id="49" idx="2"/>
            </p:cNvCxnSpPr>
            <p:nvPr/>
          </p:nvCxnSpPr>
          <p:spPr>
            <a:xfrm flipV="1">
              <a:off x="10425617" y="3114083"/>
              <a:ext cx="0" cy="1481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66" idx="1"/>
            </p:cNvCxnSpPr>
            <p:nvPr/>
          </p:nvCxnSpPr>
          <p:spPr>
            <a:xfrm flipH="1" flipV="1">
              <a:off x="7437401" y="1541777"/>
              <a:ext cx="648106" cy="2753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接點 31"/>
            <p:cNvCxnSpPr>
              <a:stCxn id="49" idx="0"/>
              <a:endCxn id="66" idx="3"/>
            </p:cNvCxnSpPr>
            <p:nvPr/>
          </p:nvCxnSpPr>
          <p:spPr>
            <a:xfrm rot="16200000" flipV="1">
              <a:off x="9687192" y="1213862"/>
              <a:ext cx="407757" cy="1069094"/>
            </a:xfrm>
            <a:prstGeom prst="bentConnector2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菱形 37"/>
            <p:cNvSpPr/>
            <p:nvPr/>
          </p:nvSpPr>
          <p:spPr>
            <a:xfrm>
              <a:off x="5815320" y="43737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>
                  <a:solidFill>
                    <a:schemeClr val="tx1"/>
                  </a:solidFill>
                </a:rPr>
                <a:t>第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一層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803536" y="1952287"/>
              <a:ext cx="3244162" cy="1161796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第二層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可迭代物件有</a:t>
              </a:r>
              <a:endParaRPr lang="en-US" altLang="zh-TW" sz="1600" dirty="0" smtClean="0">
                <a:solidFill>
                  <a:schemeClr val="tx1"/>
                </a:solidFill>
              </a:endParaRPr>
            </a:p>
            <a:p>
              <a:pPr algn="ctr">
                <a:tabLst>
                  <a:tab pos="1344613" algn="l"/>
                </a:tabLst>
              </a:pPr>
              <a:r>
                <a:rPr lang="zh-TW" altLang="en-US" sz="1600" dirty="0" smtClean="0">
                  <a:solidFill>
                    <a:schemeClr val="tx1"/>
                  </a:solidFill>
                </a:rPr>
                <a:t>變數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B</a:t>
              </a:r>
              <a:r>
                <a:rPr lang="zh-TW" altLang="en-US" sz="1600" dirty="0" smtClean="0">
                  <a:solidFill>
                    <a:schemeClr val="tx1"/>
                  </a:solidFill>
                </a:rPr>
                <a:t>尚未執行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051350" y="2729918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True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822756" y="113483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False</a:t>
              </a:r>
              <a:endParaRPr lang="zh-TW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085507" y="1165151"/>
              <a:ext cx="1271016" cy="7587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會重複的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工作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10146" y="2017787"/>
            <a:ext cx="490230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i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控制要顯示的行數</a:t>
            </a:r>
            <a:endParaRPr lang="en-US" altLang="zh-TW" dirty="0">
              <a:solidFill>
                <a:srgbClr val="92D05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A365D1"/>
                </a:solidFill>
              </a:rPr>
              <a:t>for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 k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A365D1"/>
                </a:solidFill>
              </a:rPr>
              <a:t>in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range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</a:rPr>
              <a:t>num</a:t>
            </a:r>
            <a:r>
              <a:rPr lang="en-US" altLang="zh-TW" dirty="0" smtClean="0">
                <a:solidFill>
                  <a:schemeClr val="bg1"/>
                </a:solidFill>
              </a:rPr>
              <a:t>):  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顯示第</a:t>
            </a:r>
            <a:r>
              <a:rPr lang="en-US" altLang="zh-TW" dirty="0">
                <a:solidFill>
                  <a:srgbClr val="92D050"/>
                </a:solidFill>
              </a:rPr>
              <a:t>i+1</a:t>
            </a:r>
            <a:r>
              <a:rPr lang="zh-TW" altLang="en-US" dirty="0">
                <a:solidFill>
                  <a:srgbClr val="92D050"/>
                </a:solidFill>
              </a:rPr>
              <a:t>行星</a:t>
            </a:r>
            <a:r>
              <a:rPr lang="zh-TW" altLang="en-US" dirty="0" smtClean="0">
                <a:solidFill>
                  <a:srgbClr val="92D050"/>
                </a:solidFill>
              </a:rPr>
              <a:t>號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92D050"/>
                </a:solidFill>
              </a:rPr>
              <a:t>#</a:t>
            </a:r>
            <a:r>
              <a:rPr lang="zh-TW" altLang="en-US" dirty="0" smtClean="0">
                <a:solidFill>
                  <a:srgbClr val="92D050"/>
                </a:solidFill>
              </a:rPr>
              <a:t>真的顯示星號</a:t>
            </a:r>
            <a:r>
              <a:rPr lang="en-US" altLang="zh-TW" dirty="0" smtClean="0">
                <a:solidFill>
                  <a:srgbClr val="92D050"/>
                </a:solidFill>
              </a:rPr>
              <a:t>print(“*”)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拆解整件事</a:t>
            </a:r>
            <a:r>
              <a:rPr lang="zh-TW" altLang="en-US" dirty="0" smtClean="0">
                <a:sym typeface="Symbol" panose="05050102010706020507" pitchFamily="18" charset="2"/>
              </a:rPr>
              <a:t>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00661" y="2935290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6613" y="1736228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如果</a:t>
            </a:r>
            <a:r>
              <a:rPr lang="en-US" altLang="zh-TW" sz="2400" b="1" dirty="0">
                <a:solidFill>
                  <a:srgbClr val="FF0000"/>
                </a:solidFill>
              </a:rPr>
              <a:t>N=5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00661" y="3581155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900661" y="4232941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900661" y="48788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900661" y="5530592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/>
              <a:t>＊＊＊＊＊</a:t>
            </a:r>
            <a:r>
              <a:rPr lang="zh-TW" altLang="en-US" sz="4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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172814" y="2265483"/>
            <a:ext cx="2441544" cy="663885"/>
            <a:chOff x="3280529" y="1379363"/>
            <a:chExt cx="2441544" cy="663885"/>
          </a:xfrm>
        </p:grpSpPr>
        <p:sp>
          <p:nvSpPr>
            <p:cNvPr id="12" name="右大括弧 11"/>
            <p:cNvSpPr/>
            <p:nvPr/>
          </p:nvSpPr>
          <p:spPr>
            <a:xfrm rot="16200000">
              <a:off x="4335996" y="657172"/>
              <a:ext cx="330609" cy="244154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540139" y="1379363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輸出一個星號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5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次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960378" y="2416010"/>
            <a:ext cx="1569660" cy="685278"/>
            <a:chOff x="6068093" y="1529890"/>
            <a:chExt cx="1569660" cy="685278"/>
          </a:xfrm>
        </p:grpSpPr>
        <p:cxnSp>
          <p:nvCxnSpPr>
            <p:cNvPr id="16" name="直線單箭頭接點 15"/>
            <p:cNvCxnSpPr/>
            <p:nvPr/>
          </p:nvCxnSpPr>
          <p:spPr>
            <a:xfrm flipH="1">
              <a:off x="6386224" y="1877251"/>
              <a:ext cx="367644" cy="3379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068093" y="152989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輸出一個換行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145438" y="1608012"/>
            <a:ext cx="2492990" cy="499180"/>
            <a:chOff x="3145438" y="1608012"/>
            <a:chExt cx="2492990" cy="499180"/>
          </a:xfrm>
        </p:grpSpPr>
        <p:sp>
          <p:nvSpPr>
            <p:cNvPr id="20" name="文字方塊 19"/>
            <p:cNvSpPr txBox="1"/>
            <p:nvPr/>
          </p:nvSpPr>
          <p:spPr>
            <a:xfrm>
              <a:off x="3145438" y="160801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讓一個迴圈來做這件事</a:t>
              </a:r>
              <a:endParaRPr lang="zh-TW" altLang="en-US" dirty="0"/>
            </a:p>
          </p:txBody>
        </p:sp>
        <p:sp>
          <p:nvSpPr>
            <p:cNvPr id="21" name="向右箭號 20"/>
            <p:cNvSpPr/>
            <p:nvPr/>
          </p:nvSpPr>
          <p:spPr>
            <a:xfrm rot="16200000">
              <a:off x="4315921" y="1833528"/>
              <a:ext cx="152024" cy="395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641696" y="3209967"/>
            <a:ext cx="1650036" cy="2691345"/>
            <a:chOff x="6641696" y="3209967"/>
            <a:chExt cx="1650036" cy="2691345"/>
          </a:xfrm>
        </p:grpSpPr>
        <p:sp>
          <p:nvSpPr>
            <p:cNvPr id="23" name="右大括弧 22"/>
            <p:cNvSpPr/>
            <p:nvPr/>
          </p:nvSpPr>
          <p:spPr>
            <a:xfrm>
              <a:off x="6641696" y="3209967"/>
              <a:ext cx="537328" cy="269134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83736" y="423247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重複的事</a:t>
              </a:r>
              <a:endParaRPr lang="en-US" altLang="zh-TW" dirty="0" smtClean="0"/>
            </a:p>
            <a:p>
              <a:r>
                <a:rPr lang="zh-TW" altLang="en-US" dirty="0" smtClean="0"/>
                <a:t>做</a:t>
              </a:r>
              <a:r>
                <a:rPr lang="zh-TW" altLang="en-US" dirty="0"/>
                <a:t>了</a:t>
              </a:r>
              <a:r>
                <a:rPr lang="zh-TW" altLang="en-US" dirty="0" smtClean="0"/>
                <a:t>五次</a:t>
              </a:r>
              <a:endParaRPr lang="zh-TW" altLang="en-US" dirty="0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638428" y="1190425"/>
            <a:ext cx="4107337" cy="1187611"/>
            <a:chOff x="5638428" y="1190425"/>
            <a:chExt cx="4107337" cy="1187611"/>
          </a:xfrm>
        </p:grpSpPr>
        <p:sp>
          <p:nvSpPr>
            <p:cNvPr id="26" name="文字方塊 25"/>
            <p:cNvSpPr txBox="1"/>
            <p:nvPr/>
          </p:nvSpPr>
          <p:spPr>
            <a:xfrm>
              <a:off x="7021942" y="1190425"/>
              <a:ext cx="27238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7030A0"/>
                  </a:solidFill>
                </a:rPr>
                <a:t>所以就是用另一個迴</a:t>
              </a:r>
              <a:r>
                <a:rPr lang="zh-TW" altLang="en-US" dirty="0" smtClean="0">
                  <a:solidFill>
                    <a:srgbClr val="7030A0"/>
                  </a:solidFill>
                </a:rPr>
                <a:t>圈</a:t>
              </a:r>
              <a:r>
                <a:rPr lang="en-US" altLang="zh-TW" dirty="0" smtClean="0">
                  <a:solidFill>
                    <a:srgbClr val="7030A0"/>
                  </a:solidFill>
                </a:rPr>
                <a:t/>
              </a:r>
              <a:br>
                <a:rPr lang="en-US" altLang="zh-TW" dirty="0" smtClean="0">
                  <a:solidFill>
                    <a:srgbClr val="7030A0"/>
                  </a:solidFill>
                </a:rPr>
              </a:br>
              <a:r>
                <a:rPr lang="zh-TW" altLang="en-US" dirty="0" smtClean="0">
                  <a:solidFill>
                    <a:srgbClr val="7030A0"/>
                  </a:solidFill>
                </a:rPr>
                <a:t>讓這兩件是重複做五次。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28" name="直線單箭頭接點 27"/>
            <p:cNvCxnSpPr>
              <a:stCxn id="26" idx="1"/>
              <a:endCxn id="20" idx="3"/>
            </p:cNvCxnSpPr>
            <p:nvPr/>
          </p:nvCxnSpPr>
          <p:spPr>
            <a:xfrm flipH="1">
              <a:off x="5638428" y="1513591"/>
              <a:ext cx="1383514" cy="27908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7021942" y="1836756"/>
              <a:ext cx="262789" cy="54128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7487"/>
            <a:ext cx="5048250" cy="4333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60" y="1013650"/>
            <a:ext cx="1904048" cy="54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974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5025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86" y="2795587"/>
            <a:ext cx="4667426" cy="2308511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弧形 18"/>
          <p:cNvSpPr/>
          <p:nvPr/>
        </p:nvSpPr>
        <p:spPr>
          <a:xfrm>
            <a:off x="8313613" y="3410712"/>
            <a:ext cx="2878643" cy="1871472"/>
          </a:xfrm>
          <a:prstGeom prst="arc">
            <a:avLst>
              <a:gd name="adj1" fmla="val 15841279"/>
              <a:gd name="adj2" fmla="val 52476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7" idx="3"/>
          </p:cNvCxnSpPr>
          <p:nvPr/>
        </p:nvCxnSpPr>
        <p:spPr>
          <a:xfrm flipH="1">
            <a:off x="4746385" y="5282184"/>
            <a:ext cx="5028551" cy="43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71039"/>
              </p:ext>
            </p:extLst>
          </p:nvPr>
        </p:nvGraphicFramePr>
        <p:xfrm>
          <a:off x="897317" y="2333022"/>
          <a:ext cx="4104451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4764" y="513913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52339" y="514088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6" y="2837687"/>
            <a:ext cx="4514850" cy="213360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3724228" y="2154936"/>
            <a:ext cx="4700975" cy="3127248"/>
            <a:chOff x="3848974" y="2154936"/>
            <a:chExt cx="4556975" cy="3127248"/>
          </a:xfrm>
        </p:grpSpPr>
        <p:sp>
          <p:nvSpPr>
            <p:cNvPr id="13" name="弧形 12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1981769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/>
            <p:cNvCxnSpPr>
              <a:stCxn id="13" idx="0"/>
              <a:endCxn id="6" idx="0"/>
            </p:cNvCxnSpPr>
            <p:nvPr/>
          </p:nvCxnSpPr>
          <p:spPr>
            <a:xfrm flipH="1">
              <a:off x="3848974" y="2669840"/>
              <a:ext cx="1817637" cy="24692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4746385" y="3410712"/>
            <a:ext cx="6445871" cy="1914834"/>
            <a:chOff x="4746385" y="3410712"/>
            <a:chExt cx="6445871" cy="1914834"/>
          </a:xfrm>
        </p:grpSpPr>
        <p:cxnSp>
          <p:nvCxnSpPr>
            <p:cNvPr id="21" name="直線接點 20"/>
            <p:cNvCxnSpPr>
              <a:endCxn id="7" idx="3"/>
            </p:cNvCxnSpPr>
            <p:nvPr/>
          </p:nvCxnSpPr>
          <p:spPr>
            <a:xfrm flipH="1">
              <a:off x="4746385" y="5282184"/>
              <a:ext cx="5028551" cy="433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/>
          </p:nvSpPr>
          <p:spPr>
            <a:xfrm>
              <a:off x="8313613" y="3410712"/>
              <a:ext cx="2878643" cy="1871472"/>
            </a:xfrm>
            <a:prstGeom prst="arc">
              <a:avLst>
                <a:gd name="adj1" fmla="val 15841279"/>
                <a:gd name="adj2" fmla="val 5247623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4204796" y="554431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減法常常是用來做反向，顛倒的用途。</a:t>
            </a:r>
            <a:endParaRPr lang="en-US" altLang="zh-TW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491" y="2749677"/>
            <a:ext cx="4572000" cy="2247900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4658762" y="2154936"/>
            <a:ext cx="5244190" cy="3127248"/>
            <a:chOff x="3848974" y="2154936"/>
            <a:chExt cx="4556975" cy="3127248"/>
          </a:xfrm>
        </p:grpSpPr>
        <p:sp>
          <p:nvSpPr>
            <p:cNvPr id="18" name="弧形 17"/>
            <p:cNvSpPr/>
            <p:nvPr/>
          </p:nvSpPr>
          <p:spPr>
            <a:xfrm>
              <a:off x="5260413" y="2154936"/>
              <a:ext cx="3145536" cy="3127248"/>
            </a:xfrm>
            <a:prstGeom prst="arc">
              <a:avLst>
                <a:gd name="adj1" fmla="val 13264211"/>
                <a:gd name="adj2" fmla="val 20679873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接點 18"/>
            <p:cNvCxnSpPr>
              <a:stCxn id="18" idx="0"/>
            </p:cNvCxnSpPr>
            <p:nvPr/>
          </p:nvCxnSpPr>
          <p:spPr>
            <a:xfrm flipH="1">
              <a:off x="3848974" y="2608121"/>
              <a:ext cx="1876931" cy="25310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5860322" y="4030637"/>
            <a:ext cx="5539643" cy="1277073"/>
            <a:chOff x="5302928" y="3984956"/>
            <a:chExt cx="5539643" cy="1277073"/>
          </a:xfrm>
        </p:grpSpPr>
        <p:cxnSp>
          <p:nvCxnSpPr>
            <p:cNvPr id="21" name="直線接點 20"/>
            <p:cNvCxnSpPr>
              <a:stCxn id="22" idx="2"/>
              <a:endCxn id="7" idx="3"/>
            </p:cNvCxnSpPr>
            <p:nvPr/>
          </p:nvCxnSpPr>
          <p:spPr>
            <a:xfrm flipH="1" flipV="1">
              <a:off x="5302928" y="5243083"/>
              <a:ext cx="4422051" cy="188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/>
            <p:cNvSpPr/>
            <p:nvPr/>
          </p:nvSpPr>
          <p:spPr>
            <a:xfrm>
              <a:off x="8642210" y="3984956"/>
              <a:ext cx="2200361" cy="1277073"/>
            </a:xfrm>
            <a:prstGeom prst="arc">
              <a:avLst>
                <a:gd name="adj1" fmla="val 15841279"/>
                <a:gd name="adj2" fmla="val 5493726"/>
              </a:avLst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b="1" dirty="0" smtClean="0">
                <a:solidFill>
                  <a:srgbClr val="FF0000"/>
                </a:solidFill>
              </a:rPr>
              <a:t>固定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可預測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u="sng" dirty="0">
                <a:solidFill>
                  <a:srgbClr val="7030A0"/>
                </a:solidFill>
              </a:rPr>
              <a:t>小</a:t>
            </a:r>
            <a:r>
              <a:rPr lang="zh-TW" altLang="en-US" u="sng" dirty="0" smtClean="0">
                <a:solidFill>
                  <a:srgbClr val="7030A0"/>
                </a:solidFill>
              </a:rPr>
              <a:t>技巧：設立</a:t>
            </a:r>
            <a:r>
              <a:rPr lang="en-US" altLang="zh-TW" u="sng" dirty="0" smtClean="0">
                <a:solidFill>
                  <a:srgbClr val="7030A0"/>
                </a:solidFill>
              </a:rPr>
              <a:t>flag</a:t>
            </a:r>
            <a:endParaRPr lang="zh-TW" altLang="en-US" u="sng" dirty="0">
              <a:solidFill>
                <a:srgbClr val="7030A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8808"/>
            <a:ext cx="5056069" cy="47023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89" y="1758808"/>
            <a:ext cx="4491133" cy="17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6119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91618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迴圈其實還沒完！！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有些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迴圈的用法需要搭配以後教的資料結構搭配使用。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2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0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br>
              <a:rPr lang="en-US" altLang="zh-TW" dirty="0" smtClean="0"/>
            </a:br>
            <a:r>
              <a:rPr lang="zh-TW" altLang="en-US" dirty="0"/>
              <a:t>用來做不固定次數的迴圈語法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Python</a:t>
            </a:r>
            <a:r>
              <a:rPr lang="zh-TW" altLang="en-US" sz="2800" b="1" dirty="0">
                <a:solidFill>
                  <a:srgbClr val="FF0000"/>
                </a:solidFill>
              </a:rPr>
              <a:t>中沒有</a:t>
            </a:r>
            <a:r>
              <a:rPr lang="en-US" altLang="zh-TW" sz="2800" b="1" dirty="0">
                <a:solidFill>
                  <a:srgbClr val="FF0000"/>
                </a:solidFill>
              </a:rPr>
              <a:t>do-while</a:t>
            </a:r>
            <a:r>
              <a:rPr lang="zh-TW" altLang="en-US" sz="2800" b="1" dirty="0">
                <a:solidFill>
                  <a:srgbClr val="FF0000"/>
                </a:solidFill>
              </a:rPr>
              <a:t>迴圈！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兩者差異在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將是否再次執行的</a:t>
            </a:r>
            <a:r>
              <a:rPr lang="zh-TW" altLang="en-US" b="1" dirty="0" smtClean="0"/>
              <a:t>判斷放在後面</a:t>
            </a:r>
            <a:r>
              <a:rPr lang="zh-TW" altLang="en-US" dirty="0" smtClean="0"/>
              <a:t>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至少會執行一次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則是把要不要執行的判斷放在前面，符合才執行，所以</a:t>
            </a:r>
            <a:r>
              <a:rPr lang="zh-TW" altLang="en-US" b="1" dirty="0" smtClean="0">
                <a:solidFill>
                  <a:srgbClr val="FF0000"/>
                </a:solidFill>
              </a:rPr>
              <a:t>可能一次都沒執行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弧形 16"/>
          <p:cNvSpPr/>
          <p:nvPr/>
        </p:nvSpPr>
        <p:spPr>
          <a:xfrm>
            <a:off x="8911583" y="2483812"/>
            <a:ext cx="1296338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</a:t>
            </a:r>
            <a:r>
              <a:rPr lang="zh-TW" altLang="en-US" dirty="0"/>
              <a:t>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64" y="2111058"/>
            <a:ext cx="2543175" cy="1000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49" y="4226590"/>
            <a:ext cx="5162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弧形 24"/>
          <p:cNvSpPr/>
          <p:nvPr/>
        </p:nvSpPr>
        <p:spPr>
          <a:xfrm>
            <a:off x="9313210" y="2384123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b="1" dirty="0" smtClean="0">
                <a:solidFill>
                  <a:srgbClr val="FF0000"/>
                </a:solidFill>
              </a:rPr>
              <a:t>(Python</a:t>
            </a:r>
            <a:r>
              <a:rPr lang="zh-TW" altLang="en-US" b="1" dirty="0" smtClean="0">
                <a:solidFill>
                  <a:srgbClr val="FF0000"/>
                </a:solidFill>
              </a:rPr>
              <a:t>沒有！參考用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9143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91271"/>
            <a:ext cx="5629275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34440" y="3474718"/>
            <a:ext cx="2020824" cy="70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61744" y="4408996"/>
            <a:ext cx="2078736" cy="574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44852" y="5294731"/>
            <a:ext cx="1476756" cy="301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8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+range()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基本常用可迭代物件：</a:t>
            </a:r>
            <a:r>
              <a:rPr lang="en-US" altLang="zh-TW" dirty="0" smtClean="0"/>
              <a:t>range(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range(n)</a:t>
            </a:r>
            <a:r>
              <a:rPr lang="zh-TW" altLang="en-US" dirty="0" smtClean="0"/>
              <a:t>會產生</a:t>
            </a:r>
            <a:r>
              <a:rPr lang="en-US" altLang="zh-TW" dirty="0" smtClean="0"/>
              <a:t>0,1,2,3,…., (n-1)</a:t>
            </a:r>
            <a:r>
              <a:rPr lang="zh-TW" altLang="en-US" dirty="0" smtClean="0"/>
              <a:t>共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個數字的數字串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0,1,2,3,4,….,8,9</a:t>
            </a:r>
            <a:r>
              <a:rPr lang="zh-TW" altLang="en-US" dirty="0" smtClean="0"/>
              <a:t>共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8063076" y="1730029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739775" y="4377988"/>
            <a:ext cx="1917" cy="8026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8063077" y="5180627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迴圈</a:t>
            </a:r>
            <a:r>
              <a:rPr lang="zh-TW" altLang="en-US" dirty="0">
                <a:solidFill>
                  <a:schemeClr val="tx1"/>
                </a:solidFill>
              </a:rPr>
              <a:t>結束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117694" y="3216192"/>
            <a:ext cx="3244162" cy="116179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251272" y="3441241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63077" y="437798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277632" y="2295624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8" idx="1"/>
          </p:cNvCxnSpPr>
          <p:nvPr/>
        </p:nvCxnSpPr>
        <p:spPr>
          <a:xfrm flipH="1" flipV="1">
            <a:off x="8739775" y="2669198"/>
            <a:ext cx="1537857" cy="58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5" idx="2"/>
            <a:endCxn id="11" idx="0"/>
          </p:cNvCxnSpPr>
          <p:nvPr/>
        </p:nvCxnSpPr>
        <p:spPr>
          <a:xfrm flipH="1">
            <a:off x="8739775" y="2122205"/>
            <a:ext cx="1916" cy="10939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18" y="2160589"/>
            <a:ext cx="4440366" cy="912168"/>
          </a:xfrm>
          <a:prstGeom prst="rect">
            <a:avLst/>
          </a:prstGeom>
        </p:spPr>
      </p:pic>
      <p:cxnSp>
        <p:nvCxnSpPr>
          <p:cNvPr id="62" name="肘形接點 61"/>
          <p:cNvCxnSpPr>
            <a:stCxn id="11" idx="3"/>
            <a:endCxn id="18" idx="2"/>
          </p:cNvCxnSpPr>
          <p:nvPr/>
        </p:nvCxnSpPr>
        <p:spPr>
          <a:xfrm flipV="1">
            <a:off x="10361856" y="3054382"/>
            <a:ext cx="551284" cy="74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71" y="4205466"/>
            <a:ext cx="2790825" cy="714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21673" y="4880305"/>
            <a:ext cx="450475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2800" b="1" cap="none" spc="0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</a:rPr>
              <a:t>白話說法：</a:t>
            </a:r>
            <a:endParaRPr lang="en-US" altLang="zh-TW" sz="2800" b="1" cap="none" spc="0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他會產生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n</a:t>
            </a:r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</a:t>
            </a:r>
            <a:r>
              <a:rPr lang="en-US" altLang="zh-TW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0</a:t>
            </a:r>
            <a:r>
              <a:rPr lang="en-US" altLang="zh-TW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~(n-1)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個數字</a:t>
            </a:r>
            <a:endParaRPr lang="en-US" altLang="zh-TW" sz="2800" b="1" dirty="0" smtClean="0">
              <a:ln>
                <a:solidFill>
                  <a:srgbClr val="FF0000"/>
                </a:solidFill>
              </a:ln>
              <a:solidFill>
                <a:srgbClr val="C00000"/>
              </a:solidFill>
            </a:endParaRPr>
          </a:p>
          <a:p>
            <a:pPr algn="ctr"/>
            <a:r>
              <a:rPr lang="zh-TW" altLang="en-US" sz="2800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依序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帶入變數</a:t>
            </a:r>
            <a:r>
              <a:rPr lang="en-US" altLang="zh-TW" sz="2800" b="1" dirty="0" err="1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i</a:t>
            </a:r>
            <a:r>
              <a:rPr lang="zh-TW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中給你用</a:t>
            </a:r>
            <a:endParaRPr lang="zh-TW" altLang="en-US" sz="2800" b="1" cap="none" spc="0" dirty="0">
              <a:ln>
                <a:solidFill>
                  <a:srgbClr val="FF0000"/>
                </a:solidFill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77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隨機亂數產生法：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 random</a:t>
            </a:r>
          </a:p>
          <a:p>
            <a:pPr lvl="2"/>
            <a:r>
              <a:rPr lang="en-US" altLang="zh-TW" dirty="0" err="1" smtClean="0"/>
              <a:t>Random.randint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a </a:t>
            </a:r>
            <a:r>
              <a:rPr lang="zh-TW" altLang="en-US" dirty="0" smtClean="0"/>
              <a:t>到</a:t>
            </a:r>
            <a:r>
              <a:rPr lang="en-US" altLang="zh-TW" dirty="0" smtClean="0"/>
              <a:t> b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的整數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602445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弧形 34"/>
          <p:cNvSpPr/>
          <p:nvPr/>
        </p:nvSpPr>
        <p:spPr>
          <a:xfrm>
            <a:off x="4330798" y="2158738"/>
            <a:ext cx="3661803" cy="3541227"/>
          </a:xfrm>
          <a:prstGeom prst="arc">
            <a:avLst>
              <a:gd name="adj1" fmla="val 2199369"/>
              <a:gd name="adj2" fmla="val 839816"/>
            </a:avLst>
          </a:prstGeom>
          <a:ln w="219075">
            <a:solidFill>
              <a:srgbClr val="FFCCFF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弧形 33"/>
          <p:cNvSpPr/>
          <p:nvPr/>
        </p:nvSpPr>
        <p:spPr>
          <a:xfrm>
            <a:off x="4551867" y="3308851"/>
            <a:ext cx="1296338" cy="1449213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chemeClr val="accent6">
                <a:lumMod val="60000"/>
                <a:lumOff val="40000"/>
              </a:scheme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5791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8842" y="1397156"/>
            <a:ext cx="2359152" cy="83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範圍</a:t>
            </a:r>
            <a:r>
              <a:rPr lang="zh-TW" altLang="en-US" dirty="0">
                <a:solidFill>
                  <a:schemeClr val="tx1"/>
                </a:solidFill>
              </a:rPr>
              <a:t>初始化</a:t>
            </a: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733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971315"/>
            <a:ext cx="0" cy="425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!=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4912" y="2497283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顯示範圍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233480"/>
            <a:ext cx="2586" cy="26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61004" y="3256041"/>
            <a:ext cx="0" cy="2430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724912" y="5699966"/>
            <a:ext cx="1472184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17034" y="4610133"/>
            <a:ext cx="1609061" cy="73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調整範圍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642596" y="2431163"/>
            <a:ext cx="1733471" cy="26244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197096" y="1815318"/>
            <a:ext cx="440898" cy="4095867"/>
          </a:xfrm>
          <a:prstGeom prst="bentConnector3">
            <a:avLst>
              <a:gd name="adj1" fmla="val 9461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19395" y="4666553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41558" y="5288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1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</a:t>
            </a:r>
            <a:r>
              <a:rPr lang="en-US" altLang="zh-TW" dirty="0" smtClean="0"/>
              <a:t>)</a:t>
            </a:r>
            <a:r>
              <a:rPr lang="zh-TW" altLang="en-US" dirty="0" smtClean="0"/>
              <a:t>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沒猜中，就要繼續猜。</a:t>
            </a:r>
            <a:endParaRPr lang="en-US" altLang="zh-TW" dirty="0" smtClean="0"/>
          </a:p>
          <a:p>
            <a:r>
              <a:rPr lang="zh-TW" altLang="en-US" dirty="0"/>
              <a:t>猜錯了要調整範圍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萬一有人故意猜超出範圍</a:t>
            </a:r>
            <a:r>
              <a:rPr lang="zh-TW" altLang="en-US" dirty="0" smtClean="0"/>
              <a:t>？！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54" y="294748"/>
            <a:ext cx="5933778" cy="616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質因數分解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1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29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29" idx="3"/>
            <a:endCxn id="6" idx="3"/>
          </p:cNvCxnSpPr>
          <p:nvPr/>
        </p:nvCxnSpPr>
        <p:spPr>
          <a:xfrm flipH="1">
            <a:off x="7812613" y="2987513"/>
            <a:ext cx="3535091" cy="2857761"/>
          </a:xfrm>
          <a:prstGeom prst="bentConnector3">
            <a:avLst>
              <a:gd name="adj1" fmla="val -64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29" idx="1"/>
            <a:endCxn id="33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10845008" y="3160197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832386" y="2637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弧形 69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1151909" y="3617063"/>
            <a:ext cx="874409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break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5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455384" y="1601392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5" name="直線單箭頭接點 4"/>
          <p:cNvCxnSpPr>
            <a:stCxn id="7" idx="2"/>
            <a:endCxn id="6" idx="0"/>
          </p:cNvCxnSpPr>
          <p:nvPr/>
        </p:nvCxnSpPr>
        <p:spPr>
          <a:xfrm>
            <a:off x="7130709" y="4944865"/>
            <a:ext cx="3290" cy="704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 5"/>
          <p:cNvSpPr/>
          <p:nvPr/>
        </p:nvSpPr>
        <p:spPr>
          <a:xfrm>
            <a:off x="6455384" y="5649186"/>
            <a:ext cx="1357229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迴圈</a:t>
            </a:r>
            <a:r>
              <a:rPr lang="zh-TW" altLang="en-US" sz="1400" dirty="0">
                <a:solidFill>
                  <a:schemeClr val="tx1"/>
                </a:solidFill>
              </a:rPr>
              <a:t>結束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7" name="菱形 6"/>
          <p:cNvSpPr/>
          <p:nvPr/>
        </p:nvSpPr>
        <p:spPr>
          <a:xfrm>
            <a:off x="5750161" y="4035079"/>
            <a:ext cx="2761096" cy="90978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可迭代物件有變數尚未執行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86996" y="4489972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55384" y="48779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9750154" y="4208365"/>
            <a:ext cx="1173800" cy="5632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0" idx="0"/>
            <a:endCxn id="15" idx="2"/>
          </p:cNvCxnSpPr>
          <p:nvPr/>
        </p:nvCxnSpPr>
        <p:spPr>
          <a:xfrm flipV="1">
            <a:off x="10337054" y="3465576"/>
            <a:ext cx="3758" cy="7427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 flipH="1">
            <a:off x="7130709" y="1993568"/>
            <a:ext cx="3290" cy="2041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5" idx="0"/>
          </p:cNvCxnSpPr>
          <p:nvPr/>
        </p:nvCxnSpPr>
        <p:spPr>
          <a:xfrm rot="16200000" flipV="1">
            <a:off x="8646245" y="814882"/>
            <a:ext cx="189034" cy="3200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3"/>
            <a:endCxn id="10" idx="1"/>
          </p:cNvCxnSpPr>
          <p:nvPr/>
        </p:nvCxnSpPr>
        <p:spPr>
          <a:xfrm>
            <a:off x="8511257" y="4489972"/>
            <a:ext cx="123889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9333919" y="2509450"/>
            <a:ext cx="2013785" cy="95612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9331" y="2715740"/>
            <a:ext cx="1195674" cy="552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5" idx="1"/>
            <a:endCxn id="16" idx="3"/>
          </p:cNvCxnSpPr>
          <p:nvPr/>
        </p:nvCxnSpPr>
        <p:spPr>
          <a:xfrm flipH="1">
            <a:off x="8765005" y="2987513"/>
            <a:ext cx="568914" cy="4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7140711" y="2992059"/>
            <a:ext cx="368703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39998" y="2038440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32386" y="26375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False</a:t>
            </a:r>
            <a:endParaRPr lang="zh-TW" altLang="en-US" sz="1400" dirty="0"/>
          </a:p>
        </p:txBody>
      </p:sp>
      <p:sp>
        <p:nvSpPr>
          <p:cNvPr id="21" name="弧形 20"/>
          <p:cNvSpPr/>
          <p:nvPr/>
        </p:nvSpPr>
        <p:spPr>
          <a:xfrm>
            <a:off x="7985566" y="2908517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8125906" y="2117273"/>
            <a:ext cx="1076304" cy="3921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rgbClr val="FF0000"/>
                </a:solidFill>
              </a:rPr>
              <a:t>continue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16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for….else…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獨家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75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也是個方便的語法糖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迴圈中不是執行到</a:t>
            </a:r>
            <a:r>
              <a:rPr lang="en-US" altLang="zh-TW" dirty="0" smtClean="0">
                <a:solidFill>
                  <a:srgbClr val="FF0000"/>
                </a:solidFill>
              </a:rPr>
              <a:t>break</a:t>
            </a:r>
            <a:r>
              <a:rPr lang="zh-TW" altLang="en-US" dirty="0" smtClean="0"/>
              <a:t>結束迴圈的，就會執行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這邊的程式區塊。</a:t>
            </a:r>
            <a:endParaRPr lang="en-US" altLang="zh-TW" dirty="0" smtClean="0"/>
          </a:p>
          <a:p>
            <a:r>
              <a:rPr lang="zh-TW" altLang="en-US" dirty="0"/>
              <a:t>以往其他語言要自己設</a:t>
            </a:r>
            <a:r>
              <a:rPr lang="en-US" altLang="zh-TW" dirty="0" err="1"/>
              <a:t>boolean</a:t>
            </a:r>
            <a:r>
              <a:rPr lang="zh-TW" altLang="en-US" dirty="0"/>
              <a:t>變數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前設定，在結束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迴圈後自己判斷。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97188" y="2160589"/>
            <a:ext cx="2868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for</a:t>
            </a:r>
            <a:r>
              <a:rPr lang="zh-TW" altLang="en-US" dirty="0">
                <a:solidFill>
                  <a:schemeClr val="bg1"/>
                </a:solidFill>
              </a:rPr>
              <a:t> 項目 </a:t>
            </a:r>
            <a:r>
              <a:rPr lang="zh-TW" altLang="en-US" dirty="0">
                <a:solidFill>
                  <a:srgbClr val="00B0F0"/>
                </a:solidFill>
              </a:rPr>
              <a:t>in</a:t>
            </a:r>
            <a:r>
              <a:rPr lang="zh-TW" altLang="en-US" dirty="0">
                <a:solidFill>
                  <a:schemeClr val="bg1"/>
                </a:solidFill>
              </a:rPr>
              <a:t> iterable: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1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00B0F0"/>
                </a:solidFill>
              </a:rPr>
              <a:t>if</a:t>
            </a:r>
            <a:r>
              <a:rPr lang="zh-TW" altLang="en-US" dirty="0">
                <a:solidFill>
                  <a:schemeClr val="bg1"/>
                </a:solidFill>
              </a:rPr>
              <a:t> 條件: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程式碼區塊 A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 </a:t>
            </a:r>
            <a:r>
              <a:rPr lang="zh-TW" altLang="en-US" dirty="0">
                <a:solidFill>
                  <a:srgbClr val="FF0000"/>
                </a:solidFill>
              </a:rPr>
              <a:t>break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else: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程式碼區塊 B</a:t>
            </a:r>
          </a:p>
        </p:txBody>
      </p:sp>
    </p:spTree>
    <p:extLst>
      <p:ext uri="{BB962C8B-B14F-4D97-AF65-F5344CB8AC3E}">
        <p14:creationId xmlns:p14="http://schemas.microsoft.com/office/powerpoint/2010/main" val="875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</a:t>
            </a:r>
            <a:r>
              <a:rPr lang="en-US" altLang="zh-TW" dirty="0" smtClean="0"/>
              <a:t>step)</a:t>
            </a:r>
            <a:r>
              <a:rPr lang="zh-TW" altLang="en-US" dirty="0" smtClean="0"/>
              <a:t>使用說明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</a:p>
          <a:p>
            <a:pPr lvl="1"/>
            <a:r>
              <a:rPr lang="zh-TW" altLang="en-US" dirty="0"/>
              <a:t>會產生</a:t>
            </a:r>
            <a:r>
              <a:rPr lang="en-US" altLang="zh-TW" dirty="0"/>
              <a:t>start</a:t>
            </a:r>
            <a:r>
              <a:rPr lang="zh-TW" altLang="en-US" dirty="0"/>
              <a:t>開始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到</a:t>
            </a:r>
            <a:r>
              <a:rPr lang="en-US" altLang="zh-TW" dirty="0"/>
              <a:t>stop-1</a:t>
            </a:r>
            <a:r>
              <a:rPr lang="zh-TW" altLang="en-US" dirty="0"/>
              <a:t>為止，間隔</a:t>
            </a:r>
            <a:r>
              <a:rPr lang="en-US" altLang="zh-TW" dirty="0"/>
              <a:t>step</a:t>
            </a:r>
            <a:r>
              <a:rPr lang="zh-TW" altLang="en-US" dirty="0"/>
              <a:t>的一連串數字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會產生 </a:t>
            </a:r>
            <a:r>
              <a:rPr lang="en-US" altLang="zh-TW" dirty="0" smtClean="0"/>
              <a:t>3,4,5,6</a:t>
            </a:r>
            <a:r>
              <a:rPr lang="zh-TW" altLang="en-US" dirty="0" smtClean="0"/>
              <a:t>共四的數字</a:t>
            </a:r>
            <a:endParaRPr lang="en-US" altLang="zh-TW" dirty="0" smtClean="0"/>
          </a:p>
          <a:p>
            <a:r>
              <a:rPr lang="en-US" altLang="zh-TW" dirty="0" smtClean="0"/>
              <a:t>start</a:t>
            </a:r>
            <a:r>
              <a:rPr lang="zh-TW" altLang="en-US" dirty="0" smtClean="0"/>
              <a:t>可省略，省略時預設為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dirty="0" smtClean="0"/>
              <a:t>step</a:t>
            </a:r>
            <a:r>
              <a:rPr lang="zh-TW" altLang="en-US" dirty="0" smtClean="0"/>
              <a:t>也可省略，省略時預設為</a:t>
            </a:r>
            <a:r>
              <a:rPr lang="en-US" altLang="zh-TW" dirty="0" smtClean="0"/>
              <a:t>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89" y="2947326"/>
            <a:ext cx="3152775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2176" y="5123648"/>
            <a:ext cx="6096000" cy="7437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問題：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</a:rPr>
              <a:t>range(3,7)</a:t>
            </a:r>
            <a:r>
              <a:rPr lang="zh-TW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是省略誰？</a:t>
            </a:r>
            <a:endParaRPr lang="en-US" altLang="zh-TW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TW" altLang="en-US" sz="1600" dirty="0">
                <a:solidFill>
                  <a:srgbClr val="C00000"/>
                </a:solidFill>
              </a:rPr>
              <a:t>答：</a:t>
            </a:r>
            <a:r>
              <a:rPr lang="en-US" altLang="zh-TW" sz="1600" dirty="0">
                <a:solidFill>
                  <a:srgbClr val="C00000"/>
                </a:solidFill>
              </a:rPr>
              <a:t>range(3,7)</a:t>
            </a:r>
            <a:r>
              <a:rPr lang="zh-TW" altLang="en-US" sz="1600" dirty="0">
                <a:solidFill>
                  <a:srgbClr val="C00000"/>
                </a:solidFill>
              </a:rPr>
              <a:t>等同於</a:t>
            </a:r>
            <a:r>
              <a:rPr lang="en-US" altLang="zh-TW" sz="1600" dirty="0">
                <a:solidFill>
                  <a:srgbClr val="C00000"/>
                </a:solidFill>
              </a:rPr>
              <a:t>range(3,7,1)</a:t>
            </a:r>
            <a:r>
              <a:rPr lang="zh-TW" altLang="en-US" sz="1600" dirty="0">
                <a:solidFill>
                  <a:srgbClr val="C00000"/>
                </a:solidFill>
              </a:rPr>
              <a:t>，省略的是</a:t>
            </a:r>
            <a:r>
              <a:rPr lang="en-US" altLang="zh-TW" sz="1600" dirty="0">
                <a:solidFill>
                  <a:srgbClr val="C00000"/>
                </a:solidFill>
              </a:rPr>
              <a:t>step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for…else…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以下為測試是否為質數的小程式</a:t>
            </a:r>
            <a:r>
              <a:rPr lang="zh-TW" altLang="en-US" dirty="0" smtClean="0"/>
              <a:t>，輸入</a:t>
            </a:r>
            <a:r>
              <a:rPr lang="en-US" altLang="zh-TW" dirty="0" err="1" smtClean="0"/>
              <a:t>num</a:t>
            </a:r>
            <a:r>
              <a:rPr lang="zh-TW" altLang="en-US" dirty="0" smtClean="0"/>
              <a:t>，然後用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迴圈檢查。</a:t>
            </a:r>
            <a:endParaRPr lang="en-US" altLang="zh-TW" dirty="0" smtClean="0"/>
          </a:p>
          <a:p>
            <a:r>
              <a:rPr lang="zh-TW" altLang="en-US" dirty="0"/>
              <a:t>只要迴圈中沒執行</a:t>
            </a:r>
            <a:r>
              <a:rPr lang="en-US" altLang="zh-TW" dirty="0"/>
              <a:t>break</a:t>
            </a:r>
            <a:r>
              <a:rPr lang="zh-TW" altLang="en-US" dirty="0" smtClean="0"/>
              <a:t>，就會執行到</a:t>
            </a:r>
            <a:r>
              <a:rPr lang="en-US" altLang="zh-TW" dirty="0" smtClean="0"/>
              <a:t>else:</a:t>
            </a:r>
            <a:r>
              <a:rPr lang="zh-TW" altLang="en-US" dirty="0" smtClean="0"/>
              <a:t>那邊而顯示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}</a:t>
            </a:r>
            <a:r>
              <a:rPr lang="zh-TW" altLang="en-US" dirty="0" smtClean="0"/>
              <a:t>是質數！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77" y="3308861"/>
            <a:ext cx="4881329" cy="24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range(start, stop, step)</a:t>
            </a:r>
            <a:r>
              <a:rPr lang="zh-TW" altLang="en-US" dirty="0"/>
              <a:t>使用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</a:t>
            </a:r>
            <a:r>
              <a:rPr lang="zh-TW" altLang="en-US" dirty="0" smtClean="0"/>
              <a:t>不只是正數，也可以是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會輸出 </a:t>
            </a:r>
            <a:r>
              <a:rPr lang="en-US" altLang="zh-TW" dirty="0" smtClean="0"/>
              <a:t>10,9,8,…..,2,1</a:t>
            </a:r>
            <a:r>
              <a:rPr lang="zh-TW" altLang="en-US" dirty="0" smtClean="0"/>
              <a:t> 的倒數數字串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step</a:t>
            </a:r>
            <a:r>
              <a:rPr lang="zh-TW" altLang="en-US" dirty="0" smtClean="0"/>
              <a:t>是</a:t>
            </a:r>
            <a:r>
              <a:rPr lang="zh-TW" altLang="en-US" b="1" dirty="0" smtClean="0">
                <a:solidFill>
                  <a:srgbClr val="FF0000"/>
                </a:solidFill>
              </a:rPr>
              <a:t>負數</a:t>
            </a:r>
            <a:r>
              <a:rPr lang="zh-TW" altLang="en-US" dirty="0" smtClean="0"/>
              <a:t>時，產生的數字</a:t>
            </a:r>
            <a:r>
              <a:rPr lang="zh-TW" altLang="en-US" b="1" dirty="0" smtClean="0">
                <a:solidFill>
                  <a:srgbClr val="FF0000"/>
                </a:solidFill>
              </a:rPr>
              <a:t>到</a:t>
            </a:r>
            <a:r>
              <a:rPr lang="en-US" altLang="zh-TW" b="1" dirty="0" smtClean="0">
                <a:solidFill>
                  <a:srgbClr val="FF0000"/>
                </a:solidFill>
              </a:rPr>
              <a:t>stop+1</a:t>
            </a:r>
            <a:r>
              <a:rPr lang="zh-TW" altLang="en-US" dirty="0" smtClean="0"/>
              <a:t>為止，不是</a:t>
            </a:r>
            <a:r>
              <a:rPr lang="en-US" altLang="zh-TW" dirty="0" smtClean="0"/>
              <a:t>stop-1</a:t>
            </a:r>
          </a:p>
          <a:p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range(1,10,2) </a:t>
            </a:r>
            <a:r>
              <a:rPr lang="en-US" altLang="zh-TW" dirty="0" smtClean="0">
                <a:sym typeface="Wingdings" panose="05000000000000000000" pitchFamily="2" charset="2"/>
              </a:rPr>
              <a:t> 1,3,5,7,9</a:t>
            </a:r>
          </a:p>
          <a:p>
            <a:pPr lvl="1"/>
            <a:r>
              <a:rPr lang="en-US" altLang="zh-TW" dirty="0" smtClean="0"/>
              <a:t>range(2,10,2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Wingdings" panose="05000000000000000000" pitchFamily="2" charset="2"/>
              </a:rPr>
              <a:t>2,4,6,8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range(10,2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無！ 因為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預設是 </a:t>
            </a:r>
            <a:r>
              <a:rPr lang="en-US" altLang="zh-TW" dirty="0" smtClean="0">
                <a:sym typeface="Wingdings" panose="05000000000000000000" pitchFamily="2" charset="2"/>
              </a:rPr>
              <a:t>1 </a:t>
            </a:r>
            <a:r>
              <a:rPr lang="zh-TW" altLang="en-US" dirty="0" smtClean="0">
                <a:sym typeface="Wingdings" panose="05000000000000000000" pitchFamily="2" charset="2"/>
              </a:rPr>
              <a:t>，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r>
              <a:rPr lang="zh-TW" altLang="en-US" dirty="0" smtClean="0">
                <a:sym typeface="Wingdings" panose="05000000000000000000" pitchFamily="2" charset="2"/>
              </a:rPr>
              <a:t>比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zh-TW" altLang="en-US" dirty="0" smtClean="0">
                <a:sym typeface="Wingdings" panose="05000000000000000000" pitchFamily="2" charset="2"/>
              </a:rPr>
              <a:t>大，不會產生數字。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range(2,10)  2,3,4,5,6,7,8,9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range(10,2,-3)  10,7,4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13" y="2538222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4867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Example04_01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6087"/>
            <a:ext cx="5600700" cy="4105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92" y="1930400"/>
            <a:ext cx="1591248" cy="39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1863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5064</TotalTime>
  <Words>3064</Words>
  <Application>Microsoft Office PowerPoint</Application>
  <PresentationFormat>寬螢幕</PresentationFormat>
  <Paragraphs>580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迴圈大法</vt:lpstr>
      <vt:lpstr>迴圈是甚麼？ </vt:lpstr>
      <vt:lpstr>迴圈地獄第一層 for迴圈----固定(可預測)次數的迴圈</vt:lpstr>
      <vt:lpstr>最基本迴圈 for迴圈+range()</vt:lpstr>
      <vt:lpstr>range(start, stop, step)使用說明1</vt:lpstr>
      <vt:lpstr>range(start, stop, step)使用說明2</vt:lpstr>
      <vt:lpstr>範例一 輸入整數N，程式顯示N個*號</vt:lpstr>
      <vt:lpstr>範例一參考程式碼</vt:lpstr>
      <vt:lpstr>練習一 顯示1～N的數字</vt:lpstr>
      <vt:lpstr>練習一參考程式碼 兩個版本效果一樣喔</vt:lpstr>
      <vt:lpstr>練習二 顯示1+2+3+…+Ｎ的數字</vt:lpstr>
      <vt:lpstr>參考程式碼(兩種版本)</vt:lpstr>
      <vt:lpstr>練習三 顯示1+2+3+…+Ｎ=總和</vt:lpstr>
      <vt:lpstr>參考程式碼</vt:lpstr>
      <vt:lpstr>練習四 計算階乘n!=1x2x2x…xn</vt:lpstr>
      <vt:lpstr>練習五 計算次方</vt:lpstr>
      <vt:lpstr>練習六 找出所有因數</vt:lpstr>
      <vt:lpstr>參考程式碼</vt:lpstr>
      <vt:lpstr>迴圈地獄第二層 雙重迴圈</vt:lpstr>
      <vt:lpstr>進階迴圈 雙重for迴圈</vt:lpstr>
      <vt:lpstr>範例二 星星方陣</vt:lpstr>
      <vt:lpstr>拆解整件事</vt:lpstr>
      <vt:lpstr>範例二參考程式碼</vt:lpstr>
      <vt:lpstr>練習七 星星直角三角形</vt:lpstr>
      <vt:lpstr>思考方式</vt:lpstr>
      <vt:lpstr>練習八 星星反直角三角形</vt:lpstr>
      <vt:lpstr>思考方式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For迴圈其實還沒完！！</vt:lpstr>
      <vt:lpstr>迴圈地獄第三層 while與do-while迴圈----不固定次數的迴圈</vt:lpstr>
      <vt:lpstr>While與do-while 用來做不固定次數的迴圈語法。</vt:lpstr>
      <vt:lpstr>迴圈變花樣 while迴圈</vt:lpstr>
      <vt:lpstr>迴圈變花樣 do-while迴圈(Python沒有！參考用)</vt:lpstr>
      <vt:lpstr>範例三 再來一次星星大挑戰！</vt:lpstr>
      <vt:lpstr>範例三參考程式碼</vt:lpstr>
      <vt:lpstr>範例四 終極密碼</vt:lpstr>
      <vt:lpstr>流程圖</vt:lpstr>
      <vt:lpstr>關於變數們… </vt:lpstr>
      <vt:lpstr>範例四參考程式碼</vt:lpstr>
      <vt:lpstr>練習十二 找出所有質因數(質因數分解)</vt:lpstr>
      <vt:lpstr>break與continue</vt:lpstr>
      <vt:lpstr>break中斷，停止</vt:lpstr>
      <vt:lpstr>continue繼續、重來</vt:lpstr>
      <vt:lpstr>for….else…</vt:lpstr>
      <vt:lpstr>for…else…也是個方便的語法糖</vt:lpstr>
      <vt:lpstr>for…else…範例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93</cp:revision>
  <dcterms:created xsi:type="dcterms:W3CDTF">2020-11-15T08:32:50Z</dcterms:created>
  <dcterms:modified xsi:type="dcterms:W3CDTF">2022-01-12T09:31:14Z</dcterms:modified>
</cp:coreProperties>
</file>