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84" r:id="rId10"/>
    <p:sldId id="383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64" r:id="rId29"/>
    <p:sldId id="365" r:id="rId30"/>
    <p:sldId id="366" r:id="rId31"/>
    <p:sldId id="368" r:id="rId32"/>
    <p:sldId id="367" r:id="rId33"/>
    <p:sldId id="369" r:id="rId34"/>
    <p:sldId id="370" r:id="rId35"/>
    <p:sldId id="371" r:id="rId36"/>
    <p:sldId id="372" r:id="rId37"/>
    <p:sldId id="37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6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60" r:id="rId59"/>
    <p:sldId id="36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27499" y="6406487"/>
            <a:ext cx="4432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https://reurl.cc/MbkNaK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111年1月24日星期一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有傳回值函式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en-US" altLang="zh-TW" dirty="0" smtClean="0"/>
          </a:p>
          <a:p>
            <a:r>
              <a:rPr lang="zh-TW" altLang="en-US" dirty="0"/>
              <a:t>兩個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F2C(</a:t>
            </a:r>
            <a:r>
              <a:rPr lang="zh-TW" altLang="en-US" dirty="0" smtClean="0"/>
              <a:t>華氏溫度</a:t>
            </a:r>
            <a:r>
              <a:rPr lang="en-US" altLang="zh-TW" dirty="0" smtClean="0"/>
              <a:t>)--&gt;</a:t>
            </a:r>
            <a:r>
              <a:rPr lang="zh-TW" altLang="en-US" dirty="0"/>
              <a:t>傳回攝氏</a:t>
            </a:r>
            <a:r>
              <a:rPr lang="zh-TW" altLang="en-US" dirty="0" smtClean="0"/>
              <a:t>溫度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C2F(</a:t>
            </a:r>
            <a:r>
              <a:rPr lang="zh-TW" altLang="en-US" dirty="0" smtClean="0"/>
              <a:t>攝氏溫度</a:t>
            </a:r>
            <a:r>
              <a:rPr lang="en-US" altLang="zh-TW" dirty="0" smtClean="0"/>
              <a:t>)--&gt;</a:t>
            </a:r>
            <a:r>
              <a:rPr lang="zh-TW" altLang="en-US" dirty="0" smtClean="0"/>
              <a:t>傳回華氏溫度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1270000"/>
            <a:ext cx="521017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7963" y="2962656"/>
            <a:ext cx="5422392" cy="1395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583680" y="5116576"/>
            <a:ext cx="338328" cy="548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07" y="609600"/>
            <a:ext cx="5810250" cy="5648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4168" y="4842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100359" y="4745736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74168" y="554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6100359" y="5494508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3" y="2355898"/>
            <a:ext cx="5348115" cy="2383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447288"/>
            <a:ext cx="2504807" cy="1841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215384"/>
            <a:ext cx="1491454" cy="10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69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3052310"/>
            <a:ext cx="4425696" cy="65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520578" y="1695380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030412" y="47229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Example04_11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後面不換行的！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2" y="609600"/>
            <a:ext cx="5381625" cy="5667375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>
            <a:off x="3511296" y="758952"/>
            <a:ext cx="5056632" cy="3602736"/>
          </a:xfrm>
          <a:prstGeom prst="arc">
            <a:avLst>
              <a:gd name="adj1" fmla="val 5668544"/>
              <a:gd name="adj2" fmla="val 10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58" y="3345180"/>
            <a:ext cx="2029016" cy="2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18889" r="-64861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216484" r="-648611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20000" r="-648611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20000" r="-648611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346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4690" y="518915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01" y="2696558"/>
            <a:ext cx="5676765" cy="31290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sp>
        <p:nvSpPr>
          <p:cNvPr id="5" name="矩形 4"/>
          <p:cNvSpPr/>
          <p:nvPr/>
        </p:nvSpPr>
        <p:spPr>
          <a:xfrm>
            <a:off x="8131002" y="2696558"/>
            <a:ext cx="1881678" cy="39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5104" y="3627810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85954" y="4220667"/>
            <a:ext cx="1827310" cy="33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5104" y="5095031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621326"/>
            <a:ext cx="6173993" cy="4633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784" y="558698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590" y="3451334"/>
            <a:ext cx="6628722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778823"/>
            <a:ext cx="5685336" cy="2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很方便的地方是，</a:t>
            </a:r>
            <a:r>
              <a:rPr lang="zh-TW" altLang="en-US" b="1" dirty="0" smtClean="0">
                <a:solidFill>
                  <a:srgbClr val="FF0000"/>
                </a:solidFill>
              </a:rPr>
              <a:t>回傳值可以</a:t>
            </a:r>
            <a:r>
              <a:rPr lang="zh-TW" altLang="en-US" b="1" dirty="0">
                <a:solidFill>
                  <a:srgbClr val="FF0000"/>
                </a:solidFill>
              </a:rPr>
              <a:t>有多個！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3200" y="2596896"/>
            <a:ext cx="40270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1[,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2,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3,…]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myMax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a,b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函式名</a:t>
            </a:r>
            <a:r>
              <a:rPr lang="zh-TW" altLang="en-US" dirty="0" smtClean="0">
                <a:solidFill>
                  <a:srgbClr val="FF0000"/>
                </a:solidFill>
              </a:rPr>
              <a:t>不要取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，因為內建函數已有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，會混淆！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60" y="2233231"/>
            <a:ext cx="4703761" cy="1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關鍵字參數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神奇的可以不照順序給參數！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函式定義中，參數名稱最好都有意義。</a:t>
            </a:r>
            <a:endParaRPr lang="en-US" altLang="zh-TW" dirty="0" smtClean="0"/>
          </a:p>
          <a:p>
            <a:r>
              <a:rPr lang="zh-TW" altLang="en-US" dirty="0" smtClean="0"/>
              <a:t>呼叫函式的時候，參數指定名稱，可以不依照宣告順序填入。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3" y="3014853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參數可以有預設值！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8006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語法：在參數後面用等號宣告預設值，有預設值的需在最右邊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最後面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呼叫時，省略的順序由右到左。如上例子。</a:t>
            </a:r>
            <a:endParaRPr lang="en-US" altLang="zh-TW" dirty="0" smtClean="0"/>
          </a:p>
          <a:p>
            <a:r>
              <a:rPr lang="zh-TW" altLang="en-US" dirty="0"/>
              <a:t>可是想省略中間的怎麼辦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用關鍵字參數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1" y="2594991"/>
            <a:ext cx="6257925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156585"/>
            <a:ext cx="3024652" cy="1362456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6804468" y="3191256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6768273" y="3906077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57016" y="3433572"/>
            <a:ext cx="3072384" cy="54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61688" y="4148393"/>
            <a:ext cx="2267712" cy="86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0" y="5357622"/>
            <a:ext cx="4067175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7" y="5249799"/>
            <a:ext cx="2565400" cy="615696"/>
          </a:xfrm>
          <a:prstGeom prst="rect">
            <a:avLst/>
          </a:prstGeom>
        </p:spPr>
      </p:pic>
      <p:sp>
        <p:nvSpPr>
          <p:cNvPr id="15" name="左大括弧 14"/>
          <p:cNvSpPr/>
          <p:nvPr/>
        </p:nvSpPr>
        <p:spPr>
          <a:xfrm>
            <a:off x="7126795" y="5315331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關於函式的其他知識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的特殊傳參數方式</a:t>
            </a:r>
            <a:endParaRPr lang="en-US" altLang="zh-TW" dirty="0" smtClean="0"/>
          </a:p>
          <a:p>
            <a:r>
              <a:rPr lang="zh-TW" altLang="en-US" dirty="0"/>
              <a:t>留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講過再講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Value? Reference?</a:t>
            </a:r>
            <a:br>
              <a:rPr lang="en-US" altLang="zh-TW" dirty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2160589"/>
            <a:ext cx="9295341" cy="3880773"/>
          </a:xfrm>
        </p:spPr>
        <p:txBody>
          <a:bodyPr/>
          <a:lstStyle/>
          <a:p>
            <a:r>
              <a:rPr lang="zh-TW" altLang="en-US" dirty="0" smtClean="0"/>
              <a:t>其他語言大多是</a:t>
            </a:r>
            <a:r>
              <a:rPr lang="en-US" altLang="zh-TW" dirty="0" smtClean="0"/>
              <a:t>Call(Pass) by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Call(Pass) by Reference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Call(Pass) by address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大多需要記憶體位址的概念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則是另一套規則，</a:t>
            </a:r>
            <a:r>
              <a:rPr lang="en-US" altLang="zh-TW" dirty="0" smtClean="0"/>
              <a:t>Call by Sharing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中即使一個</a:t>
            </a:r>
            <a:r>
              <a:rPr lang="zh-TW" altLang="en-US" dirty="0" smtClean="0"/>
              <a:t>加法，只要改變了內容，其實就會改變參考。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42974" y="3841087"/>
            <a:ext cx="4514850" cy="22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其他程式語言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8450" y="425836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838450" y="4540153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847" y="4941218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810249" y="3863654"/>
            <a:ext cx="4514850" cy="220027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5725" y="4280927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14" name="矩形 13"/>
          <p:cNvSpPr/>
          <p:nvPr/>
        </p:nvSpPr>
        <p:spPr>
          <a:xfrm>
            <a:off x="7705725" y="456272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9576" y="4941218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2122" y="4932052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122" y="5536537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2301" y="4932052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0" name="直線單箭頭接點 19"/>
          <p:cNvCxnSpPr>
            <a:stCxn id="18" idx="3"/>
          </p:cNvCxnSpPr>
          <p:nvPr/>
        </p:nvCxnSpPr>
        <p:spPr>
          <a:xfrm>
            <a:off x="1873911" y="5132107"/>
            <a:ext cx="930936" cy="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3"/>
            <a:endCxn id="16" idx="1"/>
          </p:cNvCxnSpPr>
          <p:nvPr/>
        </p:nvCxnSpPr>
        <p:spPr>
          <a:xfrm>
            <a:off x="6741186" y="5141273"/>
            <a:ext cx="930936" cy="43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3"/>
            <a:endCxn id="17" idx="1"/>
          </p:cNvCxnSpPr>
          <p:nvPr/>
        </p:nvCxnSpPr>
        <p:spPr>
          <a:xfrm>
            <a:off x="6741186" y="5141273"/>
            <a:ext cx="930936" cy="64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4847" y="4948503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  <p:bldP spid="16" grpId="0" animBg="1"/>
      <p:bldP spid="17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545146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以下的例子說明 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42" y="2041780"/>
            <a:ext cx="324612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>
                <a:solidFill>
                  <a:schemeClr val="bg1"/>
                </a:solidFill>
              </a:rPr>
              <a:t>Count: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__</a:t>
            </a:r>
            <a:r>
              <a:rPr lang="en-US" altLang="zh-TW" sz="1400" dirty="0" err="1">
                <a:solidFill>
                  <a:schemeClr val="bg1"/>
                </a:solidFill>
              </a:rPr>
              <a:t>init</a:t>
            </a:r>
            <a:r>
              <a:rPr lang="en-US" altLang="zh-TW" sz="1400" dirty="0">
                <a:solidFill>
                  <a:schemeClr val="bg1"/>
                </a:solidFill>
              </a:rPr>
              <a:t>__(self, count=0):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>
                <a:solidFill>
                  <a:schemeClr val="bg1"/>
                </a:solidFill>
              </a:rPr>
              <a:t>self.count</a:t>
            </a:r>
            <a:r>
              <a:rPr lang="en-US" altLang="zh-TW" sz="1400" dirty="0">
                <a:solidFill>
                  <a:schemeClr val="bg1"/>
                </a:solidFill>
              </a:rPr>
              <a:t> = count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increment(c, times):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print('c:',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print('t:',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main():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c = Count()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= 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for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in range(100):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increment(c,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main()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4482" y="2488056"/>
            <a:ext cx="165462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其執行結果為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c: 97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98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99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100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161763" y="2737244"/>
            <a:ext cx="1080978" cy="742443"/>
          </a:xfrm>
          <a:prstGeom prst="roundRect">
            <a:avLst>
              <a:gd name="adj" fmla="val 3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</a:t>
            </a:r>
          </a:p>
        </p:txBody>
      </p:sp>
      <p:sp>
        <p:nvSpPr>
          <p:cNvPr id="8" name="矩形 7"/>
          <p:cNvSpPr/>
          <p:nvPr/>
        </p:nvSpPr>
        <p:spPr>
          <a:xfrm>
            <a:off x="10542931" y="308314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12750" y="2235797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78659" y="4109830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increment()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161763" y="373860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61763" y="463189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>
            <a:off x="7093911" y="2983442"/>
            <a:ext cx="2067852" cy="12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1"/>
          </p:cNvCxnSpPr>
          <p:nvPr/>
        </p:nvCxnSpPr>
        <p:spPr>
          <a:xfrm>
            <a:off x="7299687" y="3302986"/>
            <a:ext cx="1862076" cy="80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7132464" y="3108466"/>
            <a:ext cx="2029299" cy="171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42931" y="3445006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14" idx="1"/>
          </p:cNvCxnSpPr>
          <p:nvPr/>
        </p:nvCxnSpPr>
        <p:spPr>
          <a:xfrm flipV="1">
            <a:off x="7338240" y="5003120"/>
            <a:ext cx="1823523" cy="1333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375" y="4443985"/>
            <a:ext cx="1143000" cy="41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14375" y="3166737"/>
            <a:ext cx="1695298" cy="65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07580" y="2936795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38240" y="264787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 rot="19662789">
            <a:off x="6937520" y="430750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分享</a:t>
            </a:r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999230" y="3152617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5" idx="1"/>
          </p:cNvCxnSpPr>
          <p:nvPr/>
        </p:nvCxnSpPr>
        <p:spPr>
          <a:xfrm>
            <a:off x="9997742" y="3246609"/>
            <a:ext cx="545189" cy="328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42931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999230" y="3156528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21390881">
            <a:off x="7956177" y="5074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rot="19774087">
            <a:off x="7031672" y="469036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再次分享指向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count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07580" y="2917728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9" grpId="0" animBg="1"/>
      <p:bldP spid="31" grpId="0" animBg="1"/>
      <p:bldP spid="35" grpId="0" animBg="1"/>
      <p:bldP spid="36" grpId="0"/>
      <p:bldP spid="38" grpId="0"/>
      <p:bldP spid="49" grpId="0" animBg="1"/>
      <p:bldP spid="54" grpId="0"/>
      <p:bldP spid="57" grpId="0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</a:t>
            </a:r>
            <a:r>
              <a:rPr lang="zh-TW" altLang="en-US" b="1" u="sng" dirty="0" smtClean="0"/>
              <a:t>任意數量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如果希望可以傳遞不定數量的參數，可以在宣告參數處加上</a:t>
            </a:r>
            <a:r>
              <a:rPr lang="en-US" altLang="zh-TW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＊</a:t>
            </a:r>
            <a:r>
              <a:rPr lang="en-US" altLang="zh-TW" sz="2000" dirty="0"/>
              <a:t> 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2760"/>
            <a:ext cx="4600575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5" y="4724395"/>
            <a:ext cx="3646828" cy="82391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15062" y="4979188"/>
            <a:ext cx="3143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函數當參數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函數本身也是一個物件，所以也可以當參數傳遞！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1287"/>
            <a:ext cx="365760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94" y="5293649"/>
            <a:ext cx="763622" cy="74771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38775" y="550545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函式內可以再定義函式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但是這個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函式只有在那個</a:t>
            </a:r>
            <a:r>
              <a:rPr lang="en-US" altLang="zh-TW" dirty="0" smtClean="0"/>
              <a:t>outer()</a:t>
            </a:r>
            <a:r>
              <a:rPr lang="zh-TW" altLang="en-US" dirty="0" smtClean="0"/>
              <a:t>函式內存在！</a:t>
            </a:r>
            <a:endParaRPr lang="en-US" altLang="zh-TW" dirty="0" smtClean="0"/>
          </a:p>
          <a:p>
            <a:r>
              <a:rPr lang="en-US" altLang="zh-TW" dirty="0" smtClean="0"/>
              <a:t>Outer()</a:t>
            </a:r>
            <a:r>
              <a:rPr lang="zh-TW" altLang="en-US" dirty="0" smtClean="0"/>
              <a:t>以外式不能呼叫他的，除非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71750"/>
            <a:ext cx="2943225" cy="22860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643437" y="452628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93208" y="4480798"/>
            <a:ext cx="3064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把內</a:t>
            </a:r>
            <a:r>
              <a:rPr lang="zh-TW" altLang="en-US" b="1" dirty="0" smtClean="0"/>
              <a:t>嵌函式</a:t>
            </a:r>
            <a:r>
              <a:rPr lang="zh-TW" altLang="en-US" dirty="0" smtClean="0"/>
              <a:t>當</a:t>
            </a:r>
            <a:r>
              <a:rPr lang="zh-TW" altLang="en-US" b="1" u="sng" dirty="0" smtClean="0"/>
              <a:t>回傳值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</a:t>
            </a:r>
            <a:r>
              <a:rPr lang="zh-TW" altLang="en-US" dirty="0" smtClean="0"/>
              <a:t>等於是取得了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，所以</a:t>
            </a:r>
            <a:r>
              <a:rPr lang="en-US" altLang="zh-TW" b="1" dirty="0" smtClean="0">
                <a:solidFill>
                  <a:srgbClr val="FF0000"/>
                </a:solidFill>
              </a:rPr>
              <a:t>f(2)</a:t>
            </a:r>
            <a:r>
              <a:rPr lang="zh-TW" altLang="en-US" dirty="0" smtClean="0"/>
              <a:t>等於是去呼叫了</a:t>
            </a:r>
            <a:r>
              <a:rPr lang="en-US" altLang="zh-TW" dirty="0" smtClean="0"/>
              <a:t>inner(2)</a:t>
            </a:r>
          </a:p>
          <a:p>
            <a:r>
              <a:rPr lang="zh-TW" altLang="en-US" dirty="0"/>
              <a:t>由於</a:t>
            </a:r>
            <a:r>
              <a:rPr lang="en-US" altLang="zh-TW" dirty="0"/>
              <a:t>f(2)</a:t>
            </a:r>
            <a:r>
              <a:rPr lang="zh-TW" altLang="en-US" dirty="0"/>
              <a:t>呼叫會用到</a:t>
            </a:r>
            <a:r>
              <a:rPr lang="en-US" altLang="zh-TW" dirty="0"/>
              <a:t>outer()</a:t>
            </a:r>
            <a:r>
              <a:rPr lang="zh-TW" altLang="en-US" dirty="0"/>
              <a:t>內的區域變數</a:t>
            </a:r>
            <a:r>
              <a:rPr lang="en-US" altLang="zh-TW" dirty="0"/>
              <a:t>b</a:t>
            </a:r>
            <a:r>
              <a:rPr lang="en-US" altLang="zh-TW" sz="1400" dirty="0"/>
              <a:t>(</a:t>
            </a:r>
            <a:r>
              <a:rPr lang="zh-TW" altLang="en-US" sz="1400" dirty="0"/>
              <a:t>值是</a:t>
            </a:r>
            <a:r>
              <a:rPr lang="en-US" altLang="zh-TW" sz="1400" dirty="0" smtClean="0"/>
              <a:t>5)</a:t>
            </a:r>
            <a:r>
              <a:rPr lang="zh-TW" altLang="en-US" dirty="0" smtClean="0"/>
              <a:t>，引此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closure</a:t>
            </a:r>
          </a:p>
          <a:p>
            <a:r>
              <a:rPr lang="zh-TW" altLang="en-US" dirty="0"/>
              <a:t>這種方式可以有很特殊的用法！</a:t>
            </a:r>
            <a:r>
              <a:rPr lang="en-US" altLang="zh-TW" dirty="0"/>
              <a:t>(</a:t>
            </a:r>
            <a:r>
              <a:rPr lang="zh-TW" altLang="en-US" dirty="0"/>
              <a:t>下頁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1" y="2160589"/>
            <a:ext cx="2687246" cy="23955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62449" y="4258746"/>
            <a:ext cx="5619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5668" y="4240768"/>
            <a:ext cx="619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08740" y="3244058"/>
            <a:ext cx="5669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ax2+bx+c</a:t>
            </a:r>
            <a:r>
              <a:rPr lang="zh-TW" altLang="en-US" dirty="0" smtClean="0"/>
              <a:t>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closure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602837"/>
            <a:ext cx="3762375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468" y="48958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=11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9468" y="549537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=14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53944" y="4999553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53944" y="5599074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240434" y="4020013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6850" y="3911316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240434" y="4381962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6850" y="427326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2,1,4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允許</a:t>
            </a:r>
            <a:r>
              <a:rPr lang="zh-TW" altLang="en-US" dirty="0"/>
              <a:t>函式的遞迴</a:t>
            </a:r>
            <a:r>
              <a:rPr lang="zh-TW" altLang="en-US" dirty="0" smtClean="0"/>
              <a:t>呼叫。</a:t>
            </a: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預設最多</a:t>
            </a:r>
            <a:r>
              <a:rPr lang="en-US" altLang="zh-TW" sz="1600" dirty="0" smtClean="0">
                <a:solidFill>
                  <a:srgbClr val="C00000"/>
                </a:solidFill>
              </a:rPr>
              <a:t>1000</a:t>
            </a:r>
            <a:r>
              <a:rPr lang="zh-TW" altLang="en-US" sz="1600" dirty="0" smtClean="0">
                <a:solidFill>
                  <a:srgbClr val="C00000"/>
                </a:solidFill>
              </a:rPr>
              <a:t>層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48300" cy="4067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930400"/>
            <a:ext cx="2057400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224"/>
            <a:ext cx="5811540" cy="393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" y="5701976"/>
            <a:ext cx="7244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0,1,1,2,3,5,8,13,21,34,55,89,144,233,377,610,987,1597,2584,4181,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maze=[[“…”],[“….”]…]</a:t>
            </a:r>
            <a:r>
              <a:rPr lang="zh-TW" altLang="en-US" dirty="0"/>
              <a:t>二維串列建立一個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3494" y="150746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915517"/>
            <a:ext cx="4188663" cy="2829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08" y="4867203"/>
            <a:ext cx="174157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r>
              <a:rPr lang="zh-TW" altLang="en-US" dirty="0" smtClean="0"/>
              <a:t>二維串列中，空白表示可以走。若改變成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5912"/>
            <a:ext cx="7098838" cy="485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7241" y="555108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789243" y="276040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30035" y="249500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68891" y="199281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名稱在所難免，只能自己小心了。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變數不特別宣告，用到就算宣告，而且後面會蓋掉前面的，所以要更小心！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有條件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一般來說，區域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變數，但是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變數又不需要特別宣告！</a:t>
            </a:r>
            <a:endParaRPr lang="en-US" altLang="zh-TW" dirty="0" smtClean="0"/>
          </a:p>
          <a:p>
            <a:pPr lvl="1"/>
            <a:r>
              <a:rPr lang="zh-TW" altLang="en-US" dirty="0"/>
              <a:t>所以在函式等程式區塊中想</a:t>
            </a:r>
            <a:r>
              <a:rPr lang="zh-TW" altLang="en-US" dirty="0" smtClean="0"/>
              <a:t>使用</a:t>
            </a:r>
            <a:r>
              <a:rPr lang="zh-TW" altLang="en-US" dirty="0"/>
              <a:t>全域</a:t>
            </a:r>
            <a:r>
              <a:rPr lang="zh-TW" altLang="en-US" dirty="0" smtClean="0"/>
              <a:t>變數時，需再開頭先宣告 </a:t>
            </a:r>
            <a:r>
              <a:rPr lang="en-US" altLang="zh-TW" b="1" dirty="0" smtClean="0">
                <a:solidFill>
                  <a:srgbClr val="0070C0"/>
                </a:solidFill>
              </a:rPr>
              <a:t>global </a:t>
            </a:r>
            <a:r>
              <a:rPr lang="zh-TW" altLang="en-US" b="1" dirty="0" smtClean="0">
                <a:solidFill>
                  <a:srgbClr val="0070C0"/>
                </a:solidFill>
              </a:rPr>
              <a:t>全域變數名稱</a:t>
            </a:r>
            <a:r>
              <a:rPr lang="en-US" altLang="zh-TW" b="1" dirty="0">
                <a:solidFill>
                  <a:srgbClr val="0070C0"/>
                </a:solidFill>
              </a:rPr>
              <a:t/>
            </a:r>
            <a:br>
              <a:rPr lang="en-US" altLang="zh-TW" b="1" dirty="0">
                <a:solidFill>
                  <a:srgbClr val="0070C0"/>
                </a:solidFill>
              </a:rPr>
            </a:br>
            <a:r>
              <a:rPr lang="zh-TW" altLang="en-US" dirty="0"/>
              <a:t>這樣之後的使用才會用</a:t>
            </a:r>
            <a:r>
              <a:rPr lang="zh-TW" altLang="en-US" dirty="0" smtClean="0"/>
              <a:t>到正確的全</a:t>
            </a:r>
            <a:r>
              <a:rPr lang="zh-TW" altLang="en-US" dirty="0"/>
              <a:t>域</a:t>
            </a:r>
            <a:r>
              <a:rPr lang="zh-TW" altLang="en-US" dirty="0" smtClean="0"/>
              <a:t>變數，而不是被當作新宣告的區域變數。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的特異功能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有興趣深入研究的人學起來，否則看看就好。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707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匿名函數</a:t>
            </a:r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有簡易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一行搞定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的函</a:t>
            </a:r>
            <a:r>
              <a:rPr lang="zh-TW" altLang="en-US" dirty="0"/>
              <a:t>式的</a:t>
            </a:r>
            <a:r>
              <a:rPr lang="zh-TW" altLang="en-US" dirty="0" smtClean="0"/>
              <a:t>需要，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是最合適的！</a:t>
            </a:r>
            <a:endParaRPr lang="en-US" altLang="zh-TW" dirty="0" smtClean="0"/>
          </a:p>
          <a:p>
            <a:r>
              <a:rPr lang="zh-TW" altLang="en-US" dirty="0"/>
              <a:t>不囉唆直接</a:t>
            </a:r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Lambda</a:t>
            </a:r>
            <a:r>
              <a:rPr lang="zh-TW" altLang="en-US" dirty="0" smtClean="0"/>
              <a:t>後面接的是參數，冒號後面是程式碼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程式設計師果然是第二懶的</a:t>
            </a:r>
            <a:r>
              <a:rPr lang="zh-TW" altLang="en-US" dirty="0" smtClean="0"/>
              <a:t>行業！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" y="3209353"/>
            <a:ext cx="2276475" cy="1152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3409378"/>
            <a:ext cx="3200400" cy="9525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588298" y="3524903"/>
            <a:ext cx="448056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r>
              <a:rPr lang="zh-TW" altLang="en-US" dirty="0" smtClean="0"/>
              <a:t>被當作回傳值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結合前面所說，把函式當回傳值，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既然是函式，當然也可以作為回傳值。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08" y="2759964"/>
            <a:ext cx="4648200" cy="1905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2864" y="4018633"/>
            <a:ext cx="42832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300216" y="4215384"/>
            <a:ext cx="39319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17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filter()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內建函式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，用來</a:t>
            </a:r>
            <a:r>
              <a:rPr lang="zh-TW" altLang="en-US" b="1" dirty="0" smtClean="0">
                <a:solidFill>
                  <a:srgbClr val="FF0000"/>
                </a:solidFill>
              </a:rPr>
              <a:t>篩選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filter(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2" y="3307036"/>
            <a:ext cx="6695542" cy="1945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2" y="5298751"/>
            <a:ext cx="3136010" cy="696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50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filter() + 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同前一範例。只是改用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精簡了吧！懶惰魂燃燒啊～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159143"/>
            <a:ext cx="7719344" cy="1129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518725"/>
            <a:ext cx="2794365" cy="695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3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</a:t>
            </a:r>
            <a:r>
              <a:rPr lang="zh-TW" altLang="en-US" dirty="0"/>
              <a:t>內建函式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很像的內建函式，用來把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的資料依照指定函式</a:t>
            </a:r>
            <a:r>
              <a:rPr lang="zh-TW" altLang="en-US" b="1" dirty="0" smtClean="0">
                <a:solidFill>
                  <a:srgbClr val="FF0000"/>
                </a:solidFill>
              </a:rPr>
              <a:t>轉換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r>
              <a:rPr lang="en-US" altLang="zh-TW" dirty="0" smtClean="0"/>
              <a:t>map(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我們省略純</a:t>
            </a:r>
            <a:r>
              <a:rPr lang="en-US" altLang="zh-TW" dirty="0"/>
              <a:t>map</a:t>
            </a:r>
            <a:r>
              <a:rPr lang="zh-TW" altLang="en-US" dirty="0"/>
              <a:t>的用法</a:t>
            </a:r>
            <a:r>
              <a:rPr lang="zh-TW" altLang="en-US" dirty="0" smtClean="0"/>
              <a:t>，直接用</a:t>
            </a:r>
            <a:r>
              <a:rPr lang="en-US" altLang="zh-TW" dirty="0" smtClean="0"/>
              <a:t>lambda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3" y="3788092"/>
            <a:ext cx="6629394" cy="11496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2" y="5167948"/>
            <a:ext cx="4331399" cy="336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/>
              <a:t>是依照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，依序把</a:t>
            </a:r>
            <a:r>
              <a:rPr lang="en-US" altLang="zh-TW" dirty="0" smtClean="0"/>
              <a:t>item1</a:t>
            </a:r>
            <a:r>
              <a:rPr lang="zh-TW" altLang="en-US" dirty="0" smtClean="0"/>
              <a:t>跟</a:t>
            </a:r>
            <a:r>
              <a:rPr lang="en-US" altLang="zh-TW" dirty="0" smtClean="0"/>
              <a:t>item2</a:t>
            </a:r>
            <a:r>
              <a:rPr lang="zh-TW" altLang="en-US" dirty="0" smtClean="0"/>
              <a:t>做完的結果再跟</a:t>
            </a:r>
            <a:r>
              <a:rPr lang="en-US" altLang="zh-TW" dirty="0" smtClean="0"/>
              <a:t>item3</a:t>
            </a:r>
            <a:r>
              <a:rPr lang="zh-TW" altLang="en-US" dirty="0" smtClean="0"/>
              <a:t>做運算，結果再跟</a:t>
            </a:r>
            <a:r>
              <a:rPr lang="en-US" altLang="zh-TW" dirty="0" smtClean="0"/>
              <a:t>item4</a:t>
            </a:r>
            <a:r>
              <a:rPr lang="zh-TW" altLang="en-US" dirty="0" smtClean="0"/>
              <a:t>做運算，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所以最後只有一個運算結果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原本是內建函式</a:t>
            </a:r>
            <a:r>
              <a:rPr lang="zh-TW" altLang="en-US" dirty="0" smtClean="0"/>
              <a:t>，現在改成要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functools</a:t>
            </a:r>
            <a:r>
              <a:rPr lang="en-US" altLang="zh-TW" b="1" dirty="0" smtClean="0">
                <a:solidFill>
                  <a:srgbClr val="FF0000"/>
                </a:solidFill>
              </a:rPr>
              <a:t> import reduce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reduce(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直接用</a:t>
            </a:r>
            <a:r>
              <a:rPr lang="en-US" altLang="zh-TW" dirty="0" smtClean="0">
                <a:sym typeface="Wingdings" panose="05000000000000000000" pitchFamily="2" charset="2"/>
              </a:rPr>
              <a:t>lambda)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4603623"/>
            <a:ext cx="5048250" cy="1162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50058" y="5330952"/>
            <a:ext cx="4283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137380" y="5360170"/>
            <a:ext cx="35661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map()+reduce()+lambda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一個很有趣的應用，把字串轉成整數</a:t>
            </a:r>
            <a:endParaRPr lang="en-US" altLang="zh-TW" dirty="0" smtClean="0"/>
          </a:p>
          <a:p>
            <a:r>
              <a:rPr lang="en-US" altLang="zh-TW" dirty="0" smtClean="0"/>
              <a:t>Reduce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map</a:t>
            </a:r>
            <a:r>
              <a:rPr lang="zh-TW" altLang="en-US" dirty="0" smtClean="0"/>
              <a:t>提供。</a:t>
            </a:r>
            <a:endParaRPr lang="en-US" altLang="zh-TW" dirty="0" smtClean="0"/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又透過</a:t>
            </a:r>
            <a:r>
              <a:rPr lang="en-US" altLang="zh-TW" dirty="0" err="1" smtClean="0"/>
              <a:t>charToDigit</a:t>
            </a:r>
            <a:r>
              <a:rPr lang="zh-TW" altLang="en-US" dirty="0" smtClean="0"/>
              <a:t>轉換了字串中的字元為數字。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這邊用到字典</a:t>
            </a:r>
            <a:r>
              <a:rPr lang="en-US" altLang="zh-TW" dirty="0" smtClean="0"/>
              <a:t>{}</a:t>
            </a:r>
            <a:r>
              <a:rPr lang="zh-TW" altLang="en-US" dirty="0" smtClean="0"/>
              <a:t>，以後說明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9" y="3355312"/>
            <a:ext cx="7362825" cy="2686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94201" y="570124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轉換結果是</a:t>
            </a:r>
            <a:r>
              <a:rPr lang="en-US" altLang="zh-TW" dirty="0">
                <a:solidFill>
                  <a:schemeClr val="bg1"/>
                </a:solidFill>
              </a:rPr>
              <a:t>= 16888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229036" y="5712749"/>
            <a:ext cx="577404" cy="346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2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模組的介紹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在程式中只要</a:t>
                </a:r>
                <a:r>
                  <a:rPr lang="en-US" altLang="zh-TW" dirty="0" smtClean="0"/>
                  <a:t>import math</a:t>
                </a:r>
                <a:r>
                  <a:rPr lang="zh-TW" altLang="en-US" dirty="0" smtClean="0"/>
                  <a:t>就會有很多的屬性與函式可以用。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常數</a:t>
                </a:r>
                <a:r>
                  <a:rPr lang="zh-TW" altLang="en-US" dirty="0"/>
                  <a:t>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ceil(), floor(),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trunc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()</a:t>
                </a:r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指數對數類：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log (), log2 (),log 10 (),pow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sqrt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sin (), cos (), tan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degrees (),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radians()</a:t>
                </a:r>
              </a:p>
              <a:p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使用方式</a:t>
                </a:r>
                <a:r>
                  <a:rPr lang="zh-TW" altLang="en-US" dirty="0" smtClean="0"/>
                  <a:t>：</a:t>
                </a:r>
                <a:r>
                  <a:rPr lang="en-US" altLang="zh-TW" dirty="0" err="1" smtClean="0"/>
                  <a:t>math.xxxxx</a:t>
                </a:r>
                <a:endParaRPr lang="en-US" altLang="zh-TW" dirty="0" smtClean="0"/>
              </a:p>
              <a:p>
                <a:r>
                  <a:rPr lang="zh-TW" altLang="en-US" dirty="0"/>
                  <a:t>詳細資料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https</a:t>
                </a:r>
                <a:r>
                  <a:rPr lang="en-US" altLang="zh-TW" dirty="0"/>
                  <a:t>://docs.python.org/zh-cn/3/library/math.html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1348250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47672" y="1428073"/>
            <a:ext cx="9653605" cy="940223"/>
            <a:chOff x="1947672" y="1428073"/>
            <a:chExt cx="9653605" cy="940223"/>
          </a:xfrm>
        </p:grpSpPr>
        <p:sp>
          <p:nvSpPr>
            <p:cNvPr id="5" name="文字方塊 4"/>
            <p:cNvSpPr txBox="1"/>
            <p:nvPr/>
          </p:nvSpPr>
          <p:spPr>
            <a:xfrm>
              <a:off x="1947672" y="1428073"/>
              <a:ext cx="9653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別的語言需要定義回傳值的型別，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連寫都不用寫！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340864" y="1888533"/>
              <a:ext cx="658368" cy="4797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967953" y="1428073"/>
            <a:ext cx="8576387" cy="873965"/>
            <a:chOff x="1633347" y="5228548"/>
            <a:chExt cx="8576387" cy="873965"/>
          </a:xfrm>
          <a:noFill/>
        </p:grpSpPr>
        <p:sp>
          <p:nvSpPr>
            <p:cNvPr id="9" name="文字方塊 8"/>
            <p:cNvSpPr txBox="1"/>
            <p:nvPr/>
          </p:nvSpPr>
          <p:spPr>
            <a:xfrm>
              <a:off x="1633347" y="5228548"/>
              <a:ext cx="857638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別的語言也需要定義</a:t>
              </a:r>
              <a:r>
                <a:rPr lang="zh-TW" altLang="en-US" sz="2800" dirty="0">
                  <a:solidFill>
                    <a:srgbClr val="FF0000"/>
                  </a:solidFill>
                </a:rPr>
                <a:t>參數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也不用寫！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4208334" y="5682546"/>
              <a:ext cx="658368" cy="419967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顯示個人資訊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寫一個函式，專門用來顯示個人資訊。</a:t>
            </a:r>
            <a:endParaRPr lang="en-US" altLang="zh-TW" dirty="0" smtClean="0"/>
          </a:p>
          <a:p>
            <a:r>
              <a:rPr lang="en-US" altLang="zh-TW" dirty="0" err="1" smtClean="0"/>
              <a:t>showInfo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身高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,)</a:t>
            </a:r>
          </a:p>
          <a:p>
            <a:r>
              <a:rPr lang="zh-TW" altLang="en-US" dirty="0" smtClean="0"/>
              <a:t>無傳回值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劉大帥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涂美女：身高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158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Jack   </a:t>
              </a:r>
              <a:r>
                <a:rPr lang="zh-TW" altLang="en-US" dirty="0">
                  <a:solidFill>
                    <a:schemeClr val="tx1"/>
                  </a:solidFill>
                </a:rPr>
                <a:t>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8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4217</TotalTime>
  <Words>3968</Words>
  <Application>Microsoft Office PowerPoint</Application>
  <PresentationFormat>寬螢幕</PresentationFormat>
  <Paragraphs>648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微軟正黑體</vt:lpstr>
      <vt:lpstr>新細明體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範例練習 顯示個人資訊</vt:lpstr>
      <vt:lpstr>範例練習 溫度轉換(有傳回值函式)</vt:lpstr>
      <vt:lpstr>範例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關鍵字參數 神奇的可以不照順序給參數！</vt:lpstr>
      <vt:lpstr>參數可以有預設值！ </vt:lpstr>
      <vt:lpstr>關於函式的其他知識</vt:lpstr>
      <vt:lpstr>Call by Value? Reference? Python是Call by Sharing</vt:lpstr>
      <vt:lpstr>以下的例子說明 call by sharing</vt:lpstr>
      <vt:lpstr>傳遞任意數量的參數</vt:lpstr>
      <vt:lpstr>函數當參數</vt:lpstr>
      <vt:lpstr>內嵌函式(embeded function)</vt:lpstr>
      <vt:lpstr>把內嵌函式當回傳值</vt:lpstr>
      <vt:lpstr>二次函數 ax2+bx+c的計算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如果變數或函式跟別人同名字了！</vt:lpstr>
      <vt:lpstr>Python的特異功能</vt:lpstr>
      <vt:lpstr>匿名函數lambda</vt:lpstr>
      <vt:lpstr>lambda被當作回傳值</vt:lpstr>
      <vt:lpstr>filter()內建函式</vt:lpstr>
      <vt:lpstr>filter() + lambda</vt:lpstr>
      <vt:lpstr>map()內建函式</vt:lpstr>
      <vt:lpstr>Reduce()前內建函式</vt:lpstr>
      <vt:lpstr>map()+reduce()+lambda應用</vt:lpstr>
      <vt:lpstr>Math模組的介紹</vt:lpstr>
      <vt:lpstr>好用的Math數學函式類別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140</cp:revision>
  <dcterms:created xsi:type="dcterms:W3CDTF">2020-11-15T08:32:50Z</dcterms:created>
  <dcterms:modified xsi:type="dcterms:W3CDTF">2022-01-24T08:53:08Z</dcterms:modified>
</cp:coreProperties>
</file>