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8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427499" y="6406487"/>
            <a:ext cx="4432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/>
              <a:t>講義網址：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https://reurl.cc/MbkNaK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函式、方法、程序、副程式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111年1月24日星期一</a:t>
            </a:fld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28866" y="341708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/>
              <a:t>https://reurl.cc/MbkNaK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2" y="71104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zh-TW" altLang="en-US" dirty="0"/>
              <a:t>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函式的規劃設計，有很大部分是</a:t>
            </a:r>
            <a:r>
              <a:rPr lang="zh-TW" altLang="en-US" b="1" u="sng" dirty="0" smtClean="0"/>
              <a:t>把一個大問題拆解成明確的小步驟</a:t>
            </a:r>
            <a:r>
              <a:rPr lang="zh-TW" altLang="en-US" dirty="0" smtClean="0"/>
              <a:t>，且這些小步驟還有可能以後可以再重複利用。這些小步驟就適合發展為函式</a:t>
            </a:r>
            <a:r>
              <a:rPr lang="en-US" altLang="zh-TW" dirty="0" smtClean="0"/>
              <a:t>`.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3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函式在物件導向中，由於隸屬於某一</a:t>
            </a:r>
            <a:r>
              <a:rPr lang="zh-TW" altLang="en-US" b="1" dirty="0"/>
              <a:t>類別</a:t>
            </a:r>
            <a:r>
              <a:rPr lang="zh-TW" altLang="en-US" dirty="0" smtClean="0"/>
              <a:t>，可稱為</a:t>
            </a:r>
            <a:r>
              <a:rPr lang="zh-TW" altLang="en-US" b="1" dirty="0"/>
              <a:t>成員函式</a:t>
            </a:r>
            <a:r>
              <a:rPr lang="en-US" altLang="zh-TW" dirty="0"/>
              <a:t>(member function)</a:t>
            </a:r>
            <a:r>
              <a:rPr lang="zh-TW" altLang="en-US" dirty="0"/>
              <a:t>，又稱為</a:t>
            </a:r>
            <a:r>
              <a:rPr lang="zh-TW" altLang="en-US" b="1" dirty="0"/>
              <a:t>方法</a:t>
            </a:r>
            <a:r>
              <a:rPr lang="en-US" altLang="zh-TW" dirty="0"/>
              <a:t>(method)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函</a:t>
            </a:r>
            <a:r>
              <a:rPr lang="zh-TW" altLang="zh-TW" dirty="0"/>
              <a:t>式、成員函式、方法、成員方法等</a:t>
            </a:r>
            <a:r>
              <a:rPr lang="zh-TW" altLang="zh-TW" dirty="0" smtClean="0"/>
              <a:t>名詞其實</a:t>
            </a:r>
            <a:r>
              <a:rPr lang="zh-TW" altLang="zh-TW" dirty="0"/>
              <a:t>指的都是</a:t>
            </a:r>
            <a:r>
              <a:rPr lang="en-US" altLang="zh-TW" b="1" dirty="0">
                <a:solidFill>
                  <a:srgbClr val="FF0000"/>
                </a:solidFill>
              </a:rPr>
              <a:t>method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在別的語言中，相同概念的說法還有程序、副程式等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程式碼集中起來成為一個區塊叫做</a:t>
            </a:r>
            <a:r>
              <a:rPr lang="zh-TW" altLang="en-US" b="1" dirty="0"/>
              <a:t>函式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0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46667" y="1758144"/>
            <a:ext cx="108401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0744" y="4295648"/>
            <a:ext cx="1301959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2357" y="3326152"/>
            <a:ext cx="109196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7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你已經用過的函式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print()</a:t>
            </a:r>
          </a:p>
          <a:p>
            <a:r>
              <a:rPr lang="en-US" altLang="zh-TW" dirty="0" smtClean="0"/>
              <a:t>Input(),</a:t>
            </a:r>
            <a:r>
              <a:rPr lang="en-US" altLang="zh-TW" dirty="0" err="1" smtClean="0"/>
              <a:t>eval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(),float()</a:t>
            </a:r>
          </a:p>
          <a:p>
            <a:r>
              <a:rPr lang="en-US" altLang="zh-TW" dirty="0" smtClean="0"/>
              <a:t>Max(), min(),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Range()</a:t>
            </a:r>
          </a:p>
        </p:txBody>
      </p:sp>
    </p:spTree>
    <p:extLst>
      <p:ext uri="{BB962C8B-B14F-4D97-AF65-F5344CB8AC3E}">
        <p14:creationId xmlns:p14="http://schemas.microsoft.com/office/powerpoint/2010/main" val="34951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97018" cy="3880773"/>
          </a:xfrm>
        </p:spPr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en-US" altLang="zh-TW" b="1" dirty="0" err="1" smtClean="0">
                <a:solidFill>
                  <a:srgbClr val="FF0000"/>
                </a:solidFill>
              </a:rPr>
              <a:t>def</a:t>
            </a:r>
            <a:r>
              <a:rPr lang="zh-TW" altLang="en-US" dirty="0" smtClean="0"/>
              <a:t>開頭空格後接著是</a:t>
            </a:r>
            <a:r>
              <a:rPr lang="zh-TW" altLang="en-US" b="1" dirty="0" smtClean="0">
                <a:solidFill>
                  <a:srgbClr val="FF0000"/>
                </a:solidFill>
              </a:rPr>
              <a:t>函數名稱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參數個數可以是多個，也可以沒有，須個別定義型別與名稱，以</a:t>
            </a:r>
            <a:r>
              <a:rPr lang="en-US" altLang="zh-TW" dirty="0" smtClean="0"/>
              <a:t>“,”</a:t>
            </a:r>
            <a:r>
              <a:rPr lang="zh-TW" altLang="en-US" dirty="0" smtClean="0"/>
              <a:t>號分開。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0070C0"/>
                </a:solidFill>
              </a:rPr>
              <a:t>不要忘記冒號！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</a:t>
            </a:r>
            <a:r>
              <a:rPr lang="zh-TW" altLang="en-US" dirty="0" smtClean="0"/>
              <a:t>表示函式結束，如需回傳資料則直接接在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之後，沒有則可省略掉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809171" y="2181482"/>
            <a:ext cx="5030541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d</a:t>
            </a:r>
            <a:r>
              <a:rPr lang="en-US" altLang="zh-TW" dirty="0" err="1" smtClean="0">
                <a:solidFill>
                  <a:schemeClr val="bg1"/>
                </a:solidFill>
              </a:rPr>
              <a:t>ef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rgbClr val="FFC000"/>
                </a:solidFill>
              </a:rPr>
              <a:t>函</a:t>
            </a:r>
            <a:r>
              <a:rPr lang="zh-TW" altLang="en-US" b="1" dirty="0">
                <a:solidFill>
                  <a:srgbClr val="FFC000"/>
                </a:solidFill>
              </a:rPr>
              <a:t>式名稱</a:t>
            </a:r>
            <a:r>
              <a:rPr lang="en-US" altLang="zh-TW" dirty="0" smtClean="0">
                <a:solidFill>
                  <a:schemeClr val="bg1"/>
                </a:solidFill>
              </a:rPr>
              <a:t>([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</a:t>
            </a:r>
            <a:r>
              <a:rPr lang="en-US" altLang="zh-TW" b="1" dirty="0" smtClean="0">
                <a:solidFill>
                  <a:srgbClr val="FFFF00"/>
                </a:solidFill>
              </a:rPr>
              <a:t>,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altLang="zh-TW" b="1" dirty="0" smtClean="0">
                <a:solidFill>
                  <a:srgbClr val="FFFF00"/>
                </a:solidFill>
              </a:rPr>
              <a:t>,</a:t>
            </a:r>
            <a:r>
              <a:rPr lang="en-US" altLang="zh-TW" dirty="0" smtClean="0">
                <a:solidFill>
                  <a:schemeClr val="bg1"/>
                </a:solidFill>
              </a:rPr>
              <a:t>...])</a:t>
            </a:r>
            <a:r>
              <a:rPr lang="en-US" altLang="zh-TW" sz="2800" b="1" dirty="0" smtClean="0">
                <a:solidFill>
                  <a:srgbClr val="FFFF00"/>
                </a:solidFill>
              </a:rPr>
              <a:t>:</a:t>
            </a:r>
            <a:endParaRPr lang="en-US" altLang="zh-TW" b="1" dirty="0">
              <a:solidFill>
                <a:srgbClr val="FFFF00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區</a:t>
            </a:r>
            <a:r>
              <a:rPr lang="zh-TW" altLang="en-US" dirty="0" smtClean="0">
                <a:solidFill>
                  <a:schemeClr val="bg1"/>
                </a:solidFill>
              </a:rPr>
              <a:t>塊</a:t>
            </a:r>
            <a:r>
              <a:rPr lang="en-US" altLang="zh-TW" dirty="0" smtClean="0">
                <a:solidFill>
                  <a:schemeClr val="bg1"/>
                </a:solidFill>
              </a:rPr>
              <a:t>			#</a:t>
            </a:r>
            <a:r>
              <a:rPr lang="zh-TW" altLang="en-US" dirty="0" smtClean="0">
                <a:solidFill>
                  <a:schemeClr val="bg1"/>
                </a:solidFill>
              </a:rPr>
              <a:t>必須縮排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00B0F0"/>
                </a:solidFill>
              </a:rPr>
              <a:t>return</a:t>
            </a:r>
            <a:r>
              <a:rPr lang="en-US" altLang="zh-TW" dirty="0" smtClean="0">
                <a:solidFill>
                  <a:schemeClr val="bg1"/>
                </a:solidFill>
              </a:rPr>
              <a:t> [</a:t>
            </a:r>
            <a:r>
              <a:rPr lang="zh-TW" altLang="en-US" dirty="0" smtClean="0">
                <a:solidFill>
                  <a:srgbClr val="FFFF00"/>
                </a:solidFill>
              </a:rPr>
              <a:t>回</a:t>
            </a:r>
            <a:r>
              <a:rPr lang="zh-TW" altLang="en-US" dirty="0">
                <a:solidFill>
                  <a:srgbClr val="FFFF00"/>
                </a:solidFill>
              </a:rPr>
              <a:t>傳</a:t>
            </a:r>
            <a:r>
              <a:rPr lang="zh-TW" altLang="en-US" dirty="0" smtClean="0">
                <a:solidFill>
                  <a:srgbClr val="FFFF00"/>
                </a:solidFill>
              </a:rPr>
              <a:t>值</a:t>
            </a:r>
            <a:r>
              <a:rPr lang="en-US" altLang="zh-TW" dirty="0" smtClean="0">
                <a:solidFill>
                  <a:srgbClr val="FFFF00"/>
                </a:solidFill>
              </a:rPr>
              <a:t>1,</a:t>
            </a:r>
            <a:r>
              <a:rPr lang="zh-TW" altLang="en-US" dirty="0">
                <a:solidFill>
                  <a:srgbClr val="FFFF00"/>
                </a:solidFill>
              </a:rPr>
              <a:t>回傳</a:t>
            </a:r>
            <a:r>
              <a:rPr lang="zh-TW" altLang="en-US" dirty="0" smtClean="0">
                <a:solidFill>
                  <a:srgbClr val="FFFF00"/>
                </a:solidFill>
              </a:rPr>
              <a:t>值</a:t>
            </a:r>
            <a:r>
              <a:rPr lang="en-US" altLang="zh-TW" dirty="0" smtClean="0">
                <a:solidFill>
                  <a:srgbClr val="FFFF00"/>
                </a:solidFill>
              </a:rPr>
              <a:t>2,…</a:t>
            </a:r>
            <a:r>
              <a:rPr lang="en-US" altLang="zh-TW" dirty="0" smtClean="0">
                <a:solidFill>
                  <a:schemeClr val="bg1"/>
                </a:solidFill>
              </a:rPr>
              <a:t>];</a:t>
            </a:r>
            <a:endParaRPr lang="en-US" altLang="zh-TW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947672" y="1428073"/>
            <a:ext cx="9653605" cy="940223"/>
            <a:chOff x="1947672" y="1428073"/>
            <a:chExt cx="9653605" cy="940223"/>
          </a:xfrm>
        </p:grpSpPr>
        <p:sp>
          <p:nvSpPr>
            <p:cNvPr id="5" name="文字方塊 4"/>
            <p:cNvSpPr txBox="1"/>
            <p:nvPr/>
          </p:nvSpPr>
          <p:spPr>
            <a:xfrm>
              <a:off x="1947672" y="1428073"/>
              <a:ext cx="96536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solidFill>
                    <a:srgbClr val="FF0000"/>
                  </a:solidFill>
                </a:rPr>
                <a:t>別的語言需要定義回傳值的型別，</a:t>
              </a:r>
              <a:r>
                <a:rPr lang="en-US" altLang="zh-TW" sz="2800" dirty="0" smtClean="0">
                  <a:solidFill>
                    <a:srgbClr val="FF0000"/>
                  </a:solidFill>
                </a:rPr>
                <a:t>Python </a:t>
              </a:r>
              <a:r>
                <a:rPr lang="zh-TW" altLang="en-US" sz="2800" dirty="0" smtClean="0">
                  <a:solidFill>
                    <a:srgbClr val="FF0000"/>
                  </a:solidFill>
                </a:rPr>
                <a:t>連寫都不用寫！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H="1">
              <a:off x="2340864" y="1888533"/>
              <a:ext cx="658368" cy="4797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1967953" y="1428073"/>
            <a:ext cx="8576387" cy="873965"/>
            <a:chOff x="1633347" y="5228548"/>
            <a:chExt cx="8576387" cy="873965"/>
          </a:xfrm>
          <a:noFill/>
        </p:grpSpPr>
        <p:sp>
          <p:nvSpPr>
            <p:cNvPr id="9" name="文字方塊 8"/>
            <p:cNvSpPr txBox="1"/>
            <p:nvPr/>
          </p:nvSpPr>
          <p:spPr>
            <a:xfrm>
              <a:off x="1633347" y="5228548"/>
              <a:ext cx="8576387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solidFill>
                    <a:srgbClr val="FF0000"/>
                  </a:solidFill>
                </a:rPr>
                <a:t>別的語言也需要定義</a:t>
              </a:r>
              <a:r>
                <a:rPr lang="zh-TW" altLang="en-US" sz="2800" dirty="0">
                  <a:solidFill>
                    <a:srgbClr val="FF0000"/>
                  </a:solidFill>
                </a:rPr>
                <a:t>參數</a:t>
              </a:r>
              <a:r>
                <a:rPr lang="zh-TW" altLang="en-US" sz="2800" dirty="0" smtClean="0">
                  <a:solidFill>
                    <a:srgbClr val="FF0000"/>
                  </a:solidFill>
                </a:rPr>
                <a:t>的型別，</a:t>
              </a:r>
              <a:r>
                <a:rPr lang="en-US" altLang="zh-TW" sz="2800" dirty="0" smtClean="0">
                  <a:solidFill>
                    <a:srgbClr val="FF0000"/>
                  </a:solidFill>
                </a:rPr>
                <a:t>Python </a:t>
              </a:r>
              <a:r>
                <a:rPr lang="zh-TW" altLang="en-US" sz="2800" dirty="0" smtClean="0">
                  <a:solidFill>
                    <a:srgbClr val="FF0000"/>
                  </a:solidFill>
                </a:rPr>
                <a:t>也不用寫！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H="1">
              <a:off x="4208334" y="5682546"/>
              <a:ext cx="658368" cy="419967"/>
            </a:xfrm>
            <a:prstGeom prst="straightConnector1">
              <a:avLst/>
            </a:prstGeom>
            <a:grpFill/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98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怎麼呼叫函式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直接呼叫執行，傳入適當引數即可。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有傳回值的呼叫：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除了傳入適當引數並呼叫之外，需多準備一個以上變數接收傳回的結果。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C00000"/>
                </a:solidFill>
              </a:rPr>
              <a:t>參</a:t>
            </a:r>
            <a:r>
              <a:rPr lang="zh-TW" altLang="en-US" dirty="0" smtClean="0">
                <a:solidFill>
                  <a:srgbClr val="C00000"/>
                </a:solidFill>
              </a:rPr>
              <a:t>數名稱與函式宣告時的名稱無須一致，只要型態、順序與個數一樣即可。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4543" y="2128070"/>
            <a:ext cx="32882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函式</a:t>
            </a:r>
            <a:r>
              <a:rPr lang="zh-TW" altLang="zh-TW" dirty="0" smtClean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</a:t>
            </a:r>
            <a:r>
              <a:rPr lang="zh-TW" altLang="zh-TW" dirty="0" smtClean="0">
                <a:solidFill>
                  <a:schemeClr val="bg1"/>
                </a:solidFill>
              </a:rPr>
              <a:t>入</a:t>
            </a:r>
            <a:r>
              <a:rPr lang="zh-TW" altLang="en-US" dirty="0" smtClean="0">
                <a:solidFill>
                  <a:schemeClr val="bg1"/>
                </a:solidFill>
              </a:rPr>
              <a:t>參</a:t>
            </a:r>
            <a:r>
              <a:rPr lang="zh-TW" altLang="zh-TW" dirty="0" smtClean="0">
                <a:solidFill>
                  <a:schemeClr val="bg1"/>
                </a:solidFill>
              </a:rPr>
              <a:t>數</a:t>
            </a:r>
            <a:r>
              <a:rPr lang="en-US" altLang="zh-TW" dirty="0" smtClean="0">
                <a:solidFill>
                  <a:schemeClr val="bg1"/>
                </a:solidFill>
              </a:rPr>
              <a:t>s)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43" y="3367606"/>
            <a:ext cx="45318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變數</a:t>
            </a:r>
            <a:r>
              <a:rPr lang="en-US" altLang="zh-TW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zh-TW" altLang="en-US" dirty="0">
                <a:solidFill>
                  <a:srgbClr val="FFFF00"/>
                </a:solidFill>
              </a:rPr>
              <a:t>函式</a:t>
            </a:r>
            <a:r>
              <a:rPr lang="zh-TW" altLang="zh-TW" dirty="0" smtClean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</a:t>
            </a:r>
            <a:r>
              <a:rPr lang="zh-TW" altLang="zh-TW" dirty="0" smtClean="0">
                <a:solidFill>
                  <a:schemeClr val="bg1"/>
                </a:solidFill>
              </a:rPr>
              <a:t>入</a:t>
            </a:r>
            <a:r>
              <a:rPr lang="zh-TW" altLang="en-US" dirty="0">
                <a:solidFill>
                  <a:schemeClr val="bg1"/>
                </a:solidFill>
              </a:rPr>
              <a:t>參</a:t>
            </a:r>
            <a:r>
              <a:rPr lang="zh-TW" altLang="zh-TW" dirty="0">
                <a:solidFill>
                  <a:schemeClr val="bg1"/>
                </a:solidFill>
              </a:rPr>
              <a:t>數</a:t>
            </a:r>
            <a:r>
              <a:rPr lang="en-US" altLang="zh-TW" dirty="0">
                <a:solidFill>
                  <a:schemeClr val="bg1"/>
                </a:solidFill>
              </a:rPr>
              <a:t>s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5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Hello[</a:t>
            </a:r>
            <a:r>
              <a:rPr lang="zh-TW" altLang="en-US" dirty="0" smtClean="0"/>
              <a:t>某人</a:t>
            </a:r>
            <a:r>
              <a:rPr lang="en-US" altLang="zh-TW" dirty="0" smtClean="0"/>
              <a:t>]</a:t>
            </a:r>
            <a:r>
              <a:rPr lang="zh-TW" altLang="en-US" dirty="0" smtClean="0"/>
              <a:t>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995250" cy="3880773"/>
          </a:xfrm>
        </p:spPr>
        <p:txBody>
          <a:bodyPr/>
          <a:lstStyle/>
          <a:p>
            <a:r>
              <a:rPr lang="zh-TW" altLang="en-US" dirty="0" smtClean="0"/>
              <a:t>把以前寫過的簡易範例拿來修改。</a:t>
            </a:r>
            <a:endParaRPr lang="en-US" altLang="zh-TW" dirty="0" smtClean="0"/>
          </a:p>
          <a:p>
            <a:r>
              <a:rPr lang="zh-TW" altLang="en-US" dirty="0"/>
              <a:t>第一個自訂函式：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函式名：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無回傳值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return</a:t>
            </a:r>
          </a:p>
          <a:p>
            <a:r>
              <a:rPr lang="zh-TW" altLang="en-US" dirty="0" smtClean="0"/>
              <a:t>參數：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字串</a:t>
            </a:r>
            <a:r>
              <a:rPr lang="zh-TW" altLang="en-US" dirty="0"/>
              <a:t>型</a:t>
            </a:r>
            <a:r>
              <a:rPr lang="zh-TW" altLang="en-US" dirty="0" smtClean="0"/>
              <a:t>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</a:t>
            </a: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799" y="2420683"/>
            <a:ext cx="5153025" cy="35528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51354" y="4306824"/>
            <a:ext cx="5395913" cy="749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4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顯示個人資訊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寫一個函式，專門用來顯示個人資訊。</a:t>
            </a:r>
            <a:endParaRPr lang="en-US" altLang="zh-TW" dirty="0" smtClean="0"/>
          </a:p>
          <a:p>
            <a:r>
              <a:rPr lang="en-US" altLang="zh-TW" dirty="0" err="1" smtClean="0"/>
              <a:t>showInfo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身高</a:t>
            </a:r>
            <a:r>
              <a:rPr lang="en-US" altLang="zh-TW" dirty="0" smtClean="0"/>
              <a:t>,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,)</a:t>
            </a:r>
          </a:p>
          <a:p>
            <a:r>
              <a:rPr lang="zh-TW" altLang="en-US" dirty="0" smtClean="0"/>
              <a:t>無傳回值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劉大帥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168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涂美女：身高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158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公分 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Jack   </a:t>
              </a:r>
              <a:r>
                <a:rPr lang="zh-TW" altLang="en-US" dirty="0">
                  <a:solidFill>
                    <a:schemeClr val="tx1"/>
                  </a:solidFill>
                </a:rPr>
                <a:t>：身高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公分 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98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4218</TotalTime>
  <Words>777</Words>
  <Application>Microsoft Office PowerPoint</Application>
  <PresentationFormat>寬螢幕</PresentationFormat>
  <Paragraphs>110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Arial</vt:lpstr>
      <vt:lpstr>Trebuchet MS</vt:lpstr>
      <vt:lpstr>Wingdings</vt:lpstr>
      <vt:lpstr>Wingdings 3</vt:lpstr>
      <vt:lpstr>多面向</vt:lpstr>
      <vt:lpstr>函式、方法、程序、副程式</vt:lpstr>
      <vt:lpstr>函式是甚麼？</vt:lpstr>
      <vt:lpstr>萬變不離其宗 名字不同，道理一樣</vt:lpstr>
      <vt:lpstr>函式怎麼運作？</vt:lpstr>
      <vt:lpstr>你已經用過的函式</vt:lpstr>
      <vt:lpstr>自訂函式</vt:lpstr>
      <vt:lpstr>函式怎麼用？ 怎麼呼叫函式?</vt:lpstr>
      <vt:lpstr>範例一 Hello[某人]好！</vt:lpstr>
      <vt:lpstr>範例練習 顯示個人資訊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141</cp:revision>
  <dcterms:created xsi:type="dcterms:W3CDTF">2020-11-15T08:32:50Z</dcterms:created>
  <dcterms:modified xsi:type="dcterms:W3CDTF">2022-01-24T09:35:04Z</dcterms:modified>
</cp:coreProperties>
</file>