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2"/>
  </p:handout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70" r:id="rId17"/>
    <p:sldId id="271" r:id="rId18"/>
    <p:sldId id="272" r:id="rId19"/>
    <p:sldId id="296" r:id="rId20"/>
    <p:sldId id="273" r:id="rId21"/>
    <p:sldId id="288" r:id="rId22"/>
    <p:sldId id="274" r:id="rId23"/>
    <p:sldId id="297" r:id="rId24"/>
    <p:sldId id="275" r:id="rId25"/>
    <p:sldId id="276" r:id="rId26"/>
    <p:sldId id="277" r:id="rId27"/>
    <p:sldId id="279" r:id="rId28"/>
    <p:sldId id="283" r:id="rId29"/>
    <p:sldId id="278" r:id="rId30"/>
    <p:sldId id="284" r:id="rId31"/>
    <p:sldId id="281" r:id="rId32"/>
    <p:sldId id="285" r:id="rId33"/>
    <p:sldId id="280" r:id="rId34"/>
    <p:sldId id="293" r:id="rId35"/>
    <p:sldId id="294" r:id="rId36"/>
    <p:sldId id="286" r:id="rId37"/>
    <p:sldId id="289" r:id="rId38"/>
    <p:sldId id="290" r:id="rId39"/>
    <p:sldId id="291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FF1E8-60EE-4960-A0FD-341AC754B86B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7DEF-508D-4739-B0DC-79FE19989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https://reurl.cc/522ARv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110年10月16日星期六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1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9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3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中的各自四</a:t>
            </a:r>
            <a:r>
              <a:rPr lang="zh-TW" altLang="en-US" dirty="0"/>
              <a:t>件事情不會一樣，要獨立思考該怎麼寫。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160589"/>
            <a:ext cx="6023325" cy="2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9" y="2028190"/>
            <a:ext cx="4772025" cy="3743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62988"/>
            <a:ext cx="5946938" cy="46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 smtClean="0"/>
              <a:t>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74476"/>
              </p:ext>
            </p:extLst>
          </p:nvPr>
        </p:nvGraphicFramePr>
        <p:xfrm>
          <a:off x="1611376" y="3572594"/>
          <a:ext cx="65359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593">
                  <a:extLst>
                    <a:ext uri="{9D8B030D-6E8A-4147-A177-3AD203B41FA5}">
                      <a16:colId xmlns:a16="http://schemas.microsoft.com/office/drawing/2014/main" val="883071664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3659577132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2740476215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136117337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17305968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985778092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1681994992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1678980596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3823973860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375692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３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２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１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4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Ｉ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０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１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２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０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１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０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1672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611376" y="2807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Ｎ＝３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10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6"/>
            <a:ext cx="1271016" cy="103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後續的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358383"/>
            <a:ext cx="1" cy="290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357760" y="1417613"/>
            <a:ext cx="383102" cy="25241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005802" y="42804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(4)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2871216"/>
            <a:ext cx="1271016" cy="108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要重複的工作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1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99701" y="27872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8814" y="5748974"/>
            <a:ext cx="5036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開始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</a:rPr>
              <a:t>1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…..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3200" b="1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sym typeface="Wingdings" panose="05000000000000000000" pitchFamily="2" charset="2"/>
              </a:rPr>
              <a:t>結束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229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121062"/>
              </p:ext>
            </p:extLst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8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小</a:t>
            </a:r>
            <a:r>
              <a:rPr lang="zh-TW" altLang="en-US" dirty="0" smtClean="0">
                <a:solidFill>
                  <a:srgbClr val="FF0000"/>
                </a:solidFill>
              </a:rPr>
              <a:t>技巧：設立</a:t>
            </a:r>
            <a:r>
              <a:rPr lang="en-US" altLang="zh-TW" dirty="0" smtClean="0">
                <a:solidFill>
                  <a:srgbClr val="FF0000"/>
                </a:solidFill>
              </a:rPr>
              <a:t>flag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66162"/>
              </p:ext>
            </p:extLst>
          </p:nvPr>
        </p:nvGraphicFramePr>
        <p:xfrm>
          <a:off x="2437019" y="3536018"/>
          <a:ext cx="654879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408">
                  <a:extLst>
                    <a:ext uri="{9D8B030D-6E8A-4147-A177-3AD203B41FA5}">
                      <a16:colId xmlns:a16="http://schemas.microsoft.com/office/drawing/2014/main" val="883071664"/>
                    </a:ext>
                  </a:extLst>
                </a:gridCol>
                <a:gridCol w="633408">
                  <a:extLst>
                    <a:ext uri="{9D8B030D-6E8A-4147-A177-3AD203B41FA5}">
                      <a16:colId xmlns:a16="http://schemas.microsoft.com/office/drawing/2014/main" val="3659577132"/>
                    </a:ext>
                  </a:extLst>
                </a:gridCol>
                <a:gridCol w="633408">
                  <a:extLst>
                    <a:ext uri="{9D8B030D-6E8A-4147-A177-3AD203B41FA5}">
                      <a16:colId xmlns:a16="http://schemas.microsoft.com/office/drawing/2014/main" val="2740476215"/>
                    </a:ext>
                  </a:extLst>
                </a:gridCol>
                <a:gridCol w="633408">
                  <a:extLst>
                    <a:ext uri="{9D8B030D-6E8A-4147-A177-3AD203B41FA5}">
                      <a16:colId xmlns:a16="http://schemas.microsoft.com/office/drawing/2014/main" val="136117337"/>
                    </a:ext>
                  </a:extLst>
                </a:gridCol>
                <a:gridCol w="831809">
                  <a:extLst>
                    <a:ext uri="{9D8B030D-6E8A-4147-A177-3AD203B41FA5}">
                      <a16:colId xmlns:a16="http://schemas.microsoft.com/office/drawing/2014/main" val="17305968"/>
                    </a:ext>
                  </a:extLst>
                </a:gridCol>
                <a:gridCol w="753237">
                  <a:extLst>
                    <a:ext uri="{9D8B030D-6E8A-4147-A177-3AD203B41FA5}">
                      <a16:colId xmlns:a16="http://schemas.microsoft.com/office/drawing/2014/main" val="985778092"/>
                    </a:ext>
                  </a:extLst>
                </a:gridCol>
                <a:gridCol w="746740">
                  <a:extLst>
                    <a:ext uri="{9D8B030D-6E8A-4147-A177-3AD203B41FA5}">
                      <a16:colId xmlns:a16="http://schemas.microsoft.com/office/drawing/2014/main" val="1681994992"/>
                    </a:ext>
                  </a:extLst>
                </a:gridCol>
                <a:gridCol w="535593">
                  <a:extLst>
                    <a:ext uri="{9D8B030D-6E8A-4147-A177-3AD203B41FA5}">
                      <a16:colId xmlns:a16="http://schemas.microsoft.com/office/drawing/2014/main" val="1678980596"/>
                    </a:ext>
                  </a:extLst>
                </a:gridCol>
                <a:gridCol w="731223">
                  <a:extLst>
                    <a:ext uri="{9D8B030D-6E8A-4147-A177-3AD203B41FA5}">
                      <a16:colId xmlns:a16="http://schemas.microsoft.com/office/drawing/2014/main" val="3823973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6921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7481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4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2,3,4,5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2,3,4,5,6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2,3,4,5,6,7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2,3,4,5,6,7,8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1672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611376" y="238216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N=9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05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37" y="1758808"/>
            <a:ext cx="4125879" cy="2490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758808"/>
            <a:ext cx="6390978" cy="46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3x4=12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62655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4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</a:t>
            </a:r>
            <a:r>
              <a:rPr lang="zh-TW" altLang="en-US" dirty="0" smtClean="0"/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55" y="1972592"/>
            <a:ext cx="2557105" cy="99538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8" y="4577263"/>
            <a:ext cx="4379725" cy="17828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7573322" y="1782394"/>
            <a:ext cx="1288611" cy="44621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92307" y="2295474"/>
            <a:ext cx="1332692" cy="5225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0688" y="4577263"/>
            <a:ext cx="2112672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83712" y="5594510"/>
            <a:ext cx="1036728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20496" y="5504787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4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687673" y="630764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do-while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 smtClean="0"/>
              <a:t>(do-while &amp; while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5401"/>
            <a:ext cx="5715000" cy="462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66" y="2065401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r>
              <a:rPr lang="en-US" altLang="zh-TW" dirty="0" smtClean="0"/>
              <a:t>(while &amp; while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2045017"/>
            <a:ext cx="6191250" cy="465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14" y="2045017"/>
            <a:ext cx="4676775" cy="3086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0" y="3997958"/>
            <a:ext cx="4277360" cy="1620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3855" y="2957509"/>
            <a:ext cx="2202545" cy="471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2055" y="2372036"/>
            <a:ext cx="959977" cy="43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9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/>
              <a:t>(do-while &amp;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160589"/>
            <a:ext cx="544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Math.random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0.0~0.999999....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6918" y="75342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2910" y="1423179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產生隨機整數</a:t>
            </a:r>
            <a:r>
              <a:rPr lang="en-US" altLang="zh-TW" dirty="0" smtClean="0">
                <a:solidFill>
                  <a:schemeClr val="tx1"/>
                </a:solidFill>
              </a:rPr>
              <a:t>bomb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8" idx="3"/>
            <a:endCxn id="37" idx="1"/>
          </p:cNvCxnSpPr>
          <p:nvPr/>
        </p:nvCxnSpPr>
        <p:spPr>
          <a:xfrm>
            <a:off x="4843734" y="4978908"/>
            <a:ext cx="116387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3458418" y="1145605"/>
            <a:ext cx="0" cy="2775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073102" y="4553712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== 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2910" y="2496866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顯示範圍等待輸入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4912" y="3499092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11" idx="0"/>
          </p:cNvCxnSpPr>
          <p:nvPr/>
        </p:nvCxnSpPr>
        <p:spPr>
          <a:xfrm>
            <a:off x="3458418" y="2181937"/>
            <a:ext cx="0" cy="314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>
            <a:off x="3458418" y="3255624"/>
            <a:ext cx="2586" cy="2434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8" idx="0"/>
          </p:cNvCxnSpPr>
          <p:nvPr/>
        </p:nvCxnSpPr>
        <p:spPr>
          <a:xfrm flipH="1">
            <a:off x="3458418" y="4257850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822910" y="5699966"/>
            <a:ext cx="1271016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07608" y="4767689"/>
            <a:ext cx="1409100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沒</a:t>
            </a:r>
            <a:r>
              <a:rPr lang="zh-TW" altLang="en-US" dirty="0" smtClean="0">
                <a:solidFill>
                  <a:schemeClr val="tx1"/>
                </a:solidFill>
              </a:rPr>
              <a:t>猜中</a:t>
            </a:r>
          </a:p>
        </p:txBody>
      </p:sp>
      <p:cxnSp>
        <p:nvCxnSpPr>
          <p:cNvPr id="44" name="直線單箭頭接點 43"/>
          <p:cNvCxnSpPr>
            <a:stCxn id="8" idx="2"/>
            <a:endCxn id="36" idx="0"/>
          </p:cNvCxnSpPr>
          <p:nvPr/>
        </p:nvCxnSpPr>
        <p:spPr>
          <a:xfrm>
            <a:off x="3458418" y="5404104"/>
            <a:ext cx="0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7" idx="0"/>
            <a:endCxn id="11" idx="3"/>
          </p:cNvCxnSpPr>
          <p:nvPr/>
        </p:nvCxnSpPr>
        <p:spPr>
          <a:xfrm rot="16200000" flipV="1">
            <a:off x="4457320" y="2512851"/>
            <a:ext cx="1891444" cy="261823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3"/>
            <a:endCxn id="5" idx="3"/>
          </p:cNvCxnSpPr>
          <p:nvPr/>
        </p:nvCxnSpPr>
        <p:spPr>
          <a:xfrm flipV="1">
            <a:off x="4093926" y="1802558"/>
            <a:ext cx="12700" cy="4108627"/>
          </a:xfrm>
          <a:prstGeom prst="bentConnector3">
            <a:avLst>
              <a:gd name="adj1" fmla="val 324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776191" y="5330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888992" y="468863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68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  <p:bldP spid="36" grpId="0" animBg="1"/>
      <p:bldP spid="37" grpId="0" animBg="1"/>
      <p:bldP spid="56" grpId="0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Bomb: </a:t>
            </a:r>
            <a:r>
              <a:rPr lang="zh-TW" altLang="en-US" dirty="0" smtClean="0"/>
              <a:t>存放炸彈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數字，由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(1,100)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r>
              <a:rPr lang="en-US" altLang="zh-TW" dirty="0" smtClean="0"/>
              <a:t>Max:</a:t>
            </a:r>
            <a:r>
              <a:rPr lang="zh-TW" altLang="en-US" dirty="0" smtClean="0"/>
              <a:t>上限數字，一開始是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。每次猜完會重新評估。</a:t>
            </a:r>
            <a:endParaRPr lang="en-US" altLang="zh-TW" dirty="0" smtClean="0"/>
          </a:p>
          <a:p>
            <a:r>
              <a:rPr lang="en-US" altLang="zh-TW" dirty="0" smtClean="0"/>
              <a:t>Min:</a:t>
            </a:r>
            <a:r>
              <a:rPr lang="zh-TW" altLang="en-US" dirty="0" smtClean="0"/>
              <a:t>下陷數字，一開始是</a:t>
            </a:r>
            <a:r>
              <a:rPr lang="en-US" altLang="zh-TW" dirty="0" smtClean="0"/>
              <a:t>1</a:t>
            </a:r>
            <a:r>
              <a:rPr lang="zh-TW" altLang="en-US" dirty="0"/>
              <a:t> 。每次猜完會重新評估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Min,max</a:t>
            </a:r>
            <a:r>
              <a:rPr lang="zh-TW" altLang="en-US" dirty="0" smtClean="0"/>
              <a:t>評估法：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Guess &gt; bomb</a:t>
            </a:r>
            <a:r>
              <a:rPr lang="zh-TW" altLang="en-US" dirty="0" smtClean="0"/>
              <a:t>：改上限為</a:t>
            </a:r>
            <a:r>
              <a:rPr lang="en-US" altLang="zh-TW" dirty="0" smtClean="0"/>
              <a:t>Guess-1</a:t>
            </a:r>
          </a:p>
          <a:p>
            <a:pPr lvl="1"/>
            <a:r>
              <a:rPr lang="en-US" altLang="zh-TW" dirty="0" smtClean="0"/>
              <a:t>Guess &lt;bomb</a:t>
            </a:r>
            <a:r>
              <a:rPr lang="zh-TW" altLang="en-US" dirty="0" smtClean="0"/>
              <a:t>：改下限為</a:t>
            </a:r>
            <a:r>
              <a:rPr lang="en-US" altLang="zh-TW" dirty="0" smtClean="0"/>
              <a:t>Guess+1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878035" y="4965233"/>
            <a:ext cx="1104790" cy="885110"/>
            <a:chOff x="4447984" y="4939022"/>
            <a:chExt cx="1104790" cy="885110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guess=77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62575" y="4965233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4447984" y="4939022"/>
            <a:ext cx="1104790" cy="885110"/>
            <a:chOff x="4447984" y="4939022"/>
            <a:chExt cx="1104790" cy="885110"/>
          </a:xfrm>
        </p:grpSpPr>
        <p:cxnSp>
          <p:nvCxnSpPr>
            <p:cNvPr id="17" name="直線接點 16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guess=50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447984" y="4939022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2063112" y="5568696"/>
            <a:ext cx="5892168" cy="914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328705" y="5346192"/>
            <a:ext cx="6096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778418" y="5346192"/>
            <a:ext cx="784189" cy="888795"/>
            <a:chOff x="1778418" y="5346192"/>
            <a:chExt cx="784189" cy="888795"/>
          </a:xfrm>
        </p:grpSpPr>
        <p:cxnSp>
          <p:nvCxnSpPr>
            <p:cNvPr id="8" name="直線接點 7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778418" y="586565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Min=1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636674" y="5337048"/>
            <a:ext cx="1072730" cy="882627"/>
            <a:chOff x="7636674" y="5337048"/>
            <a:chExt cx="1072730" cy="882627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36674" y="5850343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Max=100</a:t>
              </a:r>
              <a:endParaRPr lang="zh-TW" altLang="en-US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8994" y="57832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bomb=62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6016" y="5360836"/>
            <a:ext cx="906017" cy="1038070"/>
            <a:chOff x="1804325" y="5346192"/>
            <a:chExt cx="906017" cy="1038070"/>
          </a:xfrm>
        </p:grpSpPr>
        <p:cxnSp>
          <p:nvCxnSpPr>
            <p:cNvPr id="23" name="直線接點 22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804325" y="6014930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Min=51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33464" y="5382818"/>
            <a:ext cx="950901" cy="882627"/>
            <a:chOff x="7636674" y="5337048"/>
            <a:chExt cx="950901" cy="882627"/>
          </a:xfrm>
        </p:grpSpPr>
        <p:cxnSp>
          <p:nvCxnSpPr>
            <p:cNvPr id="30" name="直線接點 2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636674" y="5850343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Max=76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9860" y="4939022"/>
            <a:ext cx="1104790" cy="885110"/>
            <a:chOff x="4447984" y="4939022"/>
            <a:chExt cx="1104790" cy="88511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guess=62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656965" y="384564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09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+do-while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5400000">
            <a:off x="7597627" y="2554980"/>
            <a:ext cx="648870" cy="10440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8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19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6370894" y="12569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42" name="直線單箭頭接點 41"/>
          <p:cNvCxnSpPr>
            <a:stCxn id="41" idx="2"/>
            <a:endCxn id="52" idx="0"/>
          </p:cNvCxnSpPr>
          <p:nvPr/>
        </p:nvCxnSpPr>
        <p:spPr>
          <a:xfrm>
            <a:off x="6942394" y="1649162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6" idx="2"/>
            <a:endCxn id="45" idx="0"/>
          </p:cNvCxnSpPr>
          <p:nvPr/>
        </p:nvCxnSpPr>
        <p:spPr>
          <a:xfrm>
            <a:off x="6942393" y="5360556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6370894" y="601062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46" name="菱形 45"/>
          <p:cNvSpPr/>
          <p:nvPr/>
        </p:nvSpPr>
        <p:spPr>
          <a:xfrm>
            <a:off x="5928458" y="4496590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肘形接點 46"/>
          <p:cNvCxnSpPr>
            <a:stCxn id="57" idx="3"/>
            <a:endCxn id="45" idx="3"/>
          </p:cNvCxnSpPr>
          <p:nvPr/>
        </p:nvCxnSpPr>
        <p:spPr>
          <a:xfrm flipH="1">
            <a:off x="7513894" y="3983368"/>
            <a:ext cx="3212942" cy="2223340"/>
          </a:xfrm>
          <a:prstGeom prst="bentConnector3">
            <a:avLst>
              <a:gd name="adj1" fmla="val -142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8158546" y="4544846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083301" y="3220084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29911" y="46841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6" idx="3"/>
            <a:endCxn id="50" idx="1"/>
          </p:cNvCxnSpPr>
          <p:nvPr/>
        </p:nvCxnSpPr>
        <p:spPr>
          <a:xfrm>
            <a:off x="7956328" y="4928573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298088" y="2014223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52"/>
          <p:cNvCxnSpPr>
            <a:stCxn id="52" idx="2"/>
            <a:endCxn id="46" idx="0"/>
          </p:cNvCxnSpPr>
          <p:nvPr/>
        </p:nvCxnSpPr>
        <p:spPr>
          <a:xfrm flipH="1">
            <a:off x="6942393" y="2460439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496900" y="2580636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線單箭頭接點 54"/>
          <p:cNvCxnSpPr>
            <a:stCxn id="54" idx="1"/>
          </p:cNvCxnSpPr>
          <p:nvPr/>
        </p:nvCxnSpPr>
        <p:spPr>
          <a:xfrm flipH="1">
            <a:off x="6954456" y="2841924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弧形 55"/>
          <p:cNvSpPr/>
          <p:nvPr/>
        </p:nvSpPr>
        <p:spPr>
          <a:xfrm>
            <a:off x="7478548" y="3004200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菱形 56"/>
          <p:cNvSpPr/>
          <p:nvPr/>
        </p:nvSpPr>
        <p:spPr>
          <a:xfrm>
            <a:off x="8713051" y="3657693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>
            <a:stCxn id="50" idx="0"/>
            <a:endCxn id="57" idx="2"/>
          </p:cNvCxnSpPr>
          <p:nvPr/>
        </p:nvCxnSpPr>
        <p:spPr>
          <a:xfrm flipH="1" flipV="1">
            <a:off x="9719944" y="4309042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229909" y="2561967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0"/>
            <a:endCxn id="59" idx="2"/>
          </p:cNvCxnSpPr>
          <p:nvPr/>
        </p:nvCxnSpPr>
        <p:spPr>
          <a:xfrm flipH="1" flipV="1">
            <a:off x="9719943" y="3113563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9" idx="1"/>
            <a:endCxn id="54" idx="3"/>
          </p:cNvCxnSpPr>
          <p:nvPr/>
        </p:nvCxnSpPr>
        <p:spPr>
          <a:xfrm flipH="1">
            <a:off x="8351389" y="2837765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10354567" y="4065288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773230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23" name="直線單箭頭接點 22"/>
          <p:cNvCxnSpPr>
            <a:stCxn id="22" idx="2"/>
            <a:endCxn id="32" idx="0"/>
          </p:cNvCxnSpPr>
          <p:nvPr/>
        </p:nvCxnSpPr>
        <p:spPr>
          <a:xfrm>
            <a:off x="7344730" y="1539434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6" idx="2"/>
            <a:endCxn id="25" idx="0"/>
          </p:cNvCxnSpPr>
          <p:nvPr/>
        </p:nvCxnSpPr>
        <p:spPr>
          <a:xfrm>
            <a:off x="7344729" y="5250828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773230" y="59008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26" name="菱形 25"/>
          <p:cNvSpPr/>
          <p:nvPr/>
        </p:nvSpPr>
        <p:spPr>
          <a:xfrm>
            <a:off x="6330794" y="4386862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肘形接點 26"/>
          <p:cNvCxnSpPr>
            <a:stCxn id="37" idx="3"/>
            <a:endCxn id="34" idx="0"/>
          </p:cNvCxnSpPr>
          <p:nvPr/>
        </p:nvCxnSpPr>
        <p:spPr>
          <a:xfrm flipH="1" flipV="1">
            <a:off x="8326481" y="2470908"/>
            <a:ext cx="2802691" cy="1402732"/>
          </a:xfrm>
          <a:prstGeom prst="bentConnector4">
            <a:avLst>
              <a:gd name="adj1" fmla="val -14029"/>
              <a:gd name="adj2" fmla="val 1345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560882" y="4435118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485637" y="311035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32247" y="4574411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26" idx="3"/>
            <a:endCxn id="30" idx="1"/>
          </p:cNvCxnSpPr>
          <p:nvPr/>
        </p:nvCxnSpPr>
        <p:spPr>
          <a:xfrm>
            <a:off x="8358664" y="4818845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00424" y="1904495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>
            <a:stCxn id="32" idx="2"/>
            <a:endCxn id="26" idx="0"/>
          </p:cNvCxnSpPr>
          <p:nvPr/>
        </p:nvCxnSpPr>
        <p:spPr>
          <a:xfrm flipH="1">
            <a:off x="7344729" y="2350711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99236" y="2470908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34" idx="1"/>
          </p:cNvCxnSpPr>
          <p:nvPr/>
        </p:nvCxnSpPr>
        <p:spPr>
          <a:xfrm flipH="1">
            <a:off x="7356792" y="2732196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>
            <a:off x="7880884" y="2894472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菱形 36"/>
          <p:cNvSpPr/>
          <p:nvPr/>
        </p:nvSpPr>
        <p:spPr>
          <a:xfrm>
            <a:off x="9115387" y="3547965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30" idx="0"/>
            <a:endCxn id="37" idx="2"/>
          </p:cNvCxnSpPr>
          <p:nvPr/>
        </p:nvCxnSpPr>
        <p:spPr>
          <a:xfrm flipH="1" flipV="1">
            <a:off x="10122280" y="4199314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632245" y="24522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37" idx="0"/>
            <a:endCxn id="39" idx="2"/>
          </p:cNvCxnSpPr>
          <p:nvPr/>
        </p:nvCxnSpPr>
        <p:spPr>
          <a:xfrm flipH="1" flipV="1">
            <a:off x="10122279" y="3003835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9" idx="1"/>
            <a:endCxn id="34" idx="3"/>
          </p:cNvCxnSpPr>
          <p:nvPr/>
        </p:nvCxnSpPr>
        <p:spPr>
          <a:xfrm flipH="1">
            <a:off x="8753725" y="2728037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0756903" y="3955560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3" name="肘形接點 42"/>
          <p:cNvCxnSpPr/>
          <p:nvPr/>
        </p:nvCxnSpPr>
        <p:spPr>
          <a:xfrm rot="10800000" flipV="1">
            <a:off x="7530954" y="2476893"/>
            <a:ext cx="795526" cy="385753"/>
          </a:xfrm>
          <a:prstGeom prst="bentConnector3">
            <a:avLst>
              <a:gd name="adj1" fmla="val -17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初始設定：設定變數的初始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：常用於設定變數增減量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265997"/>
            <a:ext cx="4202299" cy="8886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95147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23" idx="0"/>
          </p:cNvCxnSpPr>
          <p:nvPr/>
        </p:nvCxnSpPr>
        <p:spPr>
          <a:xfrm>
            <a:off x="8066647" y="1539434"/>
            <a:ext cx="1" cy="687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066647" y="4399034"/>
            <a:ext cx="0" cy="690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495147" y="50895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6850495" y="353506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  <a:endCxn id="42" idx="3"/>
          </p:cNvCxnSpPr>
          <p:nvPr/>
        </p:nvCxnSpPr>
        <p:spPr>
          <a:xfrm rot="16200000" flipV="1">
            <a:off x="10247293" y="3050745"/>
            <a:ext cx="564607" cy="5092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79046" y="359771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4515" y="446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065885" y="3587672"/>
            <a:ext cx="1436668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被重複執行的工作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282799" y="3967051"/>
            <a:ext cx="7830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22342" y="2226712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2"/>
            <a:endCxn id="11" idx="0"/>
          </p:cNvCxnSpPr>
          <p:nvPr/>
        </p:nvCxnSpPr>
        <p:spPr>
          <a:xfrm flipH="1">
            <a:off x="8066647" y="2672928"/>
            <a:ext cx="1" cy="862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057850" y="1532412"/>
            <a:ext cx="8798" cy="69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42280" y="2761777"/>
            <a:ext cx="1332692" cy="5225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42" idx="1"/>
          </p:cNvCxnSpPr>
          <p:nvPr/>
        </p:nvCxnSpPr>
        <p:spPr>
          <a:xfrm flipH="1">
            <a:off x="8066647" y="3023065"/>
            <a:ext cx="875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07" y="4972212"/>
            <a:ext cx="4426751" cy="101898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7236003" y="584709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for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直線圖說文字 1 14"/>
          <p:cNvSpPr/>
          <p:nvPr/>
        </p:nvSpPr>
        <p:spPr>
          <a:xfrm>
            <a:off x="5390459" y="6216431"/>
            <a:ext cx="1691393" cy="440401"/>
          </a:xfrm>
          <a:prstGeom prst="borderCallout1">
            <a:avLst>
              <a:gd name="adj1" fmla="val -10318"/>
              <a:gd name="adj2" fmla="val 23207"/>
              <a:gd name="adj3" fmla="val -205172"/>
              <a:gd name="adj4" fmla="val 35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</a:rPr>
              <a:t>=i+1</a:t>
            </a:r>
            <a:r>
              <a:rPr lang="zh-TW" altLang="en-US" sz="2000" dirty="0" smtClean="0">
                <a:solidFill>
                  <a:schemeClr val="tx1"/>
                </a:solidFill>
              </a:rPr>
              <a:t>的意思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zh-TW" altLang="en-US" dirty="0"/>
              <a:t>排列組合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四個數字，能組成多少個互不相同且無重複數字的</a:t>
            </a:r>
            <a:r>
              <a:rPr lang="zh-TW" altLang="en-US" b="1" dirty="0"/>
              <a:t>三位數</a:t>
            </a:r>
            <a:r>
              <a:rPr lang="zh-TW" altLang="en-US" dirty="0"/>
              <a:t>？都是多少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提示：三層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迴圈可解。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48114"/>
              </p:ext>
            </p:extLst>
          </p:nvPr>
        </p:nvGraphicFramePr>
        <p:xfrm>
          <a:off x="770128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79333"/>
              </p:ext>
            </p:extLst>
          </p:nvPr>
        </p:nvGraphicFramePr>
        <p:xfrm>
          <a:off x="770128" y="373413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34605"/>
              </p:ext>
            </p:extLst>
          </p:nvPr>
        </p:nvGraphicFramePr>
        <p:xfrm>
          <a:off x="763816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25726"/>
              </p:ext>
            </p:extLst>
          </p:nvPr>
        </p:nvGraphicFramePr>
        <p:xfrm>
          <a:off x="760660" y="486357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18576"/>
              </p:ext>
            </p:extLst>
          </p:nvPr>
        </p:nvGraphicFramePr>
        <p:xfrm>
          <a:off x="759082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34257"/>
              </p:ext>
            </p:extLst>
          </p:nvPr>
        </p:nvGraphicFramePr>
        <p:xfrm>
          <a:off x="758293" y="5988835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16245"/>
              </p:ext>
            </p:extLst>
          </p:nvPr>
        </p:nvGraphicFramePr>
        <p:xfrm>
          <a:off x="3318256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10684"/>
              </p:ext>
            </p:extLst>
          </p:nvPr>
        </p:nvGraphicFramePr>
        <p:xfrm>
          <a:off x="3318256" y="3734476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57419"/>
              </p:ext>
            </p:extLst>
          </p:nvPr>
        </p:nvGraphicFramePr>
        <p:xfrm>
          <a:off x="3318256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8077"/>
              </p:ext>
            </p:extLst>
          </p:nvPr>
        </p:nvGraphicFramePr>
        <p:xfrm>
          <a:off x="3318256" y="486357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20910"/>
              </p:ext>
            </p:extLst>
          </p:nvPr>
        </p:nvGraphicFramePr>
        <p:xfrm>
          <a:off x="3318256" y="5470987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78516"/>
              </p:ext>
            </p:extLst>
          </p:nvPr>
        </p:nvGraphicFramePr>
        <p:xfrm>
          <a:off x="3318256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56987"/>
              </p:ext>
            </p:extLst>
          </p:nvPr>
        </p:nvGraphicFramePr>
        <p:xfrm>
          <a:off x="5777314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46220"/>
              </p:ext>
            </p:extLst>
          </p:nvPr>
        </p:nvGraphicFramePr>
        <p:xfrm>
          <a:off x="5777314" y="373413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71296"/>
              </p:ext>
            </p:extLst>
          </p:nvPr>
        </p:nvGraphicFramePr>
        <p:xfrm>
          <a:off x="5777314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20616"/>
              </p:ext>
            </p:extLst>
          </p:nvPr>
        </p:nvGraphicFramePr>
        <p:xfrm>
          <a:off x="5777314" y="4866729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14185"/>
              </p:ext>
            </p:extLst>
          </p:nvPr>
        </p:nvGraphicFramePr>
        <p:xfrm>
          <a:off x="5777314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26308"/>
              </p:ext>
            </p:extLst>
          </p:nvPr>
        </p:nvGraphicFramePr>
        <p:xfrm>
          <a:off x="5777314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44372"/>
              </p:ext>
            </p:extLst>
          </p:nvPr>
        </p:nvGraphicFramePr>
        <p:xfrm>
          <a:off x="8284248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58184"/>
              </p:ext>
            </p:extLst>
          </p:nvPr>
        </p:nvGraphicFramePr>
        <p:xfrm>
          <a:off x="8284248" y="3734476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92292"/>
              </p:ext>
            </p:extLst>
          </p:nvPr>
        </p:nvGraphicFramePr>
        <p:xfrm>
          <a:off x="8284248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73032"/>
              </p:ext>
            </p:extLst>
          </p:nvPr>
        </p:nvGraphicFramePr>
        <p:xfrm>
          <a:off x="8284248" y="4866729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11493"/>
              </p:ext>
            </p:extLst>
          </p:nvPr>
        </p:nvGraphicFramePr>
        <p:xfrm>
          <a:off x="8284248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78895"/>
              </p:ext>
            </p:extLst>
          </p:nvPr>
        </p:nvGraphicFramePr>
        <p:xfrm>
          <a:off x="8284248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36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49" y="1930400"/>
            <a:ext cx="3952451" cy="25494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6210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2864</TotalTime>
  <Words>2632</Words>
  <Application>Microsoft Office PowerPoint</Application>
  <PresentationFormat>寬螢幕</PresentationFormat>
  <Paragraphs>554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微軟正黑體</vt:lpstr>
      <vt:lpstr>新細明體</vt:lpstr>
      <vt:lpstr>Arial</vt:lpstr>
      <vt:lpstr>Calibri</vt:lpstr>
      <vt:lpstr>Consolas</vt:lpstr>
      <vt:lpstr>Trebuchet MS</vt:lpstr>
      <vt:lpstr>Wingdings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</vt:lpstr>
      <vt:lpstr>範例一 輸入整數N，程式顯示N個*號</vt:lpstr>
      <vt:lpstr>範例一參考程式碼</vt:lpstr>
      <vt:lpstr>練習一 顯示1～N的數字</vt:lpstr>
      <vt:lpstr>練習二 顯示1+2+3+…+Ｎ的數字</vt:lpstr>
      <vt:lpstr>練習三 顯示1+2+3+…+Ｎ=總和</vt:lpstr>
      <vt:lpstr>練習四 計算次方</vt:lpstr>
      <vt:lpstr>練習五 計算階乘n!=1x2x3x…xn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練習八 星星反直角三角形</vt:lpstr>
      <vt:lpstr>PowerPoint 簡報</vt:lpstr>
      <vt:lpstr>練習九 星星靠右直角三角形</vt:lpstr>
      <vt:lpstr>思考方式</vt:lpstr>
      <vt:lpstr>練習十 找質數</vt:lpstr>
      <vt:lpstr>PowerPoint 簡報</vt:lpstr>
      <vt:lpstr>練習十參考程式碼</vt:lpstr>
      <vt:lpstr>練習十一 九九乘法表</vt:lpstr>
      <vt:lpstr>迴圈地獄第三層 while與do-while迴圈----不固定次數的迴圈</vt:lpstr>
      <vt:lpstr>迴圈變花樣 while迴圈</vt:lpstr>
      <vt:lpstr>迴圈變花樣 do-while迴圈</vt:lpstr>
      <vt:lpstr>範例三 再來一次星星大挑戰！</vt:lpstr>
      <vt:lpstr>範例三參考程式碼(do-while &amp; while版)</vt:lpstr>
      <vt:lpstr>範例三參考程式碼(while &amp; while版)</vt:lpstr>
      <vt:lpstr>範例三參考程式碼(do-while &amp; for版)</vt:lpstr>
      <vt:lpstr>範例四 終極密碼</vt:lpstr>
      <vt:lpstr>流程圖</vt:lpstr>
      <vt:lpstr>關於變數們… </vt:lpstr>
      <vt:lpstr>練習十二 找出所有質因數</vt:lpstr>
      <vt:lpstr>break與continue</vt:lpstr>
      <vt:lpstr>break中斷，停止</vt:lpstr>
      <vt:lpstr>continue繼續、重來</vt:lpstr>
      <vt:lpstr>小練習 1 排列組合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迴圈大法 —for迴圈</dc:title>
  <dc:creator>oldinmo@gmail.com</dc:creator>
  <cp:lastModifiedBy>oldinmo@gmail.com</cp:lastModifiedBy>
  <cp:revision>56</cp:revision>
  <dcterms:created xsi:type="dcterms:W3CDTF">2020-11-22T09:17:23Z</dcterms:created>
  <dcterms:modified xsi:type="dcterms:W3CDTF">2021-10-16T07:53:46Z</dcterms:modified>
</cp:coreProperties>
</file>