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89" r:id="rId5"/>
    <p:sldId id="266" r:id="rId6"/>
    <p:sldId id="267" r:id="rId7"/>
    <p:sldId id="268" r:id="rId8"/>
    <p:sldId id="269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90" r:id="rId25"/>
    <p:sldId id="281" r:id="rId26"/>
    <p:sldId id="283" r:id="rId27"/>
    <p:sldId id="286" r:id="rId28"/>
    <p:sldId id="284" r:id="rId29"/>
    <p:sldId id="285" r:id="rId30"/>
    <p:sldId id="300" r:id="rId31"/>
    <p:sldId id="301" r:id="rId32"/>
    <p:sldId id="302" r:id="rId33"/>
    <p:sldId id="292" r:id="rId34"/>
    <p:sldId id="293" r:id="rId35"/>
    <p:sldId id="295" r:id="rId36"/>
    <p:sldId id="296" r:id="rId37"/>
    <p:sldId id="297" r:id="rId38"/>
    <p:sldId id="294" r:id="rId39"/>
    <p:sldId id="298" r:id="rId40"/>
    <p:sldId id="287" r:id="rId41"/>
    <p:sldId id="288" r:id="rId42"/>
    <p:sldId id="291" r:id="rId43"/>
    <p:sldId id="299" r:id="rId44"/>
    <p:sldId id="304" r:id="rId45"/>
    <p:sldId id="305" r:id="rId46"/>
    <p:sldId id="307" r:id="rId47"/>
    <p:sldId id="309" r:id="rId48"/>
    <p:sldId id="306" r:id="rId49"/>
    <p:sldId id="308" r:id="rId50"/>
    <p:sldId id="310" r:id="rId51"/>
    <p:sldId id="315" r:id="rId52"/>
    <p:sldId id="316" r:id="rId53"/>
    <p:sldId id="311" r:id="rId54"/>
    <p:sldId id="303" r:id="rId55"/>
    <p:sldId id="312" r:id="rId56"/>
    <p:sldId id="313" r:id="rId57"/>
    <p:sldId id="31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379705" y="6488668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http://lccn.io/vgENMI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110年11月4日星期四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，在進階的課程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第一次寫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，練習封裝概念。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312367" y="2733869"/>
            <a:ext cx="4568809" cy="210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255" y="1570850"/>
            <a:ext cx="6718745" cy="47493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ShowBalance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：顯示帳戶資料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2953512"/>
            <a:ext cx="1714192" cy="1474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3822192"/>
            <a:ext cx="1479439" cy="10927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4672584"/>
            <a:ext cx="2263332" cy="76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26316" y="5550408"/>
            <a:ext cx="1269684" cy="186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8" y="940279"/>
            <a:ext cx="5620356" cy="54810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9" y="5198708"/>
            <a:ext cx="3647766" cy="13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1" y="1786070"/>
            <a:ext cx="4995277" cy="487142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41527" y="2328254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7598" y="1217515"/>
            <a:ext cx="974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90" y="1786069"/>
            <a:ext cx="6040879" cy="4871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0594" y="2432400"/>
            <a:ext cx="4361767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3580862">
            <a:off x="10217878" y="396306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3580862">
            <a:off x="9982353" y="5042326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3580862">
            <a:off x="9941895" y="6081920"/>
            <a:ext cx="334026" cy="169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r>
              <a:rPr lang="en-US" altLang="zh-TW" dirty="0"/>
              <a:t>Example10_01</a:t>
            </a:r>
            <a:r>
              <a:rPr lang="zh-TW" altLang="en-US" dirty="0" smtClean="0"/>
              <a:t>的再修改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77334" y="2160589"/>
            <a:ext cx="3656922" cy="3880773"/>
          </a:xfrm>
        </p:spPr>
        <p:txBody>
          <a:bodyPr/>
          <a:lstStyle/>
          <a:p>
            <a:r>
              <a:rPr lang="zh-TW" altLang="en-US" dirty="0" smtClean="0"/>
              <a:t>顯示帳戶餘額的部分，改呼叫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ShowBalance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zh-TW" altLang="en-US" dirty="0"/>
              <a:t>在有需要時自行增加</a:t>
            </a:r>
            <a:r>
              <a:rPr lang="en-US" altLang="zh-TW" dirty="0"/>
              <a:t>Method</a:t>
            </a:r>
            <a:r>
              <a:rPr lang="zh-TW" altLang="en-US" dirty="0" smtClean="0"/>
              <a:t>，可以讓程式更簡潔。也更符合物件導向的運行概念。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09" y="1953373"/>
            <a:ext cx="6448243" cy="42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或是類似功能的其他方法操作之。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600" dirty="0" smtClean="0"/>
              <a:t>有</a:t>
            </a:r>
            <a:r>
              <a:rPr lang="zh-TW" altLang="en-US" sz="1600" dirty="0"/>
              <a:t>專門</a:t>
            </a:r>
            <a:r>
              <a:rPr lang="zh-TW" altLang="en-US" sz="1600" dirty="0" smtClean="0"/>
              <a:t>處理</a:t>
            </a:r>
            <a:r>
              <a:rPr lang="zh-TW" altLang="en-US" sz="1600" dirty="0"/>
              <a:t>事件</a:t>
            </a:r>
            <a:r>
              <a:rPr lang="zh-TW" altLang="en-US" sz="1600" dirty="0" smtClean="0"/>
              <a:t>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方法</a:t>
            </a:r>
            <a:r>
              <a:rPr lang="en-US" altLang="zh-TW" sz="1600" b="1" dirty="0"/>
              <a:t>m</a:t>
            </a:r>
            <a:r>
              <a:rPr lang="en-US" altLang="zh-TW" sz="1600" b="1" dirty="0" smtClean="0"/>
              <a:t>();</a:t>
            </a:r>
          </a:p>
          <a:p>
            <a:pPr algn="ctr"/>
            <a:r>
              <a:rPr lang="zh-TW" altLang="en-US" sz="1600" dirty="0" smtClean="0"/>
              <a:t>這個方法是依照事件的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介面</a:t>
            </a:r>
            <a:r>
              <a:rPr lang="en-US" altLang="zh-TW" sz="1600" dirty="0" smtClean="0"/>
              <a:t>C</a:t>
            </a:r>
            <a:r>
              <a:rPr lang="zh-TW" altLang="en-US" sz="1600" dirty="0" smtClean="0"/>
              <a:t>去寫的。</a:t>
            </a:r>
            <a:endParaRPr lang="zh-TW" altLang="en-US" sz="16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讓別人來註冊用的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0800000">
            <a:off x="5319345" y="3384108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6768269" y="3786104"/>
            <a:ext cx="284230" cy="13188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06290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9" y="2151061"/>
            <a:ext cx="3957639" cy="13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</a:t>
            </a:r>
            <a:r>
              <a:rPr lang="zh-TW" altLang="en-US" b="1" dirty="0" smtClean="0">
                <a:solidFill>
                  <a:srgbClr val="7030A0"/>
                </a:solidFill>
              </a:rPr>
              <a:t>藝術！</a:t>
            </a:r>
            <a:r>
              <a:rPr lang="zh-TW" altLang="en-US" dirty="0" smtClean="0"/>
              <a:t>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 </a:t>
            </a:r>
            <a:r>
              <a:rPr lang="zh-TW" altLang="en-US" dirty="0" smtClean="0"/>
              <a:t>學生成績類別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試著撰寫一個類別，用來記錄學生數學成績、英文成績、學號、姓名。</a:t>
            </a:r>
            <a:endParaRPr lang="en-US" altLang="zh-TW" dirty="0" smtClean="0"/>
          </a:p>
          <a:p>
            <a:r>
              <a:rPr lang="zh-TW" altLang="en-US" dirty="0"/>
              <a:t>謹記封裝</a:t>
            </a:r>
            <a:r>
              <a:rPr lang="zh-TW" altLang="en-US" dirty="0" smtClean="0"/>
              <a:t>原則，屬性應該都要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用</a:t>
            </a:r>
            <a:r>
              <a:rPr lang="zh-TW" altLang="en-US" dirty="0" smtClean="0"/>
              <a:t>公開</a:t>
            </a:r>
            <a:r>
              <a:rPr lang="en-US" altLang="zh-TW" dirty="0" smtClean="0"/>
              <a:t>(public)</a:t>
            </a:r>
            <a:r>
              <a:rPr lang="zh-TW" altLang="en-US" dirty="0" smtClean="0"/>
              <a:t>的</a:t>
            </a:r>
            <a:r>
              <a:rPr lang="zh-TW" altLang="en-US" dirty="0"/>
              <a:t>方法</a:t>
            </a:r>
            <a:r>
              <a:rPr lang="en-US" altLang="zh-TW" dirty="0"/>
              <a:t>(method)</a:t>
            </a:r>
            <a:r>
              <a:rPr lang="zh-TW" altLang="en-US" dirty="0"/>
              <a:t>去操作屬性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一般普通的都會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用建</a:t>
            </a:r>
            <a:r>
              <a:rPr lang="zh-TW" altLang="en-US" dirty="0" smtClean="0"/>
              <a:t>構式</a:t>
            </a:r>
            <a:r>
              <a:rPr lang="en-US" altLang="zh-TW" dirty="0" smtClean="0"/>
              <a:t>(Constructor)</a:t>
            </a:r>
            <a:r>
              <a:rPr lang="zh-TW" altLang="en-US" dirty="0" smtClean="0"/>
              <a:t>初始化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3152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參考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類別部分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04949"/>
            <a:ext cx="5874167" cy="51911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67" y="1514474"/>
            <a:ext cx="574024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1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課後練習 </a:t>
            </a:r>
            <a:r>
              <a:rPr lang="en-US" altLang="zh-TW" dirty="0" smtClean="0"/>
              <a:t>Car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如果又寫一個汽車類別，其中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屬性有：油量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、油耗</a:t>
            </a:r>
            <a:r>
              <a:rPr lang="en-US" altLang="zh-TW" dirty="0" smtClean="0"/>
              <a:t>(km/</a:t>
            </a:r>
            <a:r>
              <a:rPr lang="zh-TW" altLang="en-US" dirty="0" smtClean="0"/>
              <a:t>公升，可以設為固定值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方法</a:t>
            </a:r>
            <a:r>
              <a:rPr lang="zh-TW" altLang="en-US" dirty="0" smtClean="0"/>
              <a:t>有：行駛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公里</a:t>
            </a:r>
            <a:r>
              <a:rPr lang="zh-TW" altLang="en-US" dirty="0"/>
              <a:t>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、加油</a:t>
            </a:r>
            <a:r>
              <a:rPr lang="en-US" altLang="zh-TW" dirty="0" smtClean="0"/>
              <a:t>(float </a:t>
            </a:r>
            <a:r>
              <a:rPr lang="zh-TW" altLang="en-US" dirty="0" smtClean="0"/>
              <a:t>公升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試著用這個類別，寫一個測試程式</a:t>
            </a:r>
            <a:endParaRPr lang="en-US" altLang="zh-TW" dirty="0" smtClean="0"/>
          </a:p>
          <a:p>
            <a:pPr lvl="2"/>
            <a:r>
              <a:rPr lang="zh-TW" altLang="en-US" dirty="0"/>
              <a:t>輸入行駛公里</a:t>
            </a:r>
            <a:r>
              <a:rPr lang="zh-TW" altLang="en-US" dirty="0" smtClean="0"/>
              <a:t>數，然後顯示目前剩餘油量、或者油量不足顯示油料用盡，只開了多遠。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每次輸入行駛公里數後，如果</a:t>
            </a:r>
            <a:r>
              <a:rPr lang="zh-TW" altLang="en-US" dirty="0"/>
              <a:t>油量</a:t>
            </a:r>
            <a:r>
              <a:rPr lang="zh-TW" altLang="en-US" dirty="0" smtClean="0"/>
              <a:t>低於</a:t>
            </a:r>
            <a:r>
              <a:rPr lang="en-US" altLang="zh-TW" dirty="0" smtClean="0"/>
              <a:t>5</a:t>
            </a:r>
            <a:r>
              <a:rPr lang="zh-TW" altLang="en-US" dirty="0" smtClean="0"/>
              <a:t>公升，自動加油到</a:t>
            </a:r>
            <a:r>
              <a:rPr lang="en-US" altLang="zh-TW" dirty="0" smtClean="0"/>
              <a:t>40</a:t>
            </a:r>
            <a:r>
              <a:rPr lang="zh-TW" altLang="en-US" dirty="0" smtClean="0"/>
              <a:t>公升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i="1" dirty="0" smtClean="0">
                <a:solidFill>
                  <a:srgbClr val="C00000"/>
                </a:solidFill>
              </a:rPr>
              <a:t>沒標準答案！完全看你自己規劃！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zh-TW" altLang="en-US" dirty="0"/>
              <a:t>基本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4333206" y="1229360"/>
            <a:ext cx="1737360" cy="1402080"/>
            <a:chOff x="4106988" y="1490472"/>
            <a:chExt cx="1737360" cy="1402080"/>
          </a:xfrm>
        </p:grpSpPr>
        <p:sp>
          <p:nvSpPr>
            <p:cNvPr id="4" name="圓角矩形 3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動物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088546" y="3653536"/>
            <a:ext cx="1737360" cy="1759712"/>
            <a:chOff x="4106988" y="1490472"/>
            <a:chExt cx="1737360" cy="1402080"/>
          </a:xfrm>
        </p:grpSpPr>
        <p:sp>
          <p:nvSpPr>
            <p:cNvPr id="9" name="圓角矩形 8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老虎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四足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跑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吼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333206" y="3653536"/>
            <a:ext cx="1737360" cy="1759712"/>
            <a:chOff x="4106988" y="1490472"/>
            <a:chExt cx="1737360" cy="1402080"/>
          </a:xfrm>
        </p:grpSpPr>
        <p:sp>
          <p:nvSpPr>
            <p:cNvPr id="12" name="圓角矩形 11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 smtClean="0">
                  <a:solidFill>
                    <a:schemeClr val="accent6">
                      <a:lumMod val="75000"/>
                    </a:schemeClr>
                  </a:solidFill>
                </a:rPr>
                <a:t>老鷹</a:t>
              </a:r>
              <a:endParaRPr lang="zh-TW" altLang="en-US" sz="2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雙翅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飛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鳴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571104" y="3653536"/>
            <a:ext cx="1737360" cy="1759712"/>
            <a:chOff x="4106988" y="1490472"/>
            <a:chExt cx="1737360" cy="1402080"/>
          </a:xfrm>
        </p:grpSpPr>
        <p:sp>
          <p:nvSpPr>
            <p:cNvPr id="15" name="圓角矩形 14"/>
            <p:cNvSpPr/>
            <p:nvPr/>
          </p:nvSpPr>
          <p:spPr>
            <a:xfrm>
              <a:off x="4106988" y="1490472"/>
              <a:ext cx="1737360" cy="5212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>
                  <a:solidFill>
                    <a:schemeClr val="accent6">
                      <a:lumMod val="75000"/>
                    </a:schemeClr>
                  </a:solidFill>
                </a:rPr>
                <a:t>袋鼠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106988" y="1978152"/>
              <a:ext cx="173736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兩腳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+</a:t>
              </a:r>
              <a:r>
                <a:rPr lang="zh-TW" altLang="en-US" dirty="0" smtClean="0">
                  <a:solidFill>
                    <a:srgbClr val="0070C0"/>
                  </a:solidFill>
                </a:rPr>
                <a:t>兩手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Move();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跳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rgbClr val="0070C0"/>
                  </a:solidFill>
                </a:rPr>
                <a:t>Sound();</a:t>
              </a:r>
              <a:r>
                <a:rPr lang="en-US" altLang="zh-TW" dirty="0" smtClean="0">
                  <a:solidFill>
                    <a:srgbClr val="0070C0"/>
                  </a:solidFill>
                  <a:sym typeface="Wingdings" panose="05000000000000000000" pitchFamily="2" charset="2"/>
                </a:rPr>
                <a:t></a:t>
              </a:r>
              <a:r>
                <a:rPr lang="zh-TW" altLang="en-US" dirty="0">
                  <a:solidFill>
                    <a:srgbClr val="0070C0"/>
                  </a:solidFill>
                  <a:sym typeface="Wingdings" panose="05000000000000000000" pitchFamily="2" charset="2"/>
                </a:rPr>
                <a:t>啾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8" name="肘形接點 17"/>
          <p:cNvCxnSpPr>
            <a:stCxn id="6" idx="2"/>
            <a:endCxn id="9" idx="0"/>
          </p:cNvCxnSpPr>
          <p:nvPr/>
        </p:nvCxnSpPr>
        <p:spPr>
          <a:xfrm rot="5400000">
            <a:off x="3568508" y="2020158"/>
            <a:ext cx="1022096" cy="224466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6" idx="2"/>
            <a:endCxn id="15" idx="0"/>
          </p:cNvCxnSpPr>
          <p:nvPr/>
        </p:nvCxnSpPr>
        <p:spPr>
          <a:xfrm rot="16200000" flipH="1">
            <a:off x="5809787" y="2023539"/>
            <a:ext cx="1022096" cy="223789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6" idx="2"/>
            <a:endCxn id="12" idx="0"/>
          </p:cNvCxnSpPr>
          <p:nvPr/>
        </p:nvCxnSpPr>
        <p:spPr>
          <a:xfrm rot="5400000">
            <a:off x="4690838" y="3142488"/>
            <a:ext cx="1022096" cy="127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01886" y="2749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5"/>
                </a:solidFill>
              </a:rPr>
              <a:t>繼承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淺談繼承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zh-TW" dirty="0" smtClean="0"/>
              <a:t>繼承性</a:t>
            </a:r>
            <a:r>
              <a:rPr lang="zh-TW" altLang="en-US" dirty="0" smtClean="0"/>
              <a:t>常常</a:t>
            </a:r>
            <a:r>
              <a:rPr lang="zh-TW" altLang="zh-TW" dirty="0" smtClean="0"/>
              <a:t>是</a:t>
            </a:r>
            <a:r>
              <a:rPr lang="zh-TW" altLang="zh-TW" dirty="0"/>
              <a:t>為了達成重覆使用目的所採取的一種策略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例如：一個滑鼠類別只要加上滾輪裝置，就變成了滾輪滑鼠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但滾輪滑鼠也同樣可以上下左右移動改變指標位置，也可以按兩下執行程式，只不過現在又多了一個滾輪使得瀏覽網頁時更加方便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因此，這個滾輪滑鼠類別可繼承滑鼠類別再加以擴充。</a:t>
            </a:r>
          </a:p>
          <a:p>
            <a:r>
              <a:rPr lang="zh-TW" altLang="en-US" dirty="0" smtClean="0"/>
              <a:t>使用者可以自行定義</a:t>
            </a:r>
            <a:r>
              <a:rPr lang="zh-TW" altLang="en-US" b="1" dirty="0"/>
              <a:t>基底類別</a:t>
            </a:r>
            <a:r>
              <a:rPr lang="en-US" altLang="zh-TW" dirty="0"/>
              <a:t>(base class)</a:t>
            </a:r>
            <a:r>
              <a:rPr lang="zh-TW" altLang="en-US" dirty="0"/>
              <a:t>與</a:t>
            </a:r>
            <a:r>
              <a:rPr lang="zh-TW" altLang="en-US" b="1" dirty="0"/>
              <a:t>衍生類別</a:t>
            </a:r>
            <a:r>
              <a:rPr lang="en-US" altLang="zh-TW" dirty="0"/>
              <a:t>(derived class)</a:t>
            </a:r>
          </a:p>
          <a:p>
            <a:pPr lvl="1"/>
            <a:r>
              <a:rPr lang="zh-TW" altLang="en-US" dirty="0" smtClean="0"/>
              <a:t>基底類別通常是比較</a:t>
            </a:r>
            <a:r>
              <a:rPr lang="zh-TW" altLang="en-US" b="1" dirty="0" smtClean="0"/>
              <a:t>一般化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抽象</a:t>
            </a:r>
            <a:r>
              <a:rPr lang="zh-TW" altLang="en-US" dirty="0" smtClean="0"/>
              <a:t>、比較</a:t>
            </a:r>
            <a:r>
              <a:rPr lang="zh-TW" altLang="en-US" b="1" dirty="0" smtClean="0"/>
              <a:t>共通</a:t>
            </a:r>
            <a:r>
              <a:rPr lang="zh-TW" altLang="en-US" dirty="0" smtClean="0"/>
              <a:t>的類別。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其中</a:t>
            </a:r>
            <a:r>
              <a:rPr lang="zh-TW" altLang="en-US" dirty="0"/>
              <a:t>衍生類別允許繼承基底類別的屬性及方法，並「加入新的屬性及方法」或者改寫</a:t>
            </a:r>
            <a:r>
              <a:rPr lang="en-US" altLang="zh-TW" dirty="0"/>
              <a:t>(override)</a:t>
            </a:r>
            <a:r>
              <a:rPr lang="zh-TW" altLang="en-US" dirty="0"/>
              <a:t>某些繼承的方法，改成適用於本身的方法。</a:t>
            </a:r>
          </a:p>
          <a:p>
            <a:pPr lvl="1"/>
            <a:r>
              <a:rPr lang="zh-TW" altLang="en-US" dirty="0"/>
              <a:t>有了這項特性，在開發大型程式時，我們就可以延續已經完成的技術，再加以擴充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繼承後新增</a:t>
            </a:r>
            <a:endParaRPr lang="zh-TW" altLang="en-US" dirty="0"/>
          </a:p>
        </p:txBody>
      </p:sp>
      <p:pic>
        <p:nvPicPr>
          <p:cNvPr id="5" name="Picture 5" descr="newch8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20" y="1350582"/>
            <a:ext cx="5021263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繼承後改變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93172" y="1943164"/>
            <a:ext cx="3364992" cy="3190622"/>
            <a:chOff x="4617720" y="1923860"/>
            <a:chExt cx="3364992" cy="3190622"/>
          </a:xfrm>
        </p:grpSpPr>
        <p:sp>
          <p:nvSpPr>
            <p:cNvPr id="18" name="矩形 17"/>
            <p:cNvSpPr/>
            <p:nvPr/>
          </p:nvSpPr>
          <p:spPr>
            <a:xfrm>
              <a:off x="4617720" y="192386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17720" y="324942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90488" y="1923860"/>
              <a:ext cx="201168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190488" y="3249423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/>
            <p:cNvCxnSpPr>
              <a:stCxn id="18" idx="2"/>
            </p:cNvCxnSpPr>
            <p:nvPr/>
          </p:nvCxnSpPr>
          <p:spPr>
            <a:xfrm flipH="1">
              <a:off x="5769864" y="246335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190488" y="246335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91656" y="2463356"/>
              <a:ext cx="173736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4617720" y="4574986"/>
              <a:ext cx="336499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90488" y="4574986"/>
              <a:ext cx="374904" cy="5394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H="1">
              <a:off x="5769864" y="378891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825996" y="3846927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40879" y="3788919"/>
              <a:ext cx="768096" cy="84407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825996" y="324942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839710" y="4574986"/>
              <a:ext cx="969265" cy="5394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繼承後限縮</a:t>
            </a:r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328416" y="2024444"/>
            <a:ext cx="2858352" cy="3190622"/>
            <a:chOff x="4608576" y="1420940"/>
            <a:chExt cx="2858352" cy="3190622"/>
          </a:xfrm>
        </p:grpSpPr>
        <p:sp>
          <p:nvSpPr>
            <p:cNvPr id="3" name="矩形 2"/>
            <p:cNvSpPr/>
            <p:nvPr/>
          </p:nvSpPr>
          <p:spPr>
            <a:xfrm>
              <a:off x="4608576" y="1420940"/>
              <a:ext cx="2313432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基底類別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08576" y="2746503"/>
              <a:ext cx="2532888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1343" y="1420940"/>
              <a:ext cx="416053" cy="539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81344" y="2746503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3" idx="2"/>
            </p:cNvCxnSpPr>
            <p:nvPr/>
          </p:nvCxnSpPr>
          <p:spPr>
            <a:xfrm flipH="1">
              <a:off x="5760720" y="1960436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181344" y="1960436"/>
              <a:ext cx="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6425946" y="1960436"/>
              <a:ext cx="171450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4608576" y="4072066"/>
              <a:ext cx="2539745" cy="53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衍生類別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H="1">
              <a:off x="5760720" y="3285999"/>
              <a:ext cx="4572" cy="7860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7148321" y="2746503"/>
              <a:ext cx="201168" cy="5394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183630" y="4072066"/>
              <a:ext cx="260605" cy="5394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162036" y="4157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7114793" y="3285999"/>
              <a:ext cx="26671" cy="786067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6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中繼承的語法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</a:t>
            </a:r>
            <a:r>
              <a:rPr lang="zh-TW" altLang="en-US" dirty="0" smtClean="0"/>
              <a:t>完整的類別宣告架構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44846" y="1847088"/>
            <a:ext cx="8164914" cy="468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class  </a:t>
            </a:r>
            <a:r>
              <a:rPr lang="zh-TW" altLang="en-US" dirty="0"/>
              <a:t>類別名稱   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5"/>
                </a:solidFill>
              </a:rPr>
              <a:t>extends</a:t>
            </a:r>
            <a:r>
              <a:rPr lang="en-US" altLang="zh-TW" dirty="0"/>
              <a:t> </a:t>
            </a:r>
            <a:r>
              <a:rPr lang="zh-TW" altLang="en-US" dirty="0"/>
              <a:t>父類別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chemeClr val="accent5"/>
                </a:solidFill>
              </a:rPr>
              <a:t>implements</a:t>
            </a:r>
            <a:r>
              <a:rPr lang="zh-TW" altLang="en-US" dirty="0"/>
              <a:t>介面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1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資料型態   </a:t>
            </a:r>
            <a:r>
              <a:rPr lang="en-US" altLang="zh-TW" dirty="0">
                <a:solidFill>
                  <a:srgbClr val="00B0F0"/>
                </a:solidFill>
              </a:rPr>
              <a:t>field</a:t>
            </a:r>
            <a:r>
              <a:rPr lang="zh-TW" altLang="en-US" dirty="0">
                <a:solidFill>
                  <a:srgbClr val="00B0F0"/>
                </a:solidFill>
              </a:rPr>
              <a:t>名稱</a:t>
            </a:r>
            <a:r>
              <a:rPr lang="en-US" altLang="zh-TW" dirty="0">
                <a:solidFill>
                  <a:srgbClr val="00B0F0"/>
                </a:solidFill>
              </a:rPr>
              <a:t>2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/>
              <a:t>) </a:t>
            </a:r>
            <a:r>
              <a:rPr lang="en-US" altLang="zh-TW" dirty="0" smtClean="0"/>
              <a:t>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    [</a:t>
            </a:r>
            <a:r>
              <a:rPr lang="zh-TW" altLang="en-US" dirty="0"/>
              <a:t>封裝等級</a:t>
            </a:r>
            <a:r>
              <a:rPr lang="en-US" altLang="zh-TW" dirty="0"/>
              <a:t>] [</a:t>
            </a:r>
            <a:r>
              <a:rPr lang="zh-TW" altLang="en-US" dirty="0"/>
              <a:t>修飾字</a:t>
            </a:r>
            <a:r>
              <a:rPr lang="en-US" altLang="zh-TW" dirty="0"/>
              <a:t>]   </a:t>
            </a:r>
            <a:r>
              <a:rPr lang="zh-TW" altLang="en-US" dirty="0"/>
              <a:t>回傳值資料型態 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zh-TW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名稱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TW" dirty="0"/>
              <a:t>(</a:t>
            </a:r>
            <a:r>
              <a:rPr lang="zh-TW" altLang="en-US" dirty="0"/>
              <a:t>參數串宣告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method</a:t>
            </a:r>
            <a:r>
              <a:rPr lang="zh-TW" altLang="en-US" dirty="0"/>
              <a:t>的內容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 smtClean="0"/>
              <a:t>}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Employee</a:t>
            </a:r>
            <a:r>
              <a:rPr lang="en-US" altLang="zh-TW" dirty="0" err="1" smtClean="0">
                <a:sym typeface="Wingdings" panose="05000000000000000000" pitchFamily="2" charset="2"/>
              </a:rPr>
              <a:t>Manager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Employee(</a:t>
            </a:r>
            <a:r>
              <a:rPr lang="zh-TW" altLang="en-US" dirty="0" smtClean="0"/>
              <a:t>員工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，是基礎類別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基底類別、父類別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也是一種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，只是多出可以分紅，以及底薪更高。</a:t>
            </a:r>
            <a:endParaRPr lang="en-US" altLang="zh-TW" dirty="0" smtClean="0"/>
          </a:p>
          <a:p>
            <a:r>
              <a:rPr lang="zh-TW" altLang="en-US" dirty="0"/>
              <a:t>所以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不必重新寫所有程式碼，可以繼承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，然後修改需要改的部分即可。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7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物件導向三大特性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封裝性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還分層級</a:t>
                </a:r>
                <a:r>
                  <a:rPr lang="zh-TW" altLang="en-US" dirty="0"/>
                  <a:t>：</a:t>
                </a:r>
                <a:r>
                  <a:rPr lang="en-US" altLang="zh-TW" dirty="0" smtClean="0"/>
                  <a:t>public, protected, private</a:t>
                </a:r>
              </a:p>
              <a:p>
                <a:r>
                  <a:rPr lang="zh-TW" altLang="en-US" dirty="0" smtClean="0"/>
                  <a:t>繼承性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透過繼承可以達到：增加</a:t>
                </a:r>
                <a:r>
                  <a:rPr lang="zh-TW" altLang="en-US" dirty="0"/>
                  <a:t>、限縮、</a:t>
                </a:r>
                <a:r>
                  <a:rPr lang="zh-TW" altLang="en-US" dirty="0" smtClean="0"/>
                  <a:t>改變、除錯等目的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 −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÷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多形</a:t>
                </a:r>
                <a:r>
                  <a:rPr lang="zh-TW" altLang="en-US" dirty="0" smtClean="0"/>
                  <a:t>性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Overriding(</a:t>
                </a:r>
                <a:r>
                  <a:rPr lang="zh-TW" altLang="en-US" dirty="0" smtClean="0"/>
                  <a:t>覆載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Overloading(</a:t>
                </a:r>
                <a:r>
                  <a:rPr lang="zh-TW" altLang="en-US" dirty="0" smtClean="0"/>
                  <a:t>多載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77334" y="5257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我們將從封裝開始學物件導向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範例：員工類別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初步了解</a:t>
            </a:r>
            <a:r>
              <a:rPr lang="zh-TW" altLang="en-US" b="1" dirty="0" smtClean="0"/>
              <a:t>繼承</a:t>
            </a:r>
            <a:r>
              <a:rPr lang="zh-TW" altLang="en-US" dirty="0" smtClean="0"/>
              <a:t>概念與方式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員工編號：</a:t>
            </a:r>
            <a:r>
              <a:rPr lang="en-US" altLang="zh-TW" dirty="0" smtClean="0"/>
              <a:t>ID</a:t>
            </a:r>
          </a:p>
          <a:p>
            <a:pPr lvl="1"/>
            <a:r>
              <a:rPr lang="zh-TW" altLang="en-US" dirty="0" smtClean="0"/>
              <a:t>姓名：</a:t>
            </a:r>
            <a:r>
              <a:rPr lang="en-US" altLang="zh-TW" dirty="0" smtClean="0"/>
              <a:t>name</a:t>
            </a:r>
          </a:p>
          <a:p>
            <a:pPr lvl="1"/>
            <a:r>
              <a:rPr lang="zh-TW" altLang="en-US" dirty="0" smtClean="0"/>
              <a:t>月薪：</a:t>
            </a:r>
            <a:r>
              <a:rPr lang="en-US" altLang="zh-TW" dirty="0" smtClean="0"/>
              <a:t>pay</a:t>
            </a:r>
          </a:p>
          <a:p>
            <a:pPr lvl="1"/>
            <a:r>
              <a:rPr lang="zh-TW" altLang="en-US" dirty="0"/>
              <a:t>其他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本次省略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基本存取與建構式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顯示</a:t>
            </a:r>
            <a:endParaRPr lang="en-US" altLang="zh-TW" dirty="0" smtClean="0"/>
          </a:p>
          <a:p>
            <a:r>
              <a:rPr lang="zh-TW" altLang="en-US" dirty="0"/>
              <a:t>先寫一個基本</a:t>
            </a:r>
            <a:r>
              <a:rPr lang="zh-TW" altLang="en-US" dirty="0" smtClean="0"/>
              <a:t>樣子再修改，如右。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1" y="1362456"/>
            <a:ext cx="7300681" cy="5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342722" cy="3880773"/>
          </a:xfrm>
        </p:spPr>
        <p:txBody>
          <a:bodyPr/>
          <a:lstStyle/>
          <a:p>
            <a:r>
              <a:rPr lang="zh-TW" altLang="en-US" dirty="0" smtClean="0"/>
              <a:t>示範了兩種設定屬性方式：</a:t>
            </a:r>
            <a:endParaRPr lang="en-US" altLang="zh-TW" dirty="0" smtClean="0"/>
          </a:p>
          <a:p>
            <a:pPr lvl="1"/>
            <a:r>
              <a:rPr lang="zh-TW" altLang="en-US" dirty="0"/>
              <a:t>透過建構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透過</a:t>
            </a:r>
            <a:r>
              <a:rPr lang="en-US" altLang="zh-TW" dirty="0" err="1"/>
              <a:t>SetXXX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73" y="609600"/>
            <a:ext cx="6866720" cy="61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方法可以用來限制屬性的範圍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例如，員工底薪不可以低於</a:t>
            </a:r>
            <a:r>
              <a:rPr lang="en-US" altLang="zh-TW" dirty="0" smtClean="0"/>
              <a:t>25000</a:t>
            </a:r>
            <a:r>
              <a:rPr lang="zh-TW" altLang="en-US" dirty="0" smtClean="0"/>
              <a:t>元，也不會高過</a:t>
            </a:r>
            <a:r>
              <a:rPr lang="en-US" altLang="zh-TW" dirty="0" smtClean="0"/>
              <a:t>40000</a:t>
            </a:r>
            <a:r>
              <a:rPr lang="zh-TW" altLang="en-US" dirty="0" smtClean="0"/>
              <a:t>元。</a:t>
            </a:r>
            <a:endParaRPr lang="en-US" altLang="zh-TW" dirty="0" smtClean="0"/>
          </a:p>
          <a:p>
            <a:r>
              <a:rPr lang="zh-TW" altLang="en-US" dirty="0"/>
              <a:t>只要修改</a:t>
            </a:r>
            <a:r>
              <a:rPr lang="en-US" altLang="zh-TW" dirty="0" err="1"/>
              <a:t>SetPay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  <a:r>
              <a:rPr lang="zh-TW" altLang="en-US" dirty="0" smtClean="0"/>
              <a:t>，即可增加此規則。</a:t>
            </a:r>
            <a:endParaRPr lang="en-US" altLang="zh-TW" dirty="0" smtClean="0"/>
          </a:p>
          <a:p>
            <a:r>
              <a:rPr lang="zh-TW" altLang="en-US" dirty="0" smtClean="0"/>
              <a:t>修改後如下：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2" y="3517582"/>
            <a:ext cx="6535930" cy="1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測試一下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類別吧！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隨意測試，只是試看看怎麼用。</a:t>
            </a:r>
            <a:endParaRPr lang="en-US" altLang="zh-TW" dirty="0" smtClean="0"/>
          </a:p>
          <a:p>
            <a:r>
              <a:rPr lang="zh-TW" altLang="en-US" dirty="0"/>
              <a:t>尤其</a:t>
            </a:r>
            <a:r>
              <a:rPr lang="zh-TW" altLang="en-US" dirty="0" smtClean="0"/>
              <a:t>測試薪資設定，試看看超出範圍。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423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增加一個類別</a:t>
            </a:r>
            <a:r>
              <a:rPr lang="en-US" altLang="zh-TW" dirty="0" smtClean="0"/>
              <a:t>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比起一般員工，多出一個屬性：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。以及薪資範圍為</a:t>
            </a:r>
            <a:r>
              <a:rPr lang="en-US" altLang="zh-TW" dirty="0" smtClean="0"/>
              <a:t>40000~80000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r>
              <a:rPr lang="en-US" altLang="zh-TW" dirty="0" smtClean="0"/>
              <a:t>Manager</a:t>
            </a:r>
            <a:r>
              <a:rPr lang="zh-TW" altLang="en-US" dirty="0" smtClean="0"/>
              <a:t>也是員工的一種，所以讓他繼承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類別，再增加屬性，修改方法。</a:t>
            </a:r>
            <a:endParaRPr lang="en-US" altLang="zh-TW" dirty="0" smtClean="0"/>
          </a:p>
          <a:p>
            <a:r>
              <a:rPr lang="zh-TW" altLang="en-US" dirty="0" smtClean="0"/>
              <a:t>詳細操作跟著老師做。</a:t>
            </a:r>
            <a:endParaRPr lang="en-US" altLang="zh-TW" dirty="0" smtClean="0"/>
          </a:p>
          <a:p>
            <a:r>
              <a:rPr lang="zh-TW" altLang="en-US" dirty="0"/>
              <a:t>第一</a:t>
            </a:r>
            <a:r>
              <a:rPr lang="zh-TW" altLang="en-US" dirty="0" smtClean="0"/>
              <a:t>步寫出如下程式碼：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866538"/>
            <a:ext cx="8616777" cy="240501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22531" y="5020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有點問題喔！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3886200" y="4862147"/>
            <a:ext cx="536331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54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三個繼承來的</a:t>
            </a:r>
            <a:r>
              <a:rPr lang="zh-TW" altLang="en-US" dirty="0" smtClean="0"/>
              <a:t>屬性出現紅色底線警告！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原來，父類別的修飾字為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意思是字類別也不能用他！</a:t>
            </a:r>
            <a:endParaRPr lang="en-US" altLang="zh-TW" dirty="0"/>
          </a:p>
          <a:p>
            <a:r>
              <a:rPr lang="zh-TW" altLang="en-US" dirty="0" smtClean="0"/>
              <a:t>所以，把父類別的屬性改為 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意思是家人可以用！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632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</a:t>
            </a:r>
            <a:r>
              <a:rPr lang="en-US" altLang="zh-TW" dirty="0" smtClean="0"/>
              <a:t>bonus</a:t>
            </a:r>
            <a:r>
              <a:rPr lang="zh-TW" altLang="en-US" dirty="0" smtClean="0"/>
              <a:t>遺忘了嗎？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先補一下</a:t>
            </a:r>
            <a:r>
              <a:rPr lang="en-US" altLang="zh-TW" dirty="0" err="1" smtClean="0"/>
              <a:t>setBonus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getBonus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吧！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補一下，下面的程式碼：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6" y="3469664"/>
            <a:ext cx="6677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7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overriding(</a:t>
            </a:r>
            <a:r>
              <a:rPr lang="zh-TW" altLang="en-US" dirty="0" smtClean="0"/>
              <a:t>覆寫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Manager</a:t>
            </a:r>
            <a:r>
              <a:rPr lang="zh-TW" altLang="en-US" dirty="0"/>
              <a:t>的</a:t>
            </a:r>
            <a:r>
              <a:rPr lang="en-US" altLang="zh-TW" dirty="0" err="1"/>
              <a:t>setPay</a:t>
            </a:r>
            <a:r>
              <a:rPr lang="zh-TW" altLang="en-US" dirty="0"/>
              <a:t>與</a:t>
            </a:r>
            <a:r>
              <a:rPr lang="en-US" altLang="zh-TW" dirty="0"/>
              <a:t>Employee</a:t>
            </a:r>
            <a:r>
              <a:rPr lang="zh-TW" altLang="en-US" dirty="0"/>
              <a:t>的</a:t>
            </a:r>
            <a:r>
              <a:rPr lang="en-US" altLang="zh-TW" dirty="0" err="1" smtClean="0"/>
              <a:t>setPay</a:t>
            </a:r>
            <a:endParaRPr lang="en-US" altLang="zh-TW" dirty="0"/>
          </a:p>
          <a:p>
            <a:pPr lvl="1"/>
            <a:r>
              <a:rPr lang="zh-TW" altLang="en-US" dirty="0" smtClean="0"/>
              <a:t>因為</a:t>
            </a:r>
            <a:r>
              <a:rPr lang="zh-TW" altLang="en-US" dirty="0" smtClean="0">
                <a:solidFill>
                  <a:srgbClr val="FF0000"/>
                </a:solidFill>
              </a:rPr>
              <a:t>薪資範圍不同</a:t>
            </a:r>
            <a:r>
              <a:rPr lang="zh-TW" altLang="en-US" dirty="0" smtClean="0"/>
              <a:t>，程式無法用同一個！</a:t>
            </a:r>
            <a:endParaRPr lang="en-US" altLang="zh-TW" dirty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引入</a:t>
            </a:r>
            <a:r>
              <a:rPr lang="en-US" altLang="zh-TW" b="1" dirty="0" smtClean="0">
                <a:solidFill>
                  <a:srgbClr val="FF0000"/>
                </a:solidFill>
              </a:rPr>
              <a:t>overriding</a:t>
            </a:r>
            <a:r>
              <a:rPr lang="zh-TW" altLang="en-US" b="1" dirty="0" smtClean="0">
                <a:solidFill>
                  <a:srgbClr val="FF0000"/>
                </a:solidFill>
              </a:rPr>
              <a:t>概念！子類別可以覆蓋父類別的方法。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Manager class</a:t>
            </a:r>
            <a:r>
              <a:rPr lang="zh-TW" altLang="en-US" dirty="0" smtClean="0"/>
              <a:t>重新寫一個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r>
              <a:rPr lang="zh-TW" altLang="en-US" dirty="0" smtClean="0"/>
              <a:t>去蓋過</a:t>
            </a:r>
            <a:r>
              <a:rPr lang="en-US" altLang="zh-TW" dirty="0" smtClean="0"/>
              <a:t>Employee</a:t>
            </a:r>
            <a:r>
              <a:rPr lang="zh-TW" altLang="en-US" dirty="0" smtClean="0"/>
              <a:t>原先的</a:t>
            </a:r>
            <a:r>
              <a:rPr lang="en-US" altLang="zh-TW" dirty="0" err="1" smtClean="0"/>
              <a:t>setPay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zh-TW" altLang="en-US" dirty="0"/>
              <a:t>父子</a:t>
            </a:r>
            <a:r>
              <a:rPr lang="zh-TW" altLang="en-US" dirty="0" smtClean="0"/>
              <a:t>傳承，兒子可以改進父親傳下來的手藝跟技術吧！</a:t>
            </a:r>
            <a:endParaRPr lang="en-US" altLang="zh-TW" dirty="0" smtClean="0"/>
          </a:p>
          <a:p>
            <a:pPr lvl="1"/>
            <a:r>
              <a:rPr lang="zh-TW" altLang="en-US" dirty="0"/>
              <a:t>聽起來好有道理</a:t>
            </a:r>
            <a:r>
              <a:rPr lang="zh-TW" altLang="en-US" dirty="0" smtClean="0"/>
              <a:t>啊～是吧</a:t>
            </a:r>
            <a:endParaRPr lang="en-US" altLang="zh-TW" dirty="0"/>
          </a:p>
          <a:p>
            <a:r>
              <a:rPr lang="zh-TW" altLang="en-US" dirty="0" smtClean="0"/>
              <a:t>程式碼如右：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3" y="4540016"/>
            <a:ext cx="6403365" cy="15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7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Manager class</a:t>
            </a:r>
            <a:r>
              <a:rPr lang="zh-TW" altLang="en-US" dirty="0" smtClean="0"/>
              <a:t>目前為止程式碼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7" y="1343589"/>
            <a:ext cx="8409842" cy="523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個人套餐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傳統非物件導向的程式設計，有點像是自助餐，所有的菜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r>
              <a:rPr lang="en-US" altLang="zh-TW" dirty="0" smtClean="0"/>
              <a:t>(COVID-19)</a:t>
            </a:r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，可能因為遠在美國的工程師亂改某個變數內容，導致程式執行錯誤！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物件導向程式設計就是改自助餐為個人套餐或定食。每個人專心對付自己該掌握的菜，別人家的菜誰都不準動！除非主人自己夾給你分享！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回顧繼承二三事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繼承可以直接沿用父類別的所有屬性、方法。</a:t>
            </a:r>
            <a:endParaRPr lang="en-US" altLang="zh-TW" dirty="0" smtClean="0"/>
          </a:p>
          <a:p>
            <a:r>
              <a:rPr lang="zh-TW" altLang="en-US" dirty="0" smtClean="0"/>
              <a:t>繼承者通常會對父</a:t>
            </a:r>
            <a:r>
              <a:rPr lang="zh-TW" altLang="en-US" dirty="0"/>
              <a:t>類別的</a:t>
            </a:r>
            <a:r>
              <a:rPr lang="zh-TW" altLang="en-US" b="1" dirty="0"/>
              <a:t>屬性或方法</a:t>
            </a:r>
            <a:r>
              <a:rPr lang="zh-TW" altLang="en-US" dirty="0" smtClean="0"/>
              <a:t>做</a:t>
            </a:r>
            <a:r>
              <a:rPr lang="zh-TW" altLang="en-US" b="1" dirty="0">
                <a:solidFill>
                  <a:srgbClr val="FF0000"/>
                </a:solidFill>
              </a:rPr>
              <a:t>限</a:t>
            </a:r>
            <a:r>
              <a:rPr lang="zh-TW" altLang="en-US" b="1" dirty="0" smtClean="0">
                <a:solidFill>
                  <a:srgbClr val="FF0000"/>
                </a:solidFill>
              </a:rPr>
              <a:t>縮、</a:t>
            </a:r>
            <a:r>
              <a:rPr lang="zh-TW" altLang="en-US" b="1" dirty="0">
                <a:solidFill>
                  <a:srgbClr val="FF0000"/>
                </a:solidFill>
              </a:rPr>
              <a:t>增加、</a:t>
            </a:r>
            <a:r>
              <a:rPr lang="zh-TW" altLang="en-US" b="1" dirty="0" smtClean="0">
                <a:solidFill>
                  <a:srgbClr val="FF0000"/>
                </a:solidFill>
              </a:rPr>
              <a:t>修改、覆加</a:t>
            </a:r>
            <a:r>
              <a:rPr lang="zh-TW" altLang="en-US" dirty="0" smtClean="0">
                <a:solidFill>
                  <a:schemeClr val="tx1"/>
                </a:solidFill>
              </a:rPr>
              <a:t>等變動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public</a:t>
            </a:r>
            <a:r>
              <a:rPr lang="zh-TW" altLang="en-US" dirty="0"/>
              <a:t>、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privat</a:t>
            </a:r>
            <a:r>
              <a:rPr lang="zh-TW" altLang="en-US" dirty="0" smtClean="0"/>
              <a:t>這些修飾字的意義與用途要記得。</a:t>
            </a:r>
            <a:endParaRPr lang="en-US" altLang="zh-TW" dirty="0" smtClean="0"/>
          </a:p>
          <a:p>
            <a:r>
              <a:rPr lang="zh-TW" altLang="en-US" dirty="0"/>
              <a:t>通常屬性都會宣告為</a:t>
            </a:r>
            <a:r>
              <a:rPr lang="en-US" altLang="zh-TW" dirty="0" err="1" smtClean="0"/>
              <a:t>privat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protected</a:t>
            </a:r>
            <a:endParaRPr lang="en-US" altLang="zh-TW" dirty="0"/>
          </a:p>
          <a:p>
            <a:pPr lvl="1"/>
            <a:r>
              <a:rPr lang="zh-TW" altLang="en-US" dirty="0" smtClean="0"/>
              <a:t>再搭配一組</a:t>
            </a:r>
            <a:r>
              <a:rPr lang="en-US" altLang="zh-TW" dirty="0" err="1" smtClean="0"/>
              <a:t>publi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();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Override</a:t>
            </a:r>
            <a:r>
              <a:rPr lang="zh-TW" altLang="en-US" dirty="0" smtClean="0"/>
              <a:t>父類別的方法時，方法的名稱、參數、傳回值都要與父類別的一致。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403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Override vs. overload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覆蓋與過載</a:t>
            </a:r>
          </a:p>
        </p:txBody>
      </p:sp>
    </p:spTree>
    <p:extLst>
      <p:ext uri="{BB962C8B-B14F-4D97-AF65-F5344CB8AC3E}">
        <p14:creationId xmlns:p14="http://schemas.microsoft.com/office/powerpoint/2010/main" val="2199287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我喜歡翻譯他為：</a:t>
            </a:r>
            <a:r>
              <a:rPr lang="zh-TW" altLang="en-US" b="1" dirty="0" smtClean="0"/>
              <a:t>同名</a:t>
            </a:r>
            <a:r>
              <a:rPr lang="zh-TW" altLang="en-US" b="1" dirty="0"/>
              <a:t>異</a:t>
            </a:r>
            <a:r>
              <a:rPr lang="zh-TW" altLang="en-US" b="1" dirty="0" smtClean="0"/>
              <a:t>式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也有翻譯：多載、多</a:t>
            </a:r>
            <a:r>
              <a:rPr lang="zh-TW" altLang="en-US" b="1" dirty="0" smtClean="0"/>
              <a:t>形等</a:t>
            </a:r>
            <a:endParaRPr lang="en-US" altLang="zh-TW" b="1" dirty="0" smtClean="0"/>
          </a:p>
          <a:p>
            <a:r>
              <a:rPr lang="zh-TW" altLang="en-US" dirty="0"/>
              <a:t>至於</a:t>
            </a:r>
            <a:r>
              <a:rPr lang="en-US" altLang="zh-TW" dirty="0"/>
              <a:t>overriding</a:t>
            </a:r>
            <a:r>
              <a:rPr lang="zh-TW" altLang="en-US" dirty="0"/>
              <a:t>則為：同名同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或覆載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Overloading</a:t>
            </a:r>
            <a:r>
              <a:rPr lang="zh-TW" altLang="en-US" dirty="0" smtClean="0"/>
              <a:t>是指同一件事情，可能有多種方式去完成，依照參數的形式與數量不同，可以做出不一樣的結果。</a:t>
            </a:r>
            <a:endParaRPr lang="en-US" altLang="zh-TW" dirty="0" smtClean="0"/>
          </a:p>
          <a:p>
            <a:r>
              <a:rPr lang="zh-TW" altLang="en-US" dirty="0"/>
              <a:t>例如：三角形面積算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/>
              <a:t>方法一：</a:t>
            </a:r>
            <a:r>
              <a:rPr lang="en-US" altLang="zh-TW" dirty="0"/>
              <a:t>area( float </a:t>
            </a:r>
            <a:r>
              <a:rPr lang="zh-TW" altLang="en-US" dirty="0"/>
              <a:t>底長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);</a:t>
            </a:r>
          </a:p>
          <a:p>
            <a:pPr lvl="1"/>
            <a:r>
              <a:rPr lang="zh-TW" altLang="en-US" dirty="0"/>
              <a:t>方法二：</a:t>
            </a:r>
            <a:r>
              <a:rPr lang="en-US" altLang="zh-TW" dirty="0"/>
              <a:t>area( float x1</a:t>
            </a:r>
            <a:r>
              <a:rPr lang="en-US" altLang="zh-TW" dirty="0" smtClean="0"/>
              <a:t>, float y1, float x2, float y2, float x3, float y3);</a:t>
            </a:r>
          </a:p>
          <a:p>
            <a:pPr lvl="1"/>
            <a:r>
              <a:rPr lang="zh-TW" altLang="en-US" dirty="0"/>
              <a:t>方法三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area( float</a:t>
            </a:r>
            <a:r>
              <a:rPr lang="zh-TW" altLang="en-US" dirty="0" smtClean="0"/>
              <a:t> 夾角角度</a:t>
            </a:r>
            <a:r>
              <a:rPr lang="en-US" altLang="zh-TW" dirty="0" smtClean="0"/>
              <a:t>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1, float </a:t>
            </a:r>
            <a:r>
              <a:rPr lang="zh-TW" altLang="en-US" dirty="0" smtClean="0"/>
              <a:t>邊長</a:t>
            </a:r>
            <a:r>
              <a:rPr lang="en-US" altLang="zh-TW" dirty="0" smtClean="0"/>
              <a:t>2);</a:t>
            </a:r>
          </a:p>
          <a:p>
            <a:r>
              <a:rPr lang="zh-TW" altLang="en-US" dirty="0" smtClean="0"/>
              <a:t>唯，必須不同</a:t>
            </a:r>
            <a:r>
              <a:rPr lang="zh-TW" altLang="en-US" dirty="0"/>
              <a:t>方法必須參數的</a:t>
            </a:r>
            <a:r>
              <a:rPr lang="zh-TW" altLang="en-US" b="1" dirty="0">
                <a:solidFill>
                  <a:srgbClr val="FF0000"/>
                </a:solidFill>
              </a:rPr>
              <a:t>個數或是型態不同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正式說法叫簽名不一樣。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909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兒子與老子的差別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2914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談談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跟</a:t>
            </a:r>
            <a:r>
              <a:rPr lang="en-US" altLang="zh-TW" dirty="0" smtClean="0"/>
              <a:t>super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</a:t>
            </a:r>
            <a:r>
              <a:rPr lang="zh-TW" altLang="en-US" dirty="0" smtClean="0"/>
              <a:t>表示</a:t>
            </a:r>
            <a:r>
              <a:rPr lang="zh-TW" altLang="en-US" dirty="0"/>
              <a:t>當前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/>
              <a:t>如：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this.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當名稱出現混淆時可以用來明確指出自己物件內的屬性與方法。</a:t>
            </a:r>
            <a:endParaRPr lang="en-US" altLang="zh-TW" dirty="0"/>
          </a:p>
          <a:p>
            <a:r>
              <a:rPr lang="en-US" altLang="zh-TW" dirty="0" smtClean="0"/>
              <a:t>super</a:t>
            </a:r>
            <a:r>
              <a:rPr lang="zh-TW" altLang="en-US" dirty="0"/>
              <a:t>是指向</a:t>
            </a:r>
            <a:r>
              <a:rPr lang="zh-TW" altLang="en-US" dirty="0" smtClean="0"/>
              <a:t>自己父類</a:t>
            </a:r>
            <a:r>
              <a:rPr lang="zh-TW" altLang="en-US" dirty="0"/>
              <a:t>物件的一個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super.</a:t>
            </a:r>
            <a:r>
              <a:rPr lang="zh-TW" altLang="en-US" dirty="0"/>
              <a:t>方法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另一種</a:t>
            </a:r>
            <a:r>
              <a:rPr lang="zh-TW" altLang="en-US" dirty="0" smtClean="0"/>
              <a:t>，呼叫父類別的建構式：</a:t>
            </a:r>
            <a:r>
              <a:rPr lang="en-US" altLang="zh-TW" dirty="0" smtClean="0"/>
              <a:t>super();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08984" y="609600"/>
            <a:ext cx="4689231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"China";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class </a:t>
            </a:r>
            <a:r>
              <a:rPr lang="zh-TW" altLang="en-US" dirty="0">
                <a:solidFill>
                  <a:srgbClr val="00B050"/>
                </a:solidFill>
              </a:rPr>
              <a:t>City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F0"/>
                </a:solidFill>
              </a:rPr>
              <a:t>extends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Country</a:t>
            </a:r>
            <a:r>
              <a:rPr lang="zh-TW" altLang="en-US" dirty="0">
                <a:solidFill>
                  <a:schemeClr val="bg1"/>
                </a:solidFill>
              </a:rPr>
              <a:t>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String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void value()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</a:t>
            </a:r>
            <a:r>
              <a:rPr lang="zh-TW" altLang="en-US" dirty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 = "Shanghai";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super.value();      //呼叫父類的方法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</a:t>
            </a:r>
            <a:r>
              <a:rPr lang="zh-TW" altLang="en-US" dirty="0" smtClean="0">
                <a:solidFill>
                  <a:schemeClr val="bg1"/>
                </a:solidFill>
              </a:rPr>
              <a:t>(</a:t>
            </a:r>
            <a:r>
              <a:rPr lang="en-US" altLang="zh-TW" dirty="0" smtClean="0">
                <a:solidFill>
                  <a:srgbClr val="FFFF00"/>
                </a:solidFill>
              </a:rPr>
              <a:t>this.</a:t>
            </a:r>
            <a:r>
              <a:rPr lang="zh-TW" altLang="en-US" dirty="0" smtClean="0">
                <a:solidFill>
                  <a:srgbClr val="FFFF00"/>
                </a:solidFill>
              </a:rPr>
              <a:t>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System.out.println(</a:t>
            </a:r>
            <a:r>
              <a:rPr lang="zh-TW" altLang="en-US" dirty="0">
                <a:solidFill>
                  <a:srgbClr val="FF00FF"/>
                </a:solidFill>
              </a:rPr>
              <a:t>super.name</a:t>
            </a:r>
            <a:r>
              <a:rPr lang="zh-TW" altLang="en-US" dirty="0">
                <a:solidFill>
                  <a:schemeClr val="bg1"/>
                </a:solidFill>
              </a:rPr>
              <a:t>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public static void main(String[] args) {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City c=new City();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c.value();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       }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035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Static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靜態與最終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4881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先說說</a:t>
            </a:r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static</a:t>
            </a:r>
            <a:r>
              <a:rPr lang="zh-TW" altLang="en-US" dirty="0"/>
              <a:t>表示“全域性”或者“靜態”的意思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放在屬性宣告前，表示該屬性</a:t>
            </a:r>
            <a:r>
              <a:rPr lang="zh-TW" altLang="en-US" b="1" dirty="0" smtClean="0">
                <a:solidFill>
                  <a:srgbClr val="FF0000"/>
                </a:solidFill>
              </a:rPr>
              <a:t>同類別的所有物件共用一份資料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一般的屬性是一個物件一份資料，彼此獨立，互不干擾，各自藏好。</a:t>
            </a:r>
            <a:endParaRPr lang="en-US" altLang="zh-TW" dirty="0" smtClean="0"/>
          </a:p>
          <a:p>
            <a:r>
              <a:rPr lang="zh-TW" altLang="en-US" dirty="0"/>
              <a:t>加了</a:t>
            </a:r>
            <a:r>
              <a:rPr lang="en-US" altLang="zh-TW" dirty="0"/>
              <a:t>static</a:t>
            </a:r>
            <a:r>
              <a:rPr lang="zh-TW" altLang="en-US" dirty="0"/>
              <a:t>就變成公共</a:t>
            </a:r>
            <a:r>
              <a:rPr lang="zh-TW" altLang="en-US" dirty="0" smtClean="0"/>
              <a:t>財產。</a:t>
            </a:r>
            <a:endParaRPr lang="en-US" altLang="zh-TW" dirty="0" smtClean="0"/>
          </a:p>
          <a:p>
            <a:r>
              <a:rPr lang="zh-TW" altLang="en-US" dirty="0"/>
              <a:t>有點像是同一家人</a:t>
            </a:r>
            <a:r>
              <a:rPr lang="zh-TW" altLang="en-US" dirty="0" smtClean="0"/>
              <a:t>，每個人的個資都有一個地址，但是一家人是同一個類別的不同物件，所以只要把地址屬性宣告為 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，就大家共用了。</a:t>
            </a:r>
            <a:endParaRPr lang="en-US" altLang="zh-TW" dirty="0" smtClean="0"/>
          </a:p>
          <a:p>
            <a:r>
              <a:rPr lang="zh-TW" altLang="en-US" dirty="0"/>
              <a:t>好處是</a:t>
            </a:r>
            <a:r>
              <a:rPr lang="zh-TW" altLang="en-US" dirty="0" smtClean="0"/>
              <a:t>，只要某一個物件把內容變動，所有物件的那個屬性都會一起變了！</a:t>
            </a:r>
            <a:endParaRPr lang="en-US" altLang="zh-TW" dirty="0" smtClean="0"/>
          </a:p>
          <a:p>
            <a:r>
              <a:rPr lang="en-US" altLang="zh-TW" dirty="0" smtClean="0"/>
              <a:t>static</a:t>
            </a:r>
            <a:r>
              <a:rPr lang="zh-TW" altLang="en-US" dirty="0" smtClean="0"/>
              <a:t>屬性不需要</a:t>
            </a:r>
            <a:r>
              <a:rPr lang="en-US" altLang="zh-TW" dirty="0" smtClean="0"/>
              <a:t>new</a:t>
            </a:r>
            <a:r>
              <a:rPr lang="zh-TW" altLang="en-US" dirty="0" smtClean="0"/>
              <a:t>出物件即可使用，用 </a:t>
            </a:r>
            <a:r>
              <a:rPr lang="zh-TW" altLang="en-US" b="1" u="sng" dirty="0" smtClean="0"/>
              <a:t>類別名稱</a:t>
            </a:r>
            <a:r>
              <a:rPr lang="en-US" altLang="zh-TW" b="1" u="sng" dirty="0" smtClean="0"/>
              <a:t>.</a:t>
            </a:r>
            <a:r>
              <a:rPr lang="zh-TW" altLang="en-US" b="1" u="sng" dirty="0" smtClean="0"/>
              <a:t>靜態屬性名 </a:t>
            </a:r>
            <a:r>
              <a:rPr lang="zh-TW" altLang="en-US" dirty="0" smtClean="0"/>
              <a:t>即可引用。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01363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final</a:t>
            </a:r>
            <a:r>
              <a:rPr lang="zh-TW" altLang="en-US" dirty="0"/>
              <a:t>有“這是無法改變的”或者“終態的”</a:t>
            </a:r>
            <a:r>
              <a:rPr lang="zh-TW" altLang="en-US" dirty="0" smtClean="0"/>
              <a:t>含義</a:t>
            </a:r>
            <a:endParaRPr lang="en-US" altLang="zh-TW" dirty="0" smtClean="0"/>
          </a:p>
          <a:p>
            <a:r>
              <a:rPr lang="zh-TW" altLang="en-US" dirty="0"/>
              <a:t>變數一旦被初始化便不可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lvl="1"/>
            <a:r>
              <a:rPr lang="zh-TW" altLang="en-US" dirty="0"/>
              <a:t>也就是說</a:t>
            </a:r>
            <a:r>
              <a:rPr lang="zh-TW" altLang="en-US" dirty="0" smtClean="0"/>
              <a:t>，該變數或是屬性的值，</a:t>
            </a:r>
            <a:r>
              <a:rPr lang="zh-TW" altLang="en-US" b="1" dirty="0" smtClean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 smtClean="0"/>
              <a:t>之後都不能被改變！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final</a:t>
            </a:r>
            <a:r>
              <a:rPr lang="zh-TW" altLang="en-US" dirty="0" smtClean="0"/>
              <a:t>類別不能</a:t>
            </a:r>
            <a:r>
              <a:rPr lang="zh-TW" altLang="en-US" dirty="0"/>
              <a:t>被繼承，沒有子類，</a:t>
            </a:r>
            <a:r>
              <a:rPr lang="en-US" altLang="zh-TW" dirty="0"/>
              <a:t>final</a:t>
            </a:r>
            <a:r>
              <a:rPr lang="zh-TW" altLang="en-US" dirty="0"/>
              <a:t>類中的方法預設是</a:t>
            </a:r>
            <a:r>
              <a:rPr lang="en-US" altLang="zh-TW" dirty="0"/>
              <a:t>final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/>
              <a:t>方法不能被子類的方法覆蓋，但可以被繼承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final</a:t>
            </a:r>
            <a:r>
              <a:rPr lang="zh-TW" altLang="en-US" dirty="0" smtClean="0"/>
              <a:t>成員屬性表示</a:t>
            </a:r>
            <a:r>
              <a:rPr lang="zh-TW" altLang="en-US" dirty="0"/>
              <a:t>常量，只能被賦值一次，賦值後值不再改變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變數或是屬性一旦</a:t>
            </a:r>
            <a:r>
              <a:rPr lang="zh-TW" altLang="en-US" dirty="0"/>
              <a:t>被初始化便不可改變</a:t>
            </a:r>
            <a:endParaRPr lang="en-US" altLang="zh-TW" dirty="0"/>
          </a:p>
          <a:p>
            <a:pPr lvl="1"/>
            <a:r>
              <a:rPr lang="zh-TW" altLang="en-US" dirty="0"/>
              <a:t>也就是說，該變數或是屬性的值，</a:t>
            </a:r>
            <a:r>
              <a:rPr lang="zh-TW" altLang="en-US" b="1" dirty="0">
                <a:solidFill>
                  <a:srgbClr val="FF0000"/>
                </a:solidFill>
              </a:rPr>
              <a:t>只能被設定一次！</a:t>
            </a:r>
            <a:r>
              <a:rPr lang="zh-TW" altLang="en-US" dirty="0"/>
              <a:t>之後都不能被改變！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55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也可以想像一家公司，有人管</a:t>
            </a:r>
            <a:r>
              <a:rPr lang="zh-TW" altLang="en-US" b="1" dirty="0" smtClean="0"/>
              <a:t>財務資料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人事資料</a:t>
            </a:r>
            <a:r>
              <a:rPr lang="zh-TW" altLang="en-US" dirty="0" smtClean="0"/>
              <a:t>，有人管</a:t>
            </a:r>
            <a:r>
              <a:rPr lang="zh-TW" altLang="en-US" b="1" dirty="0" smtClean="0"/>
              <a:t>生產資料</a:t>
            </a:r>
            <a:r>
              <a:rPr lang="zh-TW" altLang="en-US" dirty="0" smtClean="0"/>
              <a:t>等等，各司其職，分工清楚，資料該</a:t>
            </a:r>
            <a:r>
              <a:rPr lang="zh-TW" altLang="en-US" b="1" dirty="0" smtClean="0"/>
              <a:t>找誰要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找誰更新</a:t>
            </a:r>
            <a:r>
              <a:rPr lang="zh-TW" altLang="en-US" dirty="0" smtClean="0"/>
              <a:t>，都很清楚。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以公司來說，業務經理接下訂單，然後生產線管理接受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要求後，開始向原料管理要材料，跟人事管理要人員班表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，排好生產班表後生產，交貨後收款找財務管理。一個一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個獨立運行又交互合作，完成整件工作。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屬性</a:t>
            </a:r>
            <a:r>
              <a:rPr lang="en-US" altLang="zh-TW" dirty="0"/>
              <a:t>(property)</a:t>
            </a:r>
          </a:p>
          <a:p>
            <a:r>
              <a:rPr lang="zh-TW" altLang="en-US" dirty="0"/>
              <a:t>方法</a:t>
            </a:r>
            <a:r>
              <a:rPr lang="en-US" altLang="zh-TW" dirty="0"/>
              <a:t>(method)</a:t>
            </a:r>
          </a:p>
          <a:p>
            <a:r>
              <a:rPr lang="zh-TW" altLang="en-US" dirty="0"/>
              <a:t>事件</a:t>
            </a:r>
            <a:r>
              <a:rPr lang="en-US" altLang="zh-TW" dirty="0"/>
              <a:t>(</a:t>
            </a:r>
            <a:r>
              <a:rPr lang="en-US" altLang="zh-TW" dirty="0" smtClean="0"/>
              <a:t>event, callback)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3498</TotalTime>
  <Words>3949</Words>
  <Application>Microsoft Office PowerPoint</Application>
  <PresentationFormat>寬螢幕</PresentationFormat>
  <Paragraphs>427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4" baseType="lpstr">
      <vt:lpstr>微軟正黑體</vt:lpstr>
      <vt:lpstr>Arial</vt:lpstr>
      <vt:lpstr>Cambria Math</vt:lpstr>
      <vt:lpstr>Trebuchet MS</vt:lpstr>
      <vt:lpstr>Wingdings</vt:lpstr>
      <vt:lpstr>Wingdings 3</vt:lpstr>
      <vt:lpstr>多面向</vt:lpstr>
      <vt:lpstr>物件導向程式設計</vt:lpstr>
      <vt:lpstr>物件導向初探</vt:lpstr>
      <vt:lpstr>為什麼要物件導向？</vt:lpstr>
      <vt:lpstr>物件導向三大特性</vt:lpstr>
      <vt:lpstr>談談變數之封裝 個人套餐vs.自助餐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Ccard的建構函式</vt:lpstr>
      <vt:lpstr>主程式Example10_01的修改</vt:lpstr>
      <vt:lpstr>主程式Example10_01的再修改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  <vt:lpstr>練習1 學生成績類別</vt:lpstr>
      <vt:lpstr>練習1參考程式碼(類別部分)</vt:lpstr>
      <vt:lpstr>課後練習 Car class</vt:lpstr>
      <vt:lpstr>淺談繼承基本概念</vt:lpstr>
      <vt:lpstr>淺談繼承(續)</vt:lpstr>
      <vt:lpstr>繼承後新增</vt:lpstr>
      <vt:lpstr>繼承後改變</vt:lpstr>
      <vt:lpstr>繼承後限縮</vt:lpstr>
      <vt:lpstr>Java中繼承的語法  --完整的類別宣告架構</vt:lpstr>
      <vt:lpstr>實際範例 EmployeeManager</vt:lpstr>
      <vt:lpstr>範例：員工類別</vt:lpstr>
      <vt:lpstr>員工類別</vt:lpstr>
      <vt:lpstr>主程式部分</vt:lpstr>
      <vt:lpstr>SetXXX()方法可以用來限制屬性的範圍</vt:lpstr>
      <vt:lpstr>測試一下Employee類別吧！</vt:lpstr>
      <vt:lpstr>增加一個類別Manager</vt:lpstr>
      <vt:lpstr>Manager class的新問題</vt:lpstr>
      <vt:lpstr>把bonus遺忘了嗎？</vt:lpstr>
      <vt:lpstr>談談overriding(覆寫)</vt:lpstr>
      <vt:lpstr>Manager class目前為止程式碼</vt:lpstr>
      <vt:lpstr>回顧繼承二三事</vt:lpstr>
      <vt:lpstr>Override vs. overload</vt:lpstr>
      <vt:lpstr>overloading</vt:lpstr>
      <vt:lpstr>this與super</vt:lpstr>
      <vt:lpstr>談談this跟super</vt:lpstr>
      <vt:lpstr>Static與final</vt:lpstr>
      <vt:lpstr>先說說static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87</cp:revision>
  <dcterms:created xsi:type="dcterms:W3CDTF">2020-12-09T08:06:07Z</dcterms:created>
  <dcterms:modified xsi:type="dcterms:W3CDTF">2021-11-04T15:15:17Z</dcterms:modified>
</cp:coreProperties>
</file>